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16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256" r:id="rId2"/>
    <p:sldId id="257" r:id="rId3"/>
    <p:sldId id="274" r:id="rId4"/>
    <p:sldId id="258" r:id="rId5"/>
    <p:sldId id="275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6" r:id="rId21"/>
    <p:sldId id="277" r:id="rId2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1" d="100"/>
          <a:sy n="71" d="100"/>
        </p:scale>
        <p:origin x="-1500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958706-2125-43F8-BFBC-95FC694D70FB}" type="datetimeFigureOut">
              <a:rPr lang="ru-RU" smtClean="0"/>
              <a:t>29.10.2020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8E81A9-478C-4756-A580-56A40D2BE56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668251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F8E81A9-478C-4756-A580-56A40D2BE560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680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29.10.2020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ulttourism.ru/kostromskaya/chuhloma" TargetMode="External"/><Relationship Id="rId3" Type="http://schemas.openxmlformats.org/officeDocument/2006/relationships/hyperlink" Target="https://ru.m.wikipedia.org/wiki/&#1063;&#1091;&#1093;&#1083;&#1086;&#1084;&#1072;" TargetMode="External"/><Relationship Id="rId7" Type="http://schemas.openxmlformats.org/officeDocument/2006/relationships/hyperlink" Target="http://lifekostroma.ru/municipalnye-obrazovaniya/chuhlomskij-rajon/dostoprimechatelnosti-chuhlomskogo-rajona/chudo-terem-v-derevne-ostashevo-chuhlomskogo-rajona-terem-v-chuhlome" TargetMode="External"/><Relationship Id="rId12" Type="http://schemas.openxmlformats.org/officeDocument/2006/relationships/hyperlink" Target="https://anashina.com/chuxloma/" TargetMode="External"/><Relationship Id="rId2" Type="http://schemas.openxmlformats.org/officeDocument/2006/relationships/hyperlink" Target="http://kostromka.ru/belorukov/derevni/chuhloma/465.php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utotravel.ru/excite.php/1724/1" TargetMode="External"/><Relationship Id="rId11" Type="http://schemas.openxmlformats.org/officeDocument/2006/relationships/hyperlink" Target="http://www.towns.ru/towns/chukhloma.html" TargetMode="External"/><Relationship Id="rId5" Type="http://schemas.openxmlformats.org/officeDocument/2006/relationships/hyperlink" Target="https://ru.m.wikipedia.org/wiki/&#1040;&#1074;&#1088;&#1072;&#1072;&#1084;&#1080;&#1077;&#1074;_&#1043;&#1086;&#1088;&#1086;&#1076;&#1077;&#1094;&#1082;&#1080;&#1081;_&#1084;&#1086;&#1085;&#1072;&#1089;&#1090;&#1099;&#1088;&#1100;" TargetMode="External"/><Relationship Id="rId10" Type="http://schemas.openxmlformats.org/officeDocument/2006/relationships/hyperlink" Target="http://www.mojgorod.ru/kostrom_obl/chuhloma/index.html" TargetMode="External"/><Relationship Id="rId4" Type="http://schemas.openxmlformats.org/officeDocument/2006/relationships/hyperlink" Target="http://heraldicum.ru/russia/subjects/towns/chuhloma.htm" TargetMode="External"/><Relationship Id="rId9" Type="http://schemas.openxmlformats.org/officeDocument/2006/relationships/hyperlink" Target="https://www.rutraveller.ru/place/147478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1340768"/>
            <a:ext cx="6840760" cy="1828800"/>
          </a:xfrm>
        </p:spPr>
        <p:txBody>
          <a:bodyPr>
            <a:noAutofit/>
          </a:bodyPr>
          <a:lstStyle/>
          <a:p>
            <a:r>
              <a:rPr lang="en-US" sz="6000" i="1" dirty="0" err="1">
                <a:solidFill>
                  <a:srgbClr val="002060"/>
                </a:solidFill>
              </a:rPr>
              <a:t>Eine</a:t>
            </a:r>
            <a:r>
              <a:rPr lang="en-US" sz="6000" i="1" dirty="0">
                <a:solidFill>
                  <a:srgbClr val="002060"/>
                </a:solidFill>
              </a:rPr>
              <a:t> </a:t>
            </a:r>
            <a:r>
              <a:rPr lang="en-US" sz="6000" i="1" dirty="0" err="1">
                <a:solidFill>
                  <a:srgbClr val="002060"/>
                </a:solidFill>
              </a:rPr>
              <a:t>Stadtrundfahrt</a:t>
            </a:r>
            <a:r>
              <a:rPr lang="en-US" sz="6000" i="1" dirty="0">
                <a:solidFill>
                  <a:srgbClr val="002060"/>
                </a:solidFill>
              </a:rPr>
              <a:t> </a:t>
            </a:r>
            <a:br>
              <a:rPr lang="en-US" sz="6000" i="1" dirty="0">
                <a:solidFill>
                  <a:srgbClr val="002060"/>
                </a:solidFill>
              </a:rPr>
            </a:br>
            <a:r>
              <a:rPr lang="en-US" sz="6000" i="1" dirty="0" err="1">
                <a:solidFill>
                  <a:srgbClr val="002060"/>
                </a:solidFill>
              </a:rPr>
              <a:t>durch</a:t>
            </a:r>
            <a:r>
              <a:rPr lang="en-US" sz="6000" i="1" dirty="0">
                <a:solidFill>
                  <a:srgbClr val="002060"/>
                </a:solidFill>
              </a:rPr>
              <a:t> </a:t>
            </a:r>
            <a:r>
              <a:rPr lang="en-US" sz="6000" i="1" dirty="0" err="1">
                <a:solidFill>
                  <a:srgbClr val="002060"/>
                </a:solidFill>
              </a:rPr>
              <a:t>Tschuchloma</a:t>
            </a:r>
            <a:r>
              <a:rPr lang="en-US" sz="6000" i="1" dirty="0">
                <a:solidFill>
                  <a:srgbClr val="002060"/>
                </a:solidFill>
              </a:rPr>
              <a:t>…</a:t>
            </a:r>
            <a:endParaRPr lang="ru-RU" sz="6000" i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5105400"/>
            <a:ext cx="6984776" cy="1752600"/>
          </a:xfrm>
        </p:spPr>
        <p:txBody>
          <a:bodyPr>
            <a:normAutofit lnSpcReduction="10000"/>
          </a:bodyPr>
          <a:lstStyle/>
          <a:p>
            <a:r>
              <a:rPr lang="en-US" b="1" i="1" dirty="0">
                <a:solidFill>
                  <a:srgbClr val="002060"/>
                </a:solidFill>
              </a:rPr>
              <a:t>Die </a:t>
            </a:r>
            <a:r>
              <a:rPr lang="en-US" b="1" i="1" dirty="0" err="1">
                <a:solidFill>
                  <a:srgbClr val="002060"/>
                </a:solidFill>
              </a:rPr>
              <a:t>Arbeit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ist</a:t>
            </a:r>
            <a:r>
              <a:rPr lang="en-US" b="1" i="1" dirty="0">
                <a:solidFill>
                  <a:srgbClr val="002060"/>
                </a:solidFill>
              </a:rPr>
              <a:t> von </a:t>
            </a:r>
            <a:r>
              <a:rPr lang="en-US" b="1" i="1" dirty="0" err="1">
                <a:solidFill>
                  <a:srgbClr val="002060"/>
                </a:solidFill>
              </a:rPr>
              <a:t>dem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Sch</a:t>
            </a:r>
            <a:r>
              <a:rPr lang="de-DE" b="1" i="1" dirty="0">
                <a:solidFill>
                  <a:srgbClr val="002060"/>
                </a:solidFill>
              </a:rPr>
              <a:t>ü</a:t>
            </a:r>
            <a:r>
              <a:rPr lang="en-US" b="1" i="1" dirty="0" err="1">
                <a:solidFill>
                  <a:srgbClr val="002060"/>
                </a:solidFill>
              </a:rPr>
              <a:t>ler</a:t>
            </a:r>
            <a:r>
              <a:rPr lang="en-US" b="1" i="1" dirty="0">
                <a:solidFill>
                  <a:srgbClr val="002060"/>
                </a:solidFill>
              </a:rPr>
              <a:t> der </a:t>
            </a:r>
            <a:r>
              <a:rPr lang="en-US" b="1" i="1" dirty="0" err="1">
                <a:solidFill>
                  <a:srgbClr val="002060"/>
                </a:solidFill>
              </a:rPr>
              <a:t>Klasse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</a:p>
          <a:p>
            <a:r>
              <a:rPr lang="en-US" b="1" i="1" dirty="0">
                <a:solidFill>
                  <a:srgbClr val="002060"/>
                </a:solidFill>
              </a:rPr>
              <a:t>9 “’b” </a:t>
            </a:r>
            <a:r>
              <a:rPr lang="en-US" b="1" i="1" dirty="0" err="1">
                <a:solidFill>
                  <a:srgbClr val="002060"/>
                </a:solidFill>
              </a:rPr>
              <a:t>Schorochow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Alexej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unter</a:t>
            </a:r>
            <a:r>
              <a:rPr lang="en-US" b="1" i="1" dirty="0">
                <a:solidFill>
                  <a:srgbClr val="002060"/>
                </a:solidFill>
              </a:rPr>
              <a:t> der </a:t>
            </a:r>
            <a:r>
              <a:rPr lang="en-US" b="1" i="1" dirty="0" err="1">
                <a:solidFill>
                  <a:srgbClr val="002060"/>
                </a:solidFill>
              </a:rPr>
              <a:t>Leitung</a:t>
            </a:r>
            <a:r>
              <a:rPr lang="en-US" b="1" i="1" dirty="0">
                <a:solidFill>
                  <a:srgbClr val="002060"/>
                </a:solidFill>
              </a:rPr>
              <a:t> der </a:t>
            </a:r>
            <a:r>
              <a:rPr lang="en-US" b="1" i="1" dirty="0" err="1">
                <a:solidFill>
                  <a:srgbClr val="002060"/>
                </a:solidFill>
              </a:rPr>
              <a:t>Deutschlehrerin</a:t>
            </a:r>
            <a:r>
              <a:rPr lang="en-US" b="1" i="1" dirty="0">
                <a:solidFill>
                  <a:srgbClr val="002060"/>
                </a:solidFill>
              </a:rPr>
              <a:t> </a:t>
            </a:r>
            <a:r>
              <a:rPr lang="en-US" b="1" i="1" dirty="0" err="1">
                <a:solidFill>
                  <a:srgbClr val="002060"/>
                </a:solidFill>
              </a:rPr>
              <a:t>Korsheva</a:t>
            </a:r>
            <a:r>
              <a:rPr lang="en-US" b="1" i="1" dirty="0">
                <a:solidFill>
                  <a:srgbClr val="002060"/>
                </a:solidFill>
              </a:rPr>
              <a:t> J.N. </a:t>
            </a:r>
            <a:r>
              <a:rPr lang="en-US" b="1" i="1" dirty="0" err="1">
                <a:solidFill>
                  <a:srgbClr val="002060"/>
                </a:solidFill>
              </a:rPr>
              <a:t>gemacht</a:t>
            </a:r>
            <a:endParaRPr lang="en-US" b="1" i="1" dirty="0">
              <a:solidFill>
                <a:srgbClr val="002060"/>
              </a:solidFill>
            </a:endParaRPr>
          </a:p>
          <a:p>
            <a:pPr algn="ctr"/>
            <a:r>
              <a:rPr lang="en-US" b="1" i="1" dirty="0" err="1">
                <a:solidFill>
                  <a:srgbClr val="002060"/>
                </a:solidFill>
              </a:rPr>
              <a:t>Tschuchloma</a:t>
            </a:r>
            <a:r>
              <a:rPr lang="en-US" b="1" i="1" dirty="0">
                <a:solidFill>
                  <a:srgbClr val="002060"/>
                </a:solidFill>
              </a:rPr>
              <a:t>, 2018 </a:t>
            </a:r>
            <a:endParaRPr lang="ru-RU" b="1" i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r>
              <a:rPr lang="ru-RU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</a:t>
            </a:r>
            <a:r>
              <a:rPr lang="de-DE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Tschuchlomaer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Park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076056" y="1772816"/>
            <a:ext cx="3078652" cy="3938835"/>
          </a:xfrm>
        </p:spPr>
        <p:txBody>
          <a:bodyPr/>
          <a:lstStyle/>
          <a:p>
            <a:pPr marL="0" indent="0">
              <a:buNone/>
            </a:pPr>
            <a:r>
              <a:rPr lang="ru-RU" sz="2400" i="1" dirty="0">
                <a:latin typeface="+mj-lt"/>
              </a:rPr>
              <a:t> </a:t>
            </a:r>
            <a:r>
              <a:rPr lang="de-DE" sz="2400" b="1" i="1" dirty="0">
                <a:latin typeface="+mj-lt"/>
              </a:rPr>
              <a:t>Früher war hier eine Festung, die viele Belagerungen hatte und wurde 1727 bei einer Brand verbrannt</a:t>
            </a:r>
            <a:r>
              <a:rPr lang="de-DE" b="1" i="1" dirty="0"/>
              <a:t>. </a:t>
            </a:r>
            <a:endParaRPr lang="ru-RU" b="1" i="1" dirty="0"/>
          </a:p>
        </p:txBody>
      </p:sp>
      <p:pic>
        <p:nvPicPr>
          <p:cNvPr id="4098" name="Picture 2" descr="C:\Users\асер\Pictures\Чухлома\5ac3388ddfdc764020087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3816424" cy="4879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359373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199" y="903588"/>
            <a:ext cx="7797467" cy="633047"/>
          </a:xfrm>
        </p:spPr>
        <p:txBody>
          <a:bodyPr>
            <a:noAutofit/>
          </a:bodyPr>
          <a:lstStyle/>
          <a:p>
            <a:pPr algn="ctr"/>
            <a:r>
              <a:rPr lang="de-DE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Tschuchlomaer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Park</a:t>
            </a:r>
            <a:endParaRPr lang="ru-RU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512" y="1772815"/>
            <a:ext cx="2232248" cy="4574740"/>
          </a:xfrm>
        </p:spPr>
        <p:txBody>
          <a:bodyPr>
            <a:normAutofit/>
          </a:bodyPr>
          <a:lstStyle/>
          <a:p>
            <a:r>
              <a:rPr lang="ru-RU" dirty="0"/>
              <a:t>     </a:t>
            </a:r>
          </a:p>
          <a:p>
            <a:pPr algn="ctr"/>
            <a:r>
              <a:rPr lang="de-DE" sz="2400" b="1" i="1" dirty="0">
                <a:latin typeface="+mj-lt"/>
              </a:rPr>
              <a:t>Jetzt ist er ein Erholungsort. Am Ende des 19. Jahrhunderts wurde im Park eine Lindenallee gepflanzt.</a:t>
            </a:r>
            <a:endParaRPr lang="ru-RU" sz="2400" b="1" i="1" dirty="0">
              <a:latin typeface="+mj-lt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5122" name="Picture 2" descr="C:\Users\асер\Pictures\Чухлома\img_98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700808"/>
            <a:ext cx="6264697" cy="417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05297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Autofit/>
          </a:bodyPr>
          <a:lstStyle/>
          <a:p>
            <a:r>
              <a:rPr lang="ru-RU" sz="4400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         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Die Parklaube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2"/>
          </p:nvPr>
        </p:nvSpPr>
        <p:spPr>
          <a:xfrm>
            <a:off x="5796136" y="2060848"/>
            <a:ext cx="3096344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sz="2400" b="1" i="1" dirty="0">
                <a:latin typeface="+mj-lt"/>
              </a:rPr>
              <a:t>Die Dekoration des Stadtparks ist eine Parklaube. </a:t>
            </a:r>
          </a:p>
          <a:p>
            <a:pPr marL="0" indent="0">
              <a:buNone/>
            </a:pPr>
            <a:r>
              <a:rPr lang="de-DE" sz="2400" b="1" i="1" dirty="0">
                <a:latin typeface="+mj-lt"/>
              </a:rPr>
              <a:t>Von hier aus genießen Sie eine herrliche Aussicht auf den See, die Perle unseres Landes.</a:t>
            </a:r>
            <a:endParaRPr lang="ru-RU" sz="2400" b="1" i="1" dirty="0">
              <a:latin typeface="+mj-lt"/>
            </a:endParaRPr>
          </a:p>
        </p:txBody>
      </p:sp>
      <p:pic>
        <p:nvPicPr>
          <p:cNvPr id="6146" name="Picture 2" descr="C:\Users\асер\Pictures\Чухлома\08b58990a2e41e7cbb93feae1890c48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060848"/>
            <a:ext cx="51845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442884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0460" y="974640"/>
            <a:ext cx="8036780" cy="756745"/>
          </a:xfrm>
        </p:spPr>
        <p:txBody>
          <a:bodyPr/>
          <a:lstStyle/>
          <a:p>
            <a:r>
              <a:rPr lang="ru-RU" dirty="0"/>
              <a:t>                        </a:t>
            </a:r>
            <a:r>
              <a:rPr lang="de-DE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Tschuchlomaer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See</a:t>
            </a:r>
            <a:endParaRPr lang="ru-RU" sz="4400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864" y="1988840"/>
            <a:ext cx="5421652" cy="410445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916832"/>
            <a:ext cx="2808312" cy="4536504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de-DE" sz="2400" b="1" i="1" dirty="0">
                <a:latin typeface="+mj-lt"/>
              </a:rPr>
              <a:t>Unser See ist sehr alt, sein Alter ist etwa              20 000 Jahre alt.                  Er hat eine Gletscherherkunft. Das ist der Lieblings-</a:t>
            </a:r>
            <a:r>
              <a:rPr lang="de-DE" sz="2400" b="1" i="1" dirty="0" err="1">
                <a:latin typeface="+mj-lt"/>
              </a:rPr>
              <a:t>erholungsort</a:t>
            </a:r>
            <a:r>
              <a:rPr lang="de-DE" sz="2400" b="1" i="1" dirty="0">
                <a:latin typeface="+mj-lt"/>
              </a:rPr>
              <a:t> der </a:t>
            </a:r>
            <a:r>
              <a:rPr lang="de-DE" sz="2400" b="1" i="1" dirty="0" err="1">
                <a:latin typeface="+mj-lt"/>
              </a:rPr>
              <a:t>Tschuchlomaern</a:t>
            </a:r>
            <a:r>
              <a:rPr lang="de-DE" sz="2400" b="1" i="1" dirty="0">
                <a:latin typeface="+mj-lt"/>
              </a:rPr>
              <a:t>.              Im Sommer baden hier die Kinder gern, abends gehen die Leute spazieren, sprechen, träumen… </a:t>
            </a:r>
            <a:endParaRPr lang="ru-RU" sz="2400" b="1" i="1" dirty="0">
              <a:latin typeface="+mj-lt"/>
            </a:endParaRPr>
          </a:p>
          <a:p>
            <a:r>
              <a:rPr lang="ru-RU" sz="2400" b="1" i="1" dirty="0">
                <a:latin typeface="+mj-lt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98648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764704"/>
            <a:ext cx="8229600" cy="722344"/>
          </a:xfrm>
        </p:spPr>
        <p:txBody>
          <a:bodyPr>
            <a:normAutofit/>
          </a:bodyPr>
          <a:lstStyle/>
          <a:p>
            <a:pPr algn="ctr"/>
            <a:r>
              <a:rPr lang="de-DE" sz="4400" b="1" i="1" dirty="0" err="1">
                <a:latin typeface="Calibri Light" pitchFamily="34" charset="0"/>
                <a:cs typeface="Calibri Light" pitchFamily="34" charset="0"/>
              </a:rPr>
              <a:t>Tschuchlomaer</a:t>
            </a:r>
            <a:r>
              <a:rPr lang="de-DE" sz="4400" b="1" i="1" dirty="0">
                <a:latin typeface="Calibri Light" pitchFamily="34" charset="0"/>
                <a:cs typeface="Calibri Light" pitchFamily="34" charset="0"/>
              </a:rPr>
              <a:t> See</a:t>
            </a:r>
            <a:endParaRPr lang="ru-RU" sz="4400" b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sz="half" idx="1"/>
          </p:nvPr>
        </p:nvSpPr>
        <p:spPr>
          <a:xfrm>
            <a:off x="5744783" y="1844824"/>
            <a:ext cx="3384376" cy="443484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r>
              <a:rPr lang="de-DE" sz="2400" b="1" i="1" dirty="0">
                <a:latin typeface="+mj-lt"/>
              </a:rPr>
              <a:t>In den Zeiten, als </a:t>
            </a:r>
            <a:r>
              <a:rPr lang="de-DE" sz="2400" b="1" i="1" dirty="0" err="1">
                <a:latin typeface="+mj-lt"/>
              </a:rPr>
              <a:t>Tschuchloma</a:t>
            </a:r>
            <a:r>
              <a:rPr lang="de-DE" sz="2400" b="1" i="1" dirty="0">
                <a:latin typeface="+mj-lt"/>
              </a:rPr>
              <a:t> dem Großfürstentum Moskaus gehörte, züchtete man hier die berühmte </a:t>
            </a:r>
            <a:r>
              <a:rPr lang="de-DE" sz="2400" b="1" i="1" dirty="0" err="1">
                <a:latin typeface="+mj-lt"/>
              </a:rPr>
              <a:t>tschuchlomaer</a:t>
            </a:r>
            <a:r>
              <a:rPr lang="de-DE" sz="2400" b="1" i="1" dirty="0">
                <a:latin typeface="+mj-lt"/>
              </a:rPr>
              <a:t> goldene Karausche, die man während einiger Jahrhunderte zum Zarentisch reichte.</a:t>
            </a:r>
            <a:endParaRPr lang="ru-RU" sz="2400" b="1" i="1" dirty="0">
              <a:latin typeface="+mj-lt"/>
            </a:endParaRPr>
          </a:p>
          <a:p>
            <a:endParaRPr lang="ru-RU" dirty="0"/>
          </a:p>
          <a:p>
            <a:endParaRPr lang="ru-RU" dirty="0"/>
          </a:p>
        </p:txBody>
      </p:sp>
      <p:pic>
        <p:nvPicPr>
          <p:cNvPr id="4098" name="Picture 2" descr="http://media.lovimvmeste.ru/57767a5ad28c144c1a4c472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1" y="2276872"/>
            <a:ext cx="530110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94342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764704"/>
            <a:ext cx="7896322" cy="846557"/>
          </a:xfrm>
        </p:spPr>
        <p:txBody>
          <a:bodyPr>
            <a:noAutofit/>
          </a:bodyPr>
          <a:lstStyle/>
          <a:p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Das Denkmal den Heimatschützern 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51520" y="2060848"/>
            <a:ext cx="3004007" cy="3626279"/>
          </a:xfrm>
        </p:spPr>
        <p:txBody>
          <a:bodyPr>
            <a:normAutofit lnSpcReduction="10000"/>
          </a:bodyPr>
          <a:lstStyle/>
          <a:p>
            <a:pPr algn="ctr"/>
            <a:r>
              <a:rPr lang="de-DE" sz="2400" b="1" i="1" dirty="0">
                <a:latin typeface="+mj-lt"/>
              </a:rPr>
              <a:t>Im Zentrum der Stadt befindet sich auch das Denkmal den in den Gefechten untergegangenen </a:t>
            </a:r>
            <a:r>
              <a:rPr lang="de-DE" sz="2400" b="1" i="1" dirty="0" err="1">
                <a:latin typeface="+mj-lt"/>
              </a:rPr>
              <a:t>Tschuchlomaern</a:t>
            </a:r>
            <a:r>
              <a:rPr lang="de-DE" sz="2400" b="1" i="1" dirty="0">
                <a:latin typeface="+mj-lt"/>
              </a:rPr>
              <a:t>.</a:t>
            </a:r>
          </a:p>
          <a:p>
            <a:pPr algn="ctr"/>
            <a:r>
              <a:rPr lang="de-DE" sz="2400" b="1" i="1" dirty="0">
                <a:latin typeface="+mj-lt"/>
              </a:rPr>
              <a:t>Jedes Jahr am 9. Mai findet hier das Meeting zum Ehren des Siegestages</a:t>
            </a:r>
            <a:r>
              <a:rPr lang="de-DE" sz="2400" i="1" dirty="0">
                <a:latin typeface="+mj-lt"/>
              </a:rPr>
              <a:t>.</a:t>
            </a:r>
            <a:endParaRPr lang="ru-RU" sz="2400" i="1" dirty="0">
              <a:latin typeface="+mj-lt"/>
            </a:endParaRPr>
          </a:p>
        </p:txBody>
      </p:sp>
      <p:pic>
        <p:nvPicPr>
          <p:cNvPr id="7170" name="Picture 2" descr="C:\Users\асер\Pictures\Чухлома\IMG_859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2060848"/>
            <a:ext cx="5512057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7629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8377" y="1058047"/>
            <a:ext cx="7871608" cy="695068"/>
          </a:xfrm>
        </p:spPr>
        <p:txBody>
          <a:bodyPr>
            <a:noAutofit/>
          </a:bodyPr>
          <a:lstStyle/>
          <a:p>
            <a:pPr algn="ctr"/>
            <a:r>
              <a:rPr lang="de-DE" sz="4400" b="1" i="1" dirty="0"/>
              <a:t> </a:t>
            </a:r>
            <a:r>
              <a:rPr lang="de-DE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Sowjetskaya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-Straße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132856"/>
            <a:ext cx="5688632" cy="3822760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28184" y="1628800"/>
            <a:ext cx="2664296" cy="4824536"/>
          </a:xfrm>
        </p:spPr>
        <p:txBody>
          <a:bodyPr>
            <a:normAutofit/>
          </a:bodyPr>
          <a:lstStyle/>
          <a:p>
            <a:endParaRPr lang="ru-RU" dirty="0"/>
          </a:p>
          <a:p>
            <a:r>
              <a:rPr lang="de-DE" sz="2400" b="1" i="1" dirty="0">
                <a:latin typeface="+mj-lt"/>
                <a:cs typeface="Calibri Light" panose="020F0302020204030204" pitchFamily="34" charset="0"/>
              </a:rPr>
              <a:t>Das ist die Hauptstraße </a:t>
            </a:r>
            <a:r>
              <a:rPr lang="de-DE" sz="2400" b="1" i="1" dirty="0" err="1">
                <a:latin typeface="+mj-lt"/>
                <a:cs typeface="Calibri Light" panose="020F0302020204030204" pitchFamily="34" charset="0"/>
              </a:rPr>
              <a:t>Tschuchlomas</a:t>
            </a:r>
            <a:r>
              <a:rPr lang="de-DE" sz="2400" b="1" i="1" dirty="0">
                <a:latin typeface="+mj-lt"/>
                <a:cs typeface="Calibri Light" panose="020F0302020204030204" pitchFamily="34" charset="0"/>
              </a:rPr>
              <a:t>. </a:t>
            </a:r>
          </a:p>
          <a:p>
            <a:r>
              <a:rPr lang="de-DE" sz="2400" b="1" i="1" dirty="0">
                <a:latin typeface="+mj-lt"/>
                <a:cs typeface="Calibri Light" panose="020F0302020204030204" pitchFamily="34" charset="0"/>
              </a:rPr>
              <a:t>Hier befinden sich das Heimatmuseum namens                               A.F. </a:t>
            </a:r>
            <a:r>
              <a:rPr lang="de-DE" sz="2400" b="1" i="1" dirty="0" err="1">
                <a:latin typeface="+mj-lt"/>
                <a:cs typeface="Calibri Light" panose="020F0302020204030204" pitchFamily="34" charset="0"/>
              </a:rPr>
              <a:t>Pissemski</a:t>
            </a:r>
            <a:r>
              <a:rPr lang="de-DE" sz="2400" b="1" i="1" dirty="0">
                <a:latin typeface="+mj-lt"/>
                <a:cs typeface="Calibri Light" panose="020F0302020204030204" pitchFamily="34" charset="0"/>
              </a:rPr>
              <a:t>, </a:t>
            </a:r>
          </a:p>
          <a:p>
            <a:r>
              <a:rPr lang="de-DE" sz="2400" b="1" i="1" dirty="0">
                <a:latin typeface="+mj-lt"/>
                <a:cs typeface="Calibri Light" panose="020F0302020204030204" pitchFamily="34" charset="0"/>
              </a:rPr>
              <a:t>die Stadtbibliothek, das Kulturhaus, das Hotel, ein Café und viele Geschäfte.</a:t>
            </a:r>
            <a:endParaRPr lang="ru-RU" sz="2400" b="1" i="1" dirty="0">
              <a:latin typeface="+mj-lt"/>
              <a:cs typeface="Calibri Light" panose="020F0302020204030204" pitchFamily="34" charset="0"/>
            </a:endParaRPr>
          </a:p>
          <a:p>
            <a:endParaRPr lang="ru-RU" sz="2400" b="1" i="1" dirty="0">
              <a:latin typeface="+mj-lt"/>
              <a:cs typeface="Calibri Light" panose="020F0302020204030204" pitchFamily="34" charset="0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535649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DE" sz="4400" b="1" i="1" dirty="0">
                <a:latin typeface="Calibri Light" pitchFamily="34" charset="0"/>
                <a:cs typeface="Calibri Light" pitchFamily="34" charset="0"/>
              </a:rPr>
              <a:t>Die Musikschule</a:t>
            </a:r>
            <a:endParaRPr lang="ru-RU" sz="4400" b="1" i="1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122" name="Picture 2" descr="Kostroma Oblast Chukhloma ulitsa Lenina 10 4400001090 20140222 151324 0009 stitch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2357" y="2492896"/>
            <a:ext cx="5973998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51520" y="2505239"/>
            <a:ext cx="280831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i="1" dirty="0">
                <a:latin typeface="+mj-lt"/>
              </a:rPr>
              <a:t>- </a:t>
            </a:r>
            <a:r>
              <a:rPr lang="de-DE" sz="2400" b="1" i="1" dirty="0">
                <a:latin typeface="+mj-lt"/>
              </a:rPr>
              <a:t>wurde am Anfang des 20. Jahrhunderts gebaut</a:t>
            </a:r>
          </a:p>
          <a:p>
            <a:r>
              <a:rPr lang="de-DE" sz="2400" b="1" i="1" dirty="0">
                <a:latin typeface="+mj-lt"/>
              </a:rPr>
              <a:t>- das Gebäude gehörte dem Kaufmann                       N.I. </a:t>
            </a:r>
            <a:r>
              <a:rPr lang="de-DE" sz="2400" b="1" i="1" dirty="0" err="1">
                <a:latin typeface="+mj-lt"/>
              </a:rPr>
              <a:t>Parschin</a:t>
            </a:r>
            <a:endParaRPr lang="de-DE" sz="2400" b="1" i="1" dirty="0">
              <a:latin typeface="+mj-lt"/>
            </a:endParaRPr>
          </a:p>
          <a:p>
            <a:r>
              <a:rPr lang="de-DE" sz="2400" b="1" i="1" dirty="0">
                <a:latin typeface="+mj-lt"/>
              </a:rPr>
              <a:t>- hat eine lange und  interessante Geschichte</a:t>
            </a:r>
          </a:p>
          <a:p>
            <a:pPr marL="342900" indent="-342900">
              <a:buFontTx/>
              <a:buChar char="-"/>
            </a:pPr>
            <a:endParaRPr lang="ru-RU" sz="2400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80654158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7702624" cy="864096"/>
          </a:xfrm>
        </p:spPr>
        <p:txBody>
          <a:bodyPr/>
          <a:lstStyle/>
          <a:p>
            <a:pPr algn="ctr"/>
            <a:r>
              <a:rPr lang="de-DE" sz="4400" b="1" i="1" dirty="0">
                <a:latin typeface="Calibri Light" pitchFamily="34" charset="0"/>
                <a:cs typeface="Calibri Light" pitchFamily="34" charset="0"/>
              </a:rPr>
              <a:t>Das Krankenhaus</a:t>
            </a:r>
            <a:endParaRPr lang="ru-RU" sz="4400" b="1" i="1" dirty="0">
              <a:latin typeface="Calibri Light" pitchFamily="34" charset="0"/>
              <a:cs typeface="Calibri Light" pitchFamily="34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844824"/>
            <a:ext cx="5472608" cy="4104456"/>
          </a:xfr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56176" y="1844824"/>
            <a:ext cx="2743200" cy="4572000"/>
          </a:xfrm>
        </p:spPr>
        <p:txBody>
          <a:bodyPr/>
          <a:lstStyle/>
          <a:p>
            <a:endParaRPr lang="ru-RU" dirty="0"/>
          </a:p>
          <a:p>
            <a:r>
              <a:rPr lang="de-DE" sz="2400" i="1" dirty="0">
                <a:latin typeface="+mj-lt"/>
              </a:rPr>
              <a:t>-</a:t>
            </a:r>
            <a:r>
              <a:rPr lang="de-DE" sz="2400" b="1" i="1" dirty="0">
                <a:latin typeface="+mj-lt"/>
              </a:rPr>
              <a:t>wurde am Anfang des 20. Jahrhunderts gebaut. </a:t>
            </a:r>
          </a:p>
          <a:p>
            <a:r>
              <a:rPr lang="de-DE" sz="2400" b="1" i="1" dirty="0">
                <a:latin typeface="+mj-lt"/>
              </a:rPr>
              <a:t>- diente als Unterkunft </a:t>
            </a:r>
          </a:p>
          <a:p>
            <a:r>
              <a:rPr lang="de-DE" sz="2400" b="1" i="1" dirty="0">
                <a:latin typeface="+mj-lt"/>
              </a:rPr>
              <a:t>- jetzt befindet sich hier  das </a:t>
            </a:r>
            <a:r>
              <a:rPr lang="de-DE" sz="2400" b="1" i="1" dirty="0" err="1">
                <a:latin typeface="+mj-lt"/>
              </a:rPr>
              <a:t>Rayonkrankenhaus</a:t>
            </a:r>
            <a:r>
              <a:rPr lang="de-DE" sz="2400" b="1" i="1" dirty="0">
                <a:latin typeface="+mj-lt"/>
              </a:rPr>
              <a:t>.  </a:t>
            </a:r>
            <a:endParaRPr lang="ru-RU" sz="24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10892653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514350"/>
            <a:ext cx="8280920" cy="970434"/>
          </a:xfrm>
        </p:spPr>
        <p:txBody>
          <a:bodyPr/>
          <a:lstStyle/>
          <a:p>
            <a:pPr algn="ctr"/>
            <a:r>
              <a:rPr lang="ru-RU" dirty="0"/>
              <a:t>    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das </a:t>
            </a:r>
            <a:r>
              <a:rPr lang="de-DE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Turmhaus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 „</a:t>
            </a:r>
            <a:r>
              <a:rPr lang="de-DE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Astaschowo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“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" t="4253" r="-32" b="31940"/>
          <a:stretch/>
        </p:blipFill>
        <p:spPr>
          <a:xfrm>
            <a:off x="3995936" y="1844824"/>
            <a:ext cx="4838826" cy="4632920"/>
          </a:xfrm>
          <a:prstGeom prst="rect">
            <a:avLst/>
          </a:prstGeom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528" y="1676400"/>
            <a:ext cx="3456384" cy="4848944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+mj-lt"/>
              </a:rPr>
              <a:t> </a:t>
            </a:r>
            <a:r>
              <a:rPr lang="de-DE" sz="2400" b="1" i="1" dirty="0">
                <a:latin typeface="+mj-lt"/>
              </a:rPr>
              <a:t>Nicht nur in der Stadt, sondern auch in ihrer Umgebung gibt es etwas zu sehen. Zum Beispiel, in etwa 30 Kilometer</a:t>
            </a:r>
            <a:r>
              <a:rPr lang="ru-RU" sz="2400" b="1" i="1" dirty="0">
                <a:latin typeface="+mj-lt"/>
              </a:rPr>
              <a:t> </a:t>
            </a:r>
            <a:r>
              <a:rPr lang="de-DE" sz="2400" b="1" i="1" dirty="0">
                <a:latin typeface="+mj-lt"/>
              </a:rPr>
              <a:t>von </a:t>
            </a:r>
            <a:r>
              <a:rPr lang="de-DE" sz="2400" b="1" i="1" dirty="0" err="1">
                <a:latin typeface="+mj-lt"/>
              </a:rPr>
              <a:t>Tschuchloma</a:t>
            </a:r>
            <a:r>
              <a:rPr lang="de-DE" sz="2400" b="1" i="1" dirty="0">
                <a:latin typeface="+mj-lt"/>
              </a:rPr>
              <a:t> im Dorf </a:t>
            </a:r>
            <a:r>
              <a:rPr lang="de-DE" sz="2400" b="1" i="1" dirty="0" err="1">
                <a:latin typeface="+mj-lt"/>
              </a:rPr>
              <a:t>Astaschowo</a:t>
            </a:r>
            <a:r>
              <a:rPr lang="de-DE" sz="2400" b="1" i="1" dirty="0">
                <a:latin typeface="+mj-lt"/>
              </a:rPr>
              <a:t> befindet sich das </a:t>
            </a:r>
            <a:r>
              <a:rPr lang="de-DE" sz="2400" b="1" i="1" dirty="0" err="1">
                <a:latin typeface="+mj-lt"/>
              </a:rPr>
              <a:t>Turmhaus</a:t>
            </a:r>
            <a:r>
              <a:rPr lang="de-DE" sz="2400" b="1" i="1" dirty="0">
                <a:latin typeface="+mj-lt"/>
              </a:rPr>
              <a:t>, das vor kurzem restauriert war und jetzt sehr schön ist und zieht viele Touristen an.</a:t>
            </a:r>
            <a:endParaRPr lang="ru-RU" sz="2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7906602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Ziel der Arbeit: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1700808"/>
            <a:ext cx="8229600" cy="4389120"/>
          </a:xfrm>
        </p:spPr>
        <p:txBody>
          <a:bodyPr>
            <a:normAutofit/>
          </a:bodyPr>
          <a:lstStyle/>
          <a:p>
            <a:r>
              <a:rPr lang="de-DE" sz="2400" b="1" i="1" dirty="0">
                <a:latin typeface="+mj-lt"/>
              </a:rPr>
              <a:t>Eine virtuelle Stadtrundfahrt durch </a:t>
            </a:r>
            <a:r>
              <a:rPr lang="de-DE" sz="2400" b="1" i="1" dirty="0" err="1">
                <a:latin typeface="+mj-lt"/>
              </a:rPr>
              <a:t>Tschuchloma</a:t>
            </a:r>
            <a:r>
              <a:rPr lang="de-DE" sz="2400" b="1" i="1" dirty="0">
                <a:latin typeface="+mj-lt"/>
              </a:rPr>
              <a:t> für die deutschsprachigen Touristen zu schaffen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781" y="2636912"/>
            <a:ext cx="598380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16683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99592" y="4725144"/>
            <a:ext cx="4464496" cy="1440160"/>
          </a:xfrm>
        </p:spPr>
        <p:txBody>
          <a:bodyPr/>
          <a:lstStyle/>
          <a:p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Fahren Sie</a:t>
            </a:r>
            <a:b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nach </a:t>
            </a:r>
            <a:r>
              <a:rPr lang="de-DE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Tschuchloma</a:t>
            </a:r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!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206476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>
            <a:normAutofit/>
          </a:bodyPr>
          <a:lstStyle/>
          <a:p>
            <a:pPr algn="ctr"/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Literatur: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317499" y="1556792"/>
            <a:ext cx="8445501" cy="5174208"/>
          </a:xfrm>
        </p:spPr>
        <p:txBody>
          <a:bodyPr>
            <a:normAutofit fontScale="77500" lnSpcReduction="20000"/>
          </a:bodyPr>
          <a:lstStyle/>
          <a:p>
            <a:r>
              <a:rPr lang="ru-RU" dirty="0"/>
              <a:t>Чухлома // Энциклопедический словарь Брокгауза и </a:t>
            </a:r>
            <a:r>
              <a:rPr lang="ru-RU" dirty="0" err="1"/>
              <a:t>Ефрона</a:t>
            </a:r>
            <a:r>
              <a:rPr lang="ru-RU" dirty="0"/>
              <a:t> : в 86 т. (82 т. И 4 доп.). — СПб., </a:t>
            </a:r>
            <a:r>
              <a:rPr lang="ru-RU" dirty="0" smtClean="0"/>
              <a:t>1890—1907</a:t>
            </a:r>
          </a:p>
          <a:p>
            <a:r>
              <a:rPr lang="ru-RU" dirty="0" smtClean="0"/>
              <a:t> Памятники </a:t>
            </a:r>
            <a:r>
              <a:rPr lang="ru-RU" dirty="0"/>
              <a:t>архитектуры Костромской области. Каталог. Выпуск 6. </a:t>
            </a:r>
            <a:r>
              <a:rPr lang="ru-RU" dirty="0" smtClean="0"/>
              <a:t>    Чухлома</a:t>
            </a:r>
            <a:r>
              <a:rPr lang="ru-RU" dirty="0"/>
              <a:t>. </a:t>
            </a:r>
            <a:r>
              <a:rPr lang="ru-RU" dirty="0" err="1"/>
              <a:t>Чухломский</a:t>
            </a:r>
            <a:r>
              <a:rPr lang="ru-RU" dirty="0"/>
              <a:t> район. – Кострома, 2004г</a:t>
            </a:r>
          </a:p>
          <a:p>
            <a:r>
              <a:rPr lang="ru-RU" dirty="0" smtClean="0">
                <a:hlinkClick r:id="rId2"/>
              </a:rPr>
              <a:t>http</a:t>
            </a:r>
            <a:r>
              <a:rPr lang="ru-RU" dirty="0">
                <a:hlinkClick r:id="rId2"/>
              </a:rPr>
              <a:t>://kostromka.ru/belorukov/derevni/chuhloma/465.php</a:t>
            </a:r>
            <a:endParaRPr lang="ru-RU" dirty="0"/>
          </a:p>
          <a:p>
            <a:r>
              <a:rPr lang="ru-RU" dirty="0">
                <a:hlinkClick r:id="rId3"/>
              </a:rPr>
              <a:t>https://ru.m.wikipedia.org/wiki/Чухлома</a:t>
            </a:r>
            <a:r>
              <a:rPr lang="ru-RU" dirty="0"/>
              <a:t> 
</a:t>
            </a:r>
            <a:r>
              <a:rPr lang="ru-RU" dirty="0">
                <a:hlinkClick r:id="rId4"/>
              </a:rPr>
              <a:t>http://heraldicum.ru/russia/subjects/towns/chuhloma.htm</a:t>
            </a:r>
            <a:r>
              <a:rPr lang="ru-RU" dirty="0"/>
              <a:t>  
</a:t>
            </a:r>
            <a:r>
              <a:rPr lang="ru-RU" dirty="0">
                <a:hlinkClick r:id="rId5"/>
              </a:rPr>
              <a:t>https://ru.m.wikipedia.org/wiki/Авраамиев_Городецкий_монастырь</a:t>
            </a:r>
            <a:r>
              <a:rPr lang="ru-RU" dirty="0"/>
              <a:t> 
</a:t>
            </a:r>
            <a:r>
              <a:rPr lang="ru-RU" dirty="0">
                <a:hlinkClick r:id="rId6"/>
              </a:rPr>
              <a:t>https://autotravel.ru/excite.php/1724/1</a:t>
            </a:r>
            <a:r>
              <a:rPr lang="ru-RU" dirty="0"/>
              <a:t> 
</a:t>
            </a:r>
            <a:r>
              <a:rPr lang="ru-RU" dirty="0">
                <a:hlinkClick r:id="rId7"/>
              </a:rPr>
              <a:t>http://lifekostroma.ru/municipalnye-obrazovaniya/chuhlomskij-rajon/dostoprimechatelnosti-chuhlomskogo-rajona/chudo-terem-v-derevne-ostashevo-chuhlomskogo-rajona-terem-v-chuhlome</a:t>
            </a:r>
            <a:r>
              <a:rPr lang="ru-RU" dirty="0"/>
              <a:t> 
</a:t>
            </a:r>
            <a:r>
              <a:rPr lang="ru-RU" dirty="0">
                <a:hlinkClick r:id="rId8"/>
              </a:rPr>
              <a:t>https://culttourism.ru/kostromskaya/chuhloma</a:t>
            </a:r>
            <a:r>
              <a:rPr lang="ru-RU" dirty="0"/>
              <a:t> 
</a:t>
            </a:r>
            <a:r>
              <a:rPr lang="ru-RU" dirty="0">
                <a:hlinkClick r:id="rId9"/>
              </a:rPr>
              <a:t>https://www.rutraveller.ru/place/147478</a:t>
            </a:r>
            <a:endParaRPr lang="ru-RU" dirty="0"/>
          </a:p>
          <a:p>
            <a:r>
              <a:rPr lang="ru-RU" dirty="0" smtClean="0">
                <a:hlinkClick r:id="rId10"/>
              </a:rPr>
              <a:t>http</a:t>
            </a:r>
            <a:r>
              <a:rPr lang="ru-RU" dirty="0">
                <a:hlinkClick r:id="rId10"/>
              </a:rPr>
              <a:t>://www.mojgorod.ru/kostrom_obl/chuhloma/index.html</a:t>
            </a:r>
            <a:endParaRPr lang="ru-RU" dirty="0"/>
          </a:p>
          <a:p>
            <a:r>
              <a:rPr lang="ru-RU" dirty="0">
                <a:hlinkClick r:id="rId11"/>
              </a:rPr>
              <a:t>http://www.towns.ru/towns/chukhloma.html</a:t>
            </a:r>
            <a:r>
              <a:rPr lang="ru-RU" dirty="0"/>
              <a:t> </a:t>
            </a:r>
          </a:p>
          <a:p>
            <a:r>
              <a:rPr lang="ru-RU" dirty="0">
                <a:hlinkClick r:id="rId12"/>
              </a:rPr>
              <a:t>https://anashina.com/chuxloma/</a:t>
            </a:r>
            <a:r>
              <a:rPr lang="ru-RU" dirty="0"/>
              <a:t>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5804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780696"/>
          </a:xfrm>
        </p:spPr>
        <p:txBody>
          <a:bodyPr>
            <a:normAutofit/>
          </a:bodyPr>
          <a:lstStyle/>
          <a:p>
            <a:pPr algn="ctr"/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Aktualität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436096" y="1988840"/>
            <a:ext cx="3394720" cy="4434840"/>
          </a:xfrm>
        </p:spPr>
        <p:txBody>
          <a:bodyPr>
            <a:normAutofit lnSpcReduction="10000"/>
          </a:bodyPr>
          <a:lstStyle/>
          <a:p>
            <a:r>
              <a:rPr lang="de-DE" sz="2400" b="1" i="1" dirty="0">
                <a:latin typeface="+mj-lt"/>
              </a:rPr>
              <a:t>Unsere Arbeit ist aktuell, denn die</a:t>
            </a:r>
            <a:r>
              <a:rPr lang="ru-RU" sz="2400" b="1" i="1" dirty="0">
                <a:latin typeface="+mj-lt"/>
              </a:rPr>
              <a:t> </a:t>
            </a:r>
            <a:r>
              <a:rPr lang="de-DE" sz="2400" b="1" i="1" dirty="0">
                <a:latin typeface="+mj-lt"/>
              </a:rPr>
              <a:t>Bildungsreisen sind in den letzten Jahren sehr populär. Außerdem, hilft unsere Stadtrundfahrt</a:t>
            </a:r>
            <a:r>
              <a:rPr lang="ru-RU" sz="2400" b="1" i="1" dirty="0">
                <a:latin typeface="+mj-lt"/>
              </a:rPr>
              <a:t> </a:t>
            </a:r>
            <a:r>
              <a:rPr lang="de-DE" sz="2400" b="1" i="1" dirty="0">
                <a:latin typeface="+mj-lt"/>
              </a:rPr>
              <a:t>die russische Seele</a:t>
            </a:r>
            <a:r>
              <a:rPr lang="ru-RU" sz="2400" b="1" i="1" dirty="0">
                <a:latin typeface="+mj-lt"/>
              </a:rPr>
              <a:t> </a:t>
            </a:r>
            <a:r>
              <a:rPr lang="de-DE" sz="2400" b="1" i="1" dirty="0">
                <a:latin typeface="+mj-lt"/>
              </a:rPr>
              <a:t>besser verstehen und die Schönheit der russischen Provinz zeigen.</a:t>
            </a:r>
            <a:endParaRPr lang="ru-RU" sz="2800" dirty="0"/>
          </a:p>
          <a:p>
            <a:endParaRPr lang="ru-RU" dirty="0"/>
          </a:p>
        </p:txBody>
      </p:sp>
      <p:pic>
        <p:nvPicPr>
          <p:cNvPr id="2050" name="Picture 2" descr="C:\Users\асер\Pictures\chuhloma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132856"/>
            <a:ext cx="5112568" cy="2687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383672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404664"/>
            <a:ext cx="7886700" cy="11823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dirty="0"/>
              <a:t>                 </a:t>
            </a:r>
            <a:r>
              <a:rPr lang="de-DE" sz="49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 Light" panose="020F0302020204030204" pitchFamily="34" charset="0"/>
                <a:cs typeface="Calibri Light" panose="020F0302020204030204" pitchFamily="34" charset="0"/>
              </a:rPr>
              <a:t>Ein wenig aus der Geschichte der Stadt</a:t>
            </a:r>
            <a:endParaRPr lang="ru-RU" sz="49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87599" y="1704024"/>
            <a:ext cx="4896544" cy="4913625"/>
          </a:xfrm>
        </p:spPr>
        <p:txBody>
          <a:bodyPr>
            <a:noAutofit/>
          </a:bodyPr>
          <a:lstStyle/>
          <a:p>
            <a:r>
              <a:rPr lang="de-DE" sz="2400" i="1" dirty="0" err="1">
                <a:solidFill>
                  <a:schemeClr val="tx1"/>
                </a:solidFill>
                <a:latin typeface="+mj-lt"/>
              </a:rPr>
              <a:t>Tschuchloma</a:t>
            </a:r>
            <a:r>
              <a:rPr lang="de-DE" sz="2400" i="1" dirty="0">
                <a:solidFill>
                  <a:schemeClr val="tx1"/>
                </a:solidFill>
                <a:latin typeface="+mj-lt"/>
              </a:rPr>
              <a:t> ist eine kleine altrussische Provinzstadt, die sich in 170 Kilometer vom Gebietszentrum  Kostroma befindet</a:t>
            </a:r>
            <a:r>
              <a:rPr lang="de-DE" sz="2400" i="1" dirty="0">
                <a:latin typeface="+mj-lt"/>
              </a:rPr>
              <a:t>. </a:t>
            </a:r>
            <a:r>
              <a:rPr lang="de-DE" sz="2400" i="1" dirty="0" err="1">
                <a:latin typeface="+mj-lt"/>
              </a:rPr>
              <a:t>Tschuchloma</a:t>
            </a:r>
            <a:r>
              <a:rPr lang="de-DE" sz="2400" i="1" dirty="0">
                <a:latin typeface="+mj-lt"/>
              </a:rPr>
              <a:t> hat bis heute ein besonderes Flair bewahrt, das den kleinen russischen Kreisstädten eigen ist. </a:t>
            </a:r>
            <a:r>
              <a:rPr lang="de-DE" sz="2400" i="1" dirty="0">
                <a:solidFill>
                  <a:schemeClr val="tx1"/>
                </a:solidFill>
                <a:latin typeface="+mj-lt"/>
              </a:rPr>
              <a:t>Die Stadt liegt am malerischen Ufer des </a:t>
            </a:r>
            <a:r>
              <a:rPr lang="de-DE" sz="2400" i="1" dirty="0" err="1">
                <a:solidFill>
                  <a:schemeClr val="tx1"/>
                </a:solidFill>
                <a:latin typeface="+mj-lt"/>
              </a:rPr>
              <a:t>Tschuchlomaer</a:t>
            </a:r>
            <a:r>
              <a:rPr lang="de-DE" sz="2400" i="1" dirty="0">
                <a:solidFill>
                  <a:schemeClr val="tx1"/>
                </a:solidFill>
                <a:latin typeface="+mj-lt"/>
              </a:rPr>
              <a:t> Sees</a:t>
            </a:r>
            <a:r>
              <a:rPr lang="de-DE" sz="2400" i="1" dirty="0">
                <a:latin typeface="+mj-lt"/>
              </a:rPr>
              <a:t>. Die erste Erwähnung in den Annalen von </a:t>
            </a:r>
            <a:r>
              <a:rPr lang="de-DE" sz="2400" i="1" dirty="0" err="1">
                <a:latin typeface="+mj-lt"/>
              </a:rPr>
              <a:t>Tschuchloma</a:t>
            </a:r>
            <a:r>
              <a:rPr lang="de-DE" sz="2400" i="1" dirty="0">
                <a:latin typeface="+mj-lt"/>
              </a:rPr>
              <a:t> stammt aus dem Jahr 1381. Dieses Jahr wird als Gründungsdatum der Stadt anerkannt.  </a:t>
            </a:r>
            <a:endParaRPr lang="ru-RU" sz="2400" i="1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" name="Picture 2" descr="http://xn----dtbfccaqgkavuda3aihdp.xn--p1ai/wp-content/uploads/2014/03/%D0%A1%D1%82%D0%B5%D0%BB%D0%BB%D0%B0-%D0%BD%D0%B0-%D0%B2%D1%8A%D0%B5%D0%B7%D0%B4%D0%B5-%D0%B2-%D0%A7%D1%83%D1%85%D0%BB%D0%BE%D0%BC%D1%8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683727"/>
            <a:ext cx="3789601" cy="4688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888154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1163" t="22906" r="17186" b="11863"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Рисунок 8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28184" y="4509120"/>
            <a:ext cx="324619" cy="824607"/>
          </a:xfrm>
          <a:prstGeom prst="rect">
            <a:avLst/>
          </a:prstGeom>
        </p:spPr>
      </p:pic>
      <p:pic>
        <p:nvPicPr>
          <p:cNvPr id="10" name="Рисунок 9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92080" y="3645024"/>
            <a:ext cx="324619" cy="824607"/>
          </a:xfrm>
          <a:prstGeom prst="rect">
            <a:avLst/>
          </a:prstGeom>
        </p:spPr>
      </p:pic>
      <p:pic>
        <p:nvPicPr>
          <p:cNvPr id="11" name="Рисунок 10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572000" y="2492896"/>
            <a:ext cx="324619" cy="824607"/>
          </a:xfrm>
          <a:prstGeom prst="rect">
            <a:avLst/>
          </a:prstGeom>
        </p:spPr>
      </p:pic>
      <p:pic>
        <p:nvPicPr>
          <p:cNvPr id="12" name="Рисунок 11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19872" y="1124744"/>
            <a:ext cx="324619" cy="824607"/>
          </a:xfrm>
          <a:prstGeom prst="rect">
            <a:avLst/>
          </a:prstGeom>
        </p:spPr>
      </p:pic>
      <p:pic>
        <p:nvPicPr>
          <p:cNvPr id="13" name="Рисунок 12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71600" y="188640"/>
            <a:ext cx="324619" cy="824607"/>
          </a:xfrm>
          <a:prstGeom prst="rect">
            <a:avLst/>
          </a:prstGeom>
        </p:spPr>
      </p:pic>
      <p:pic>
        <p:nvPicPr>
          <p:cNvPr id="14" name="Рисунок 13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1196752"/>
            <a:ext cx="324619" cy="824607"/>
          </a:xfrm>
          <a:prstGeom prst="rect">
            <a:avLst/>
          </a:prstGeom>
        </p:spPr>
      </p:pic>
      <p:pic>
        <p:nvPicPr>
          <p:cNvPr id="15" name="Рисунок 14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15616" y="3573016"/>
            <a:ext cx="324619" cy="824607"/>
          </a:xfrm>
          <a:prstGeom prst="rect">
            <a:avLst/>
          </a:prstGeom>
        </p:spPr>
      </p:pic>
      <p:pic>
        <p:nvPicPr>
          <p:cNvPr id="16" name="Рисунок 15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83768" y="4653136"/>
            <a:ext cx="324619" cy="824607"/>
          </a:xfrm>
          <a:prstGeom prst="rect">
            <a:avLst/>
          </a:prstGeom>
        </p:spPr>
      </p:pic>
      <p:pic>
        <p:nvPicPr>
          <p:cNvPr id="17" name="Рисунок 16" descr="redman3.bmp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851920" y="6033393"/>
            <a:ext cx="324619" cy="824607"/>
          </a:xfrm>
          <a:prstGeom prst="rect">
            <a:avLst/>
          </a:prstGeom>
        </p:spPr>
      </p:pic>
      <p:cxnSp>
        <p:nvCxnSpPr>
          <p:cNvPr id="19" name="Прямая со стрелкой 18"/>
          <p:cNvCxnSpPr/>
          <p:nvPr/>
        </p:nvCxnSpPr>
        <p:spPr>
          <a:xfrm flipH="1" flipV="1">
            <a:off x="5652120" y="4509120"/>
            <a:ext cx="576064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 flipV="1">
            <a:off x="4716016" y="3356992"/>
            <a:ext cx="576064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 flipH="1" flipV="1">
            <a:off x="3779912" y="2132856"/>
            <a:ext cx="576064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Прямая со стрелкой 21"/>
          <p:cNvCxnSpPr/>
          <p:nvPr/>
        </p:nvCxnSpPr>
        <p:spPr>
          <a:xfrm flipH="1" flipV="1">
            <a:off x="2627784" y="548680"/>
            <a:ext cx="576064" cy="7920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H="1">
            <a:off x="1331640" y="0"/>
            <a:ext cx="576064" cy="55882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/>
          <p:nvPr/>
        </p:nvCxnSpPr>
        <p:spPr>
          <a:xfrm flipH="1">
            <a:off x="395536" y="908720"/>
            <a:ext cx="504056" cy="50405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0" y="2132856"/>
            <a:ext cx="1043608" cy="187220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1475656" y="4365104"/>
            <a:ext cx="936104" cy="1224136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Прямая со стрелкой 36"/>
          <p:cNvCxnSpPr/>
          <p:nvPr/>
        </p:nvCxnSpPr>
        <p:spPr>
          <a:xfrm>
            <a:off x="2555776" y="5589240"/>
            <a:ext cx="1152128" cy="126876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7120588"/>
      </p:ext>
    </p:extLst>
  </p:cSld>
  <p:clrMapOvr>
    <a:masterClrMapping/>
  </p:clrMapOvr>
  <p:transition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7515" y="404664"/>
            <a:ext cx="5800118" cy="1269206"/>
          </a:xfrm>
        </p:spPr>
        <p:txBody>
          <a:bodyPr>
            <a:noAutofit/>
          </a:bodyPr>
          <a:lstStyle/>
          <a:p>
            <a:pPr algn="ctr"/>
            <a:r>
              <a:rPr lang="en-US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Die Maria-</a:t>
            </a:r>
            <a:r>
              <a:rPr lang="en-US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Himmelfahrt</a:t>
            </a:r>
            <a:r>
              <a:rPr lang="en-US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</a:t>
            </a:r>
            <a:r>
              <a:rPr lang="en-US" sz="4400" b="1" i="1" dirty="0" err="1">
                <a:latin typeface="Calibri Light" panose="020F0302020204030204" pitchFamily="34" charset="0"/>
                <a:cs typeface="Calibri Light" panose="020F0302020204030204" pitchFamily="34" charset="0"/>
              </a:rPr>
              <a:t>Kirche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07504" y="1988840"/>
            <a:ext cx="2338664" cy="3961087"/>
          </a:xfrm>
        </p:spPr>
        <p:txBody>
          <a:bodyPr>
            <a:normAutofit/>
          </a:bodyPr>
          <a:lstStyle/>
          <a:p>
            <a:pPr algn="ctr"/>
            <a:r>
              <a:rPr lang="de-DE" sz="2400" b="1" i="1" dirty="0">
                <a:latin typeface="+mj-lt"/>
                <a:cs typeface="Calibri Light" panose="020F0302020204030204" pitchFamily="34" charset="0"/>
              </a:rPr>
              <a:t>Die Hauptsehens-</a:t>
            </a:r>
            <a:r>
              <a:rPr lang="de-DE" sz="2400" b="1" i="1" dirty="0" err="1">
                <a:latin typeface="+mj-lt"/>
                <a:cs typeface="Calibri Light" panose="020F0302020204030204" pitchFamily="34" charset="0"/>
              </a:rPr>
              <a:t>würdlichkeit</a:t>
            </a:r>
            <a:r>
              <a:rPr lang="de-DE" sz="2400" b="1" i="1" dirty="0">
                <a:latin typeface="+mj-lt"/>
                <a:cs typeface="Calibri Light" panose="020F0302020204030204" pitchFamily="34" charset="0"/>
              </a:rPr>
              <a:t>                der Stadt ist                die Maria-Himmelfahrt Kirche </a:t>
            </a:r>
            <a:r>
              <a:rPr lang="ru-RU" sz="2400" b="1" i="1" dirty="0">
                <a:latin typeface="+mj-lt"/>
                <a:cs typeface="Calibri Light" panose="020F0302020204030204" pitchFamily="34" charset="0"/>
              </a:rPr>
              <a:t> - </a:t>
            </a:r>
            <a:r>
              <a:rPr lang="de-DE" sz="2400" b="1" i="1" dirty="0">
                <a:latin typeface="+mj-lt"/>
                <a:cs typeface="Calibri Light" panose="020F0302020204030204" pitchFamily="34" charset="0"/>
              </a:rPr>
              <a:t>das Denkmal der Baukunst des 18. Jahrhunderts</a:t>
            </a:r>
            <a:r>
              <a:rPr lang="de-DE" sz="2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.  </a:t>
            </a:r>
            <a:endParaRPr lang="ru-RU" sz="2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pic>
        <p:nvPicPr>
          <p:cNvPr id="5" name="Содержимое 3" descr="Црковь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627784" y="1988840"/>
            <a:ext cx="6143018" cy="4255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8000323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Der Revolution - Platz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395536" y="5877272"/>
            <a:ext cx="8280920" cy="803368"/>
          </a:xfrm>
        </p:spPr>
        <p:txBody>
          <a:bodyPr/>
          <a:lstStyle/>
          <a:p>
            <a:pPr algn="ctr"/>
            <a:r>
              <a:rPr lang="de-DE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Das ist der Hauptplatz der Stadt. </a:t>
            </a:r>
          </a:p>
          <a:p>
            <a:pPr algn="ctr"/>
            <a:r>
              <a:rPr lang="de-DE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Früher war hier das öffentliche Leben konzentriert.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44srub.ru/chuhloma/9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774953" y="2060848"/>
            <a:ext cx="4125267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асер\Pictures\Чухлома\chuhloma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420888"/>
            <a:ext cx="4041775" cy="303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3028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84711" y="988574"/>
            <a:ext cx="5374556" cy="608165"/>
          </a:xfrm>
        </p:spPr>
        <p:txBody>
          <a:bodyPr>
            <a:noAutofit/>
          </a:bodyPr>
          <a:lstStyle/>
          <a:p>
            <a:r>
              <a:rPr lang="de-DE" sz="4400" b="1" i="1" dirty="0">
                <a:latin typeface="Calibri Light" panose="020F0302020204030204" pitchFamily="34" charset="0"/>
                <a:cs typeface="Calibri Light" panose="020F0302020204030204" pitchFamily="34" charset="0"/>
              </a:rPr>
              <a:t>              Das Kino </a:t>
            </a:r>
            <a:endParaRPr lang="ru-RU" sz="4400" b="1" i="1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72200" y="1772816"/>
            <a:ext cx="2520280" cy="4752528"/>
          </a:xfrm>
        </p:spPr>
        <p:txBody>
          <a:bodyPr>
            <a:normAutofit lnSpcReduction="10000"/>
          </a:bodyPr>
          <a:lstStyle/>
          <a:p>
            <a:r>
              <a:rPr lang="de-DE" sz="2400" b="1" i="1" dirty="0">
                <a:latin typeface="+mj-lt"/>
              </a:rPr>
              <a:t>Das Gebäude des Kinos wurde</a:t>
            </a:r>
            <a:r>
              <a:rPr lang="ru-RU" sz="2400" b="1" i="1" dirty="0">
                <a:latin typeface="+mj-lt"/>
              </a:rPr>
              <a:t> </a:t>
            </a:r>
            <a:r>
              <a:rPr lang="de-DE" sz="2400" b="1" i="1" dirty="0">
                <a:latin typeface="+mj-lt"/>
              </a:rPr>
              <a:t>in der zweiten Hälfte des 20. Jahrhunderts</a:t>
            </a:r>
            <a:r>
              <a:rPr lang="ru-RU" sz="2400" b="1" i="1" dirty="0">
                <a:latin typeface="+mj-lt"/>
              </a:rPr>
              <a:t> </a:t>
            </a:r>
            <a:r>
              <a:rPr lang="de-DE" sz="2400" b="1" i="1" dirty="0">
                <a:latin typeface="+mj-lt"/>
              </a:rPr>
              <a:t>gebaut. Vor kurzem war es restauriert und trägt jetzt den Namen unseres Landsmannes,              des großen sowjetischen Schauspielers               M.I. </a:t>
            </a:r>
            <a:r>
              <a:rPr lang="de-DE" sz="2400" b="1" i="1" dirty="0" err="1">
                <a:latin typeface="+mj-lt"/>
              </a:rPr>
              <a:t>Pugowkin</a:t>
            </a:r>
            <a:r>
              <a:rPr lang="de-DE" sz="2400" b="1" i="1" dirty="0">
                <a:latin typeface="+mj-lt"/>
              </a:rPr>
              <a:t>.</a:t>
            </a:r>
            <a:endParaRPr lang="ru-RU" sz="2400" b="1" i="1" dirty="0">
              <a:latin typeface="+mj-lt"/>
            </a:endParaRPr>
          </a:p>
        </p:txBody>
      </p:sp>
      <p:pic>
        <p:nvPicPr>
          <p:cNvPr id="5" name="Содержимое 5" descr="кинотетр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5967530" cy="4341958"/>
          </a:xfrm>
        </p:spPr>
      </p:pic>
    </p:spTree>
    <p:extLst>
      <p:ext uri="{BB962C8B-B14F-4D97-AF65-F5344CB8AC3E}">
        <p14:creationId xmlns:p14="http://schemas.microsoft.com/office/powerpoint/2010/main" val="1137085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764704"/>
            <a:ext cx="7457838" cy="762876"/>
          </a:xfrm>
        </p:spPr>
        <p:txBody>
          <a:bodyPr>
            <a:normAutofit/>
          </a:bodyPr>
          <a:lstStyle/>
          <a:p>
            <a:pPr algn="ctr"/>
            <a:r>
              <a:rPr lang="de-DE" sz="3300" b="1" i="1" dirty="0"/>
              <a:t>              </a:t>
            </a:r>
            <a:r>
              <a:rPr lang="de-DE" sz="4400" b="1" i="1" dirty="0" err="1">
                <a:latin typeface="Calibri Light" pitchFamily="34" charset="0"/>
                <a:cs typeface="Calibri Light" pitchFamily="34" charset="0"/>
              </a:rPr>
              <a:t>Tschuchlomaer</a:t>
            </a:r>
            <a:r>
              <a:rPr lang="de-DE" sz="4400" b="1" i="1" dirty="0">
                <a:latin typeface="Calibri Light" pitchFamily="34" charset="0"/>
                <a:cs typeface="Calibri Light" pitchFamily="34" charset="0"/>
              </a:rPr>
              <a:t> Knöpfchen</a:t>
            </a:r>
            <a:endParaRPr lang="ru-RU" sz="4400" b="1" i="1" dirty="0">
              <a:latin typeface="Calibri Light" pitchFamily="34" charset="0"/>
              <a:cs typeface="Calibri Light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2467896"/>
            <a:ext cx="3245726" cy="2858691"/>
          </a:xfrm>
        </p:spPr>
        <p:txBody>
          <a:bodyPr/>
          <a:lstStyle/>
          <a:p>
            <a:endParaRPr lang="ru-RU" dirty="0"/>
          </a:p>
          <a:p>
            <a:pPr algn="ctr"/>
            <a:r>
              <a:rPr lang="de-DE" sz="2400" b="1" i="1" dirty="0">
                <a:latin typeface="+mj-lt"/>
              </a:rPr>
              <a:t>Im Jahre 2017 wurde ein Festival zum Ehre von M. I. </a:t>
            </a:r>
            <a:r>
              <a:rPr lang="de-DE" sz="2400" b="1" i="1" dirty="0" err="1">
                <a:latin typeface="+mj-lt"/>
              </a:rPr>
              <a:t>Pugowkin</a:t>
            </a:r>
            <a:r>
              <a:rPr lang="de-DE" sz="2400" b="1" i="1" dirty="0">
                <a:latin typeface="+mj-lt"/>
              </a:rPr>
              <a:t> gegründet. Das ist das Symbol dieses Festivals – der große Knopf aus Holz.</a:t>
            </a:r>
            <a:endParaRPr lang="ru-RU" sz="2400" b="1" i="1" dirty="0">
              <a:latin typeface="+mj-lt"/>
            </a:endParaRP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Содержимое 5" descr="28_2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121753" y="2011292"/>
            <a:ext cx="4774223" cy="3771900"/>
          </a:xfrm>
        </p:spPr>
      </p:pic>
    </p:spTree>
    <p:extLst>
      <p:ext uri="{BB962C8B-B14F-4D97-AF65-F5344CB8AC3E}">
        <p14:creationId xmlns:p14="http://schemas.microsoft.com/office/powerpoint/2010/main" val="428183836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13F551D5B9A6E14E854CC45ED3138BF6" ma:contentTypeVersion="0" ma:contentTypeDescription="Создание документа." ma:contentTypeScope="" ma:versionID="fd3e337de7825ff84fcf2c998c1a4963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73f3dfb3bd3ee1dbf888cdcc01e4126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AB2CC48-05BC-4EB7-BF04-82F9A0BB9301}"/>
</file>

<file path=customXml/itemProps2.xml><?xml version="1.0" encoding="utf-8"?>
<ds:datastoreItem xmlns:ds="http://schemas.openxmlformats.org/officeDocument/2006/customXml" ds:itemID="{FD346935-5DCE-453D-BDFE-DCA181C622AB}"/>
</file>

<file path=customXml/itemProps3.xml><?xml version="1.0" encoding="utf-8"?>
<ds:datastoreItem xmlns:ds="http://schemas.openxmlformats.org/officeDocument/2006/customXml" ds:itemID="{5F173569-B826-468F-87B0-60693A975463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1731</TotalTime>
  <Words>649</Words>
  <Application>Microsoft Office PowerPoint</Application>
  <PresentationFormat>Экран (4:3)</PresentationFormat>
  <Paragraphs>67</Paragraphs>
  <Slides>21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2" baseType="lpstr">
      <vt:lpstr>Поток</vt:lpstr>
      <vt:lpstr>Eine Stadtrundfahrt  durch Tschuchloma…</vt:lpstr>
      <vt:lpstr>Ziel der Arbeit:</vt:lpstr>
      <vt:lpstr>Aktualität</vt:lpstr>
      <vt:lpstr>                 Ein wenig aus der Geschichte der Stadt</vt:lpstr>
      <vt:lpstr>Презентация PowerPoint</vt:lpstr>
      <vt:lpstr>Die Maria-Himmelfahrt Kirche</vt:lpstr>
      <vt:lpstr>Der Revolution - Platz</vt:lpstr>
      <vt:lpstr>              Das Kino </vt:lpstr>
      <vt:lpstr>              Tschuchlomaer Knöpfchen</vt:lpstr>
      <vt:lpstr>              Tschuchlomaer Park</vt:lpstr>
      <vt:lpstr>Tschuchlomaer Park</vt:lpstr>
      <vt:lpstr>                       Die Parklaube</vt:lpstr>
      <vt:lpstr>                        Tschuchlomaer See</vt:lpstr>
      <vt:lpstr>Tschuchlomaer See</vt:lpstr>
      <vt:lpstr>Das Denkmal den Heimatschützern </vt:lpstr>
      <vt:lpstr> Sowjetskaya-Straße</vt:lpstr>
      <vt:lpstr>Die Musikschule</vt:lpstr>
      <vt:lpstr>Das Krankenhaus</vt:lpstr>
      <vt:lpstr>    das Turmhaus  „Astaschowo“</vt:lpstr>
      <vt:lpstr>Fahren Sie nach Tschuchloma!</vt:lpstr>
      <vt:lpstr>Literatur: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</cp:lastModifiedBy>
  <cp:revision>73</cp:revision>
  <dcterms:modified xsi:type="dcterms:W3CDTF">2020-10-29T11:28:50Z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0x01010013F551D5B9A6E14E854CC45ED3138BF6</vt:lpwstr>
  </property>
</Properties>
</file>