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9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4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7" r:id="rId3"/>
    <p:sldId id="260" r:id="rId4"/>
    <p:sldId id="261" r:id="rId5"/>
    <p:sldId id="268" r:id="rId6"/>
    <p:sldId id="269" r:id="rId7"/>
    <p:sldId id="271" r:id="rId8"/>
    <p:sldId id="270" r:id="rId9"/>
    <p:sldId id="272" r:id="rId10"/>
    <p:sldId id="262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9" d="100"/>
          <a:sy n="79" d="100"/>
        </p:scale>
        <p:origin x="-1260" y="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18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0383A-15E7-490E-86A1-EE9FB2E916E4}" type="datetimeFigureOut">
              <a:rPr lang="ru-RU" smtClean="0"/>
              <a:t>30.10.2020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C5DF376F-0305-4802-BA43-170D824097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39901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0383A-15E7-490E-86A1-EE9FB2E916E4}" type="datetimeFigureOut">
              <a:rPr lang="ru-RU" smtClean="0"/>
              <a:t>30.10.2020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C5DF376F-0305-4802-BA43-170D824097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12270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0383A-15E7-490E-86A1-EE9FB2E916E4}" type="datetimeFigureOut">
              <a:rPr lang="ru-RU" smtClean="0"/>
              <a:t>30.10.2020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C5DF376F-0305-4802-BA43-170D8240970E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100388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0383A-15E7-490E-86A1-EE9FB2E916E4}" type="datetimeFigureOut">
              <a:rPr lang="ru-RU" smtClean="0"/>
              <a:t>30.10.2020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C5DF376F-0305-4802-BA43-170D824097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1476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0383A-15E7-490E-86A1-EE9FB2E916E4}" type="datetimeFigureOut">
              <a:rPr lang="ru-RU" smtClean="0"/>
              <a:t>30.10.2020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C5DF376F-0305-4802-BA43-170D8240970E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5367901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0383A-15E7-490E-86A1-EE9FB2E916E4}" type="datetimeFigureOut">
              <a:rPr lang="ru-RU" smtClean="0"/>
              <a:t>30.10.2020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C5DF376F-0305-4802-BA43-170D824097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46441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0383A-15E7-490E-86A1-EE9FB2E916E4}" type="datetimeFigureOut">
              <a:rPr lang="ru-RU" smtClean="0"/>
              <a:t>30.10.2020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F376F-0305-4802-BA43-170D824097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366645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0383A-15E7-490E-86A1-EE9FB2E916E4}" type="datetimeFigureOut">
              <a:rPr lang="ru-RU" smtClean="0"/>
              <a:t>30.10.2020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F376F-0305-4802-BA43-170D824097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08536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0383A-15E7-490E-86A1-EE9FB2E916E4}" type="datetimeFigureOut">
              <a:rPr lang="ru-RU" smtClean="0"/>
              <a:t>30.10.2020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F376F-0305-4802-BA43-170D824097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57153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0383A-15E7-490E-86A1-EE9FB2E916E4}" type="datetimeFigureOut">
              <a:rPr lang="ru-RU" smtClean="0"/>
              <a:t>30.10.2020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C5DF376F-0305-4802-BA43-170D824097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29554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0383A-15E7-490E-86A1-EE9FB2E916E4}" type="datetimeFigureOut">
              <a:rPr lang="ru-RU" smtClean="0"/>
              <a:t>30.10.2020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C5DF376F-0305-4802-BA43-170D824097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57819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0383A-15E7-490E-86A1-EE9FB2E916E4}" type="datetimeFigureOut">
              <a:rPr lang="ru-RU" smtClean="0"/>
              <a:t>30.10.2020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C5DF376F-0305-4802-BA43-170D824097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79256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0383A-15E7-490E-86A1-EE9FB2E916E4}" type="datetimeFigureOut">
              <a:rPr lang="ru-RU" smtClean="0"/>
              <a:t>30.10.2020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F376F-0305-4802-BA43-170D824097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72826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0383A-15E7-490E-86A1-EE9FB2E916E4}" type="datetimeFigureOut">
              <a:rPr lang="ru-RU" smtClean="0"/>
              <a:t>30.10.2020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F376F-0305-4802-BA43-170D824097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23574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0383A-15E7-490E-86A1-EE9FB2E916E4}" type="datetimeFigureOut">
              <a:rPr lang="ru-RU" smtClean="0"/>
              <a:t>30.10.2020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F376F-0305-4802-BA43-170D824097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93540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0383A-15E7-490E-86A1-EE9FB2E916E4}" type="datetimeFigureOut">
              <a:rPr lang="ru-RU" smtClean="0"/>
              <a:t>30.10.2020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C5DF376F-0305-4802-BA43-170D824097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18819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A0383A-15E7-490E-86A1-EE9FB2E916E4}" type="datetimeFigureOut">
              <a:rPr lang="ru-RU" smtClean="0"/>
              <a:t>30.10.2020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C5DF376F-0305-4802-BA43-170D824097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43481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  <p:sldLayoutId id="2147483698" r:id="rId14"/>
    <p:sldLayoutId id="2147483699" r:id="rId15"/>
    <p:sldLayoutId id="214748370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339752" y="1196752"/>
            <a:ext cx="5832648" cy="3024336"/>
          </a:xfrm>
        </p:spPr>
        <p:txBody>
          <a:bodyPr>
            <a:normAutofit/>
          </a:bodyPr>
          <a:lstStyle/>
          <a:p>
            <a:pPr algn="ctr"/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Мобильные приложения как эффективные средства обучения английскому языку.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25000" lnSpcReduction="20000"/>
          </a:bodyPr>
          <a:lstStyle/>
          <a:p>
            <a:pPr algn="r"/>
            <a:r>
              <a:rPr lang="ru-RU" dirty="0" smtClean="0"/>
              <a:t>                           </a:t>
            </a:r>
            <a:r>
              <a:rPr lang="ru-RU" sz="6400" dirty="0" smtClean="0"/>
              <a:t>Презентацию выполнила: Филиппова А. Б.</a:t>
            </a:r>
          </a:p>
          <a:p>
            <a:pPr algn="r"/>
            <a:r>
              <a:rPr lang="ru-RU" sz="6400" dirty="0" smtClean="0"/>
              <a:t>                           учитель английского языка</a:t>
            </a:r>
          </a:p>
          <a:p>
            <a:pPr algn="r"/>
            <a:r>
              <a:rPr lang="ru-RU" sz="6400" dirty="0" smtClean="0"/>
              <a:t>                           МКОУ «</a:t>
            </a:r>
            <a:r>
              <a:rPr lang="ru-RU" sz="6400" dirty="0" err="1" smtClean="0"/>
              <a:t>Солигаличская</a:t>
            </a:r>
            <a:r>
              <a:rPr lang="ru-RU" sz="6400" dirty="0" smtClean="0"/>
              <a:t> СОШ»</a:t>
            </a:r>
          </a:p>
          <a:p>
            <a:endParaRPr lang="ru-RU" dirty="0" smtClean="0"/>
          </a:p>
          <a:p>
            <a:pPr algn="ctr"/>
            <a:r>
              <a:rPr lang="ru-RU" sz="7200" dirty="0" smtClean="0"/>
              <a:t>            2020 год</a:t>
            </a:r>
            <a:endParaRPr lang="ru-RU" sz="72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84285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7664" y="852710"/>
            <a:ext cx="6589199" cy="1280890"/>
          </a:xfrm>
        </p:spPr>
        <p:txBody>
          <a:bodyPr>
            <a:noAutofit/>
          </a:bodyPr>
          <a:lstStyle/>
          <a:p>
            <a:r>
              <a:rPr lang="ru-RU" sz="2400" dirty="0" smtClean="0"/>
              <a:t>Таким образом, правильно применяя мобильные приложения в обучении иностранным языкам учитель может:</a:t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dirty="0"/>
              <a:t>-способствовать формированию устойчивой мотивации к изучению иностранного языка, культуры и </a:t>
            </a:r>
            <a:r>
              <a:rPr lang="ru-RU" dirty="0" smtClean="0"/>
              <a:t>традиций</a:t>
            </a:r>
          </a:p>
          <a:p>
            <a:pPr marL="0" indent="0">
              <a:buNone/>
            </a:pPr>
            <a:r>
              <a:rPr lang="ru-RU" dirty="0"/>
              <a:t/>
            </a:r>
            <a:br>
              <a:rPr lang="ru-RU" dirty="0"/>
            </a:br>
            <a:r>
              <a:rPr lang="ru-RU" dirty="0"/>
              <a:t>-способствовать пополнению словарного </a:t>
            </a:r>
            <a:r>
              <a:rPr lang="ru-RU" dirty="0" smtClean="0"/>
              <a:t>запаса</a:t>
            </a:r>
          </a:p>
          <a:p>
            <a:pPr marL="0" indent="0">
              <a:buNone/>
            </a:pPr>
            <a:r>
              <a:rPr lang="ru-RU" dirty="0"/>
              <a:t/>
            </a:r>
            <a:br>
              <a:rPr lang="ru-RU" dirty="0"/>
            </a:br>
            <a:r>
              <a:rPr lang="ru-RU" dirty="0"/>
              <a:t>-способствовать подсознательному запоминанию правил, фактов, устойчивых выражений и др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r>
              <a:rPr lang="ru-RU" dirty="0"/>
              <a:t/>
            </a:r>
            <a:br>
              <a:rPr lang="ru-RU" dirty="0"/>
            </a:br>
            <a:r>
              <a:rPr lang="ru-RU" dirty="0"/>
              <a:t>-способствовать устранению пробелов знаний по различным </a:t>
            </a:r>
            <a:r>
              <a:rPr lang="ru-RU" dirty="0" smtClean="0"/>
              <a:t>темам</a:t>
            </a:r>
          </a:p>
          <a:p>
            <a:pPr marL="0" indent="0">
              <a:buNone/>
            </a:pPr>
            <a:r>
              <a:rPr lang="ru-RU" dirty="0"/>
              <a:t/>
            </a:r>
            <a:br>
              <a:rPr lang="ru-RU" dirty="0"/>
            </a:br>
            <a:r>
              <a:rPr lang="ru-RU" dirty="0"/>
              <a:t>-способствовать развитию понимания аутентичных иноязычных текстов, умение передавать информацию в связных аргументированных </a:t>
            </a:r>
            <a:r>
              <a:rPr lang="ru-RU" dirty="0" smtClean="0"/>
              <a:t>высказываниях</a:t>
            </a:r>
          </a:p>
          <a:p>
            <a:pPr marL="0" indent="0">
              <a:buNone/>
            </a:pPr>
            <a:r>
              <a:rPr lang="ru-RU" dirty="0"/>
              <a:t/>
            </a:r>
            <a:br>
              <a:rPr lang="ru-RU" dirty="0"/>
            </a:br>
            <a:r>
              <a:rPr lang="ru-RU" dirty="0"/>
              <a:t>-способствовать развитию готовности к самостоятельному, более глубокому изучению иностранного языка</a:t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217729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/>
              <a:t>Использование мобильных приложений на уроках английского языка позволяет:</a:t>
            </a:r>
            <a:br>
              <a:rPr lang="ru-RU" sz="2800" dirty="0" smtClean="0"/>
            </a:br>
            <a:r>
              <a:rPr lang="ru-RU" sz="2800" dirty="0" smtClean="0"/>
              <a:t>1)мотивировать учеников к изучению языка;</a:t>
            </a:r>
            <a:br>
              <a:rPr lang="ru-RU" sz="2800" dirty="0" smtClean="0"/>
            </a:br>
            <a:r>
              <a:rPr lang="ru-RU" sz="2800" dirty="0" smtClean="0"/>
              <a:t>2) развить </a:t>
            </a:r>
            <a:r>
              <a:rPr lang="ru-RU" sz="2800" dirty="0"/>
              <a:t>языковые способности;</a:t>
            </a:r>
            <a:br>
              <a:rPr lang="ru-RU" sz="2800" dirty="0"/>
            </a:br>
            <a:r>
              <a:rPr lang="ru-RU" sz="2800" dirty="0" smtClean="0"/>
              <a:t>3) погрузить </a:t>
            </a:r>
            <a:r>
              <a:rPr lang="ru-RU" sz="2800" dirty="0"/>
              <a:t>в языковую </a:t>
            </a:r>
            <a:r>
              <a:rPr lang="ru-RU" sz="2800" dirty="0" smtClean="0"/>
              <a:t>среду;</a:t>
            </a:r>
            <a:br>
              <a:rPr lang="ru-RU" sz="2800" dirty="0" smtClean="0"/>
            </a:br>
            <a:r>
              <a:rPr lang="ru-RU" sz="2800" dirty="0" smtClean="0"/>
              <a:t>4) обеспечить непрерывность обучения;</a:t>
            </a:r>
            <a:br>
              <a:rPr lang="ru-RU" sz="2800" dirty="0" smtClean="0"/>
            </a:br>
            <a:r>
              <a:rPr lang="ru-RU" sz="2800" dirty="0" smtClean="0"/>
              <a:t>5) разнообразить процесс обучения;</a:t>
            </a:r>
            <a:br>
              <a:rPr lang="ru-RU" sz="2800" dirty="0" smtClean="0"/>
            </a:b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4583276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Мобильные приложения для изучения английского языка: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600200"/>
            <a:ext cx="7745288" cy="4873752"/>
          </a:xfrm>
        </p:spPr>
        <p:txBody>
          <a:bodyPr/>
          <a:lstStyle/>
          <a:p>
            <a:pPr marL="0" indent="0">
              <a:buNone/>
            </a:pPr>
            <a:r>
              <a:rPr lang="ru-RU" b="1" dirty="0" smtClean="0"/>
              <a:t>    </a:t>
            </a:r>
            <a:r>
              <a:rPr lang="en-US" b="1" dirty="0" err="1" smtClean="0"/>
              <a:t>Duolingo</a:t>
            </a:r>
            <a:r>
              <a:rPr lang="en-US" b="1" dirty="0" smtClean="0"/>
              <a:t> </a:t>
            </a:r>
            <a:r>
              <a:rPr lang="en-US" b="1" dirty="0"/>
              <a:t>(«</a:t>
            </a:r>
            <a:r>
              <a:rPr lang="ru-RU" b="1" dirty="0" err="1"/>
              <a:t>Дуолинго</a:t>
            </a:r>
            <a:r>
              <a:rPr lang="ru-RU" b="1" dirty="0" smtClean="0"/>
              <a:t>»)</a:t>
            </a:r>
          </a:p>
          <a:p>
            <a:pPr marL="0" indent="0">
              <a:buNone/>
            </a:pPr>
            <a:r>
              <a:rPr lang="ru-RU" sz="1800" dirty="0" smtClean="0"/>
              <a:t>    Приложение </a:t>
            </a:r>
            <a:r>
              <a:rPr lang="ru-RU" sz="1800" dirty="0"/>
              <a:t>научит читать, говорить и </a:t>
            </a:r>
            <a:endParaRPr lang="ru-RU" sz="1800" dirty="0" smtClean="0"/>
          </a:p>
          <a:p>
            <a:pPr marL="0" indent="0">
              <a:buNone/>
            </a:pPr>
            <a:r>
              <a:rPr lang="ru-RU" sz="1800" dirty="0" smtClean="0"/>
              <a:t>слушать</a:t>
            </a:r>
            <a:r>
              <a:rPr lang="ru-RU" sz="1800" dirty="0"/>
              <a:t>, предложит интересные задания и </a:t>
            </a:r>
            <a:endParaRPr lang="ru-RU" sz="1800" dirty="0" smtClean="0"/>
          </a:p>
          <a:p>
            <a:pPr marL="0" indent="0">
              <a:buNone/>
            </a:pPr>
            <a:r>
              <a:rPr lang="ru-RU" sz="1800" dirty="0" smtClean="0"/>
              <a:t>вознаградит </a:t>
            </a:r>
            <a:r>
              <a:rPr lang="ru-RU" sz="1800" dirty="0"/>
              <a:t>призовыми очками за правильные ответы.</a:t>
            </a:r>
            <a:br>
              <a:rPr lang="ru-RU" sz="1800" dirty="0"/>
            </a:br>
            <a:r>
              <a:rPr lang="ru-RU" dirty="0"/>
              <a:t/>
            </a:r>
            <a:br>
              <a:rPr lang="ru-RU" dirty="0"/>
            </a:br>
            <a:r>
              <a:rPr lang="ru-RU" b="1" dirty="0" smtClean="0"/>
              <a:t>   </a:t>
            </a:r>
            <a:r>
              <a:rPr lang="en-US" b="1" dirty="0" smtClean="0"/>
              <a:t>Puzzle </a:t>
            </a:r>
            <a:r>
              <a:rPr lang="en-US" b="1" dirty="0"/>
              <a:t>English («</a:t>
            </a:r>
            <a:r>
              <a:rPr lang="ru-RU" b="1" dirty="0" err="1"/>
              <a:t>Пазл</a:t>
            </a:r>
            <a:r>
              <a:rPr lang="ru-RU" b="1" dirty="0"/>
              <a:t> Инглиш»)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</a:t>
            </a:r>
            <a:r>
              <a:rPr lang="ru-RU" sz="1800" dirty="0" smtClean="0"/>
              <a:t>Приложение обучает английскому языку</a:t>
            </a:r>
          </a:p>
          <a:p>
            <a:pPr marL="0" indent="0">
              <a:buNone/>
            </a:pPr>
            <a:r>
              <a:rPr lang="ru-RU" sz="1800" dirty="0"/>
              <a:t>п</a:t>
            </a:r>
            <a:r>
              <a:rPr lang="ru-RU" sz="1800" dirty="0" smtClean="0"/>
              <a:t>ри помощи просмотра сериалов. </a:t>
            </a:r>
            <a:r>
              <a:rPr lang="ru-RU" sz="1800" dirty="0"/>
              <a:t>Просмотр видео </a:t>
            </a:r>
            <a:endParaRPr lang="ru-RU" sz="1800" dirty="0" smtClean="0"/>
          </a:p>
          <a:p>
            <a:pPr marL="0" indent="0">
              <a:buNone/>
            </a:pPr>
            <a:r>
              <a:rPr lang="ru-RU" sz="1800" dirty="0" smtClean="0"/>
              <a:t>сопровождают </a:t>
            </a:r>
            <a:r>
              <a:rPr lang="ru-RU" sz="1800" dirty="0"/>
              <a:t>субтитры сразу на двух языках. </a:t>
            </a:r>
          </a:p>
        </p:txBody>
      </p:sp>
      <p:pic>
        <p:nvPicPr>
          <p:cNvPr id="2050" name="Picture 2" descr="C:\Users\user\Downloads\a12699c5355b6530f6431e5a5474e329_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1772816"/>
            <a:ext cx="1944216" cy="13160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user\Downloads\a12699c5355b6530f6431e5a5474e329_10 (1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3501008"/>
            <a:ext cx="2016224" cy="1224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306327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b="1" dirty="0" smtClean="0"/>
              <a:t>   </a:t>
            </a:r>
            <a:r>
              <a:rPr lang="en-US" sz="2000" b="1" dirty="0" err="1" smtClean="0"/>
              <a:t>Memrise</a:t>
            </a:r>
            <a:r>
              <a:rPr lang="ru-RU" sz="2000" b="1" dirty="0"/>
              <a:t/>
            </a:r>
            <a:br>
              <a:rPr lang="ru-RU" sz="2000" b="1" dirty="0"/>
            </a:b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0" y="698984"/>
            <a:ext cx="7385248" cy="5637240"/>
          </a:xfrm>
        </p:spPr>
        <p:txBody>
          <a:bodyPr/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Можно </a:t>
            </a:r>
            <a:r>
              <a:rPr lang="ru-RU" dirty="0"/>
              <a:t>тренировать произношение,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повторяя </a:t>
            </a:r>
            <a:r>
              <a:rPr lang="ru-RU" dirty="0"/>
              <a:t>за диктором слова и фразы.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Но </a:t>
            </a:r>
            <a:r>
              <a:rPr lang="ru-RU" dirty="0"/>
              <a:t>интереснее — «озвучивать» короткие видео носителей, играть в «языковое караоке</a:t>
            </a:r>
            <a:r>
              <a:rPr lang="ru-RU" dirty="0" smtClean="0"/>
              <a:t>».</a:t>
            </a:r>
          </a:p>
          <a:p>
            <a:pPr marL="0" indent="0">
              <a:buNone/>
            </a:pPr>
            <a:r>
              <a:rPr lang="ru-RU" b="1" dirty="0" smtClean="0"/>
              <a:t> </a:t>
            </a:r>
            <a:r>
              <a:rPr lang="en-US" b="1" dirty="0" smtClean="0"/>
              <a:t>Simpler</a:t>
            </a:r>
            <a:endParaRPr lang="en-US" b="1" dirty="0"/>
          </a:p>
          <a:p>
            <a:pPr marL="0" indent="0">
              <a:buNone/>
            </a:pPr>
            <a:r>
              <a:rPr lang="ru-RU" dirty="0" smtClean="0"/>
              <a:t>Программа </a:t>
            </a:r>
            <a:r>
              <a:rPr lang="ru-RU" dirty="0"/>
              <a:t>обучения построена </a:t>
            </a:r>
            <a:r>
              <a:rPr lang="ru-RU" dirty="0" smtClean="0"/>
              <a:t>на</a:t>
            </a:r>
          </a:p>
          <a:p>
            <a:pPr marL="0" indent="0">
              <a:buNone/>
            </a:pPr>
            <a:r>
              <a:rPr lang="ru-RU" dirty="0" smtClean="0"/>
              <a:t>тестах</a:t>
            </a:r>
            <a:r>
              <a:rPr lang="ru-RU" dirty="0"/>
              <a:t>. Каждый урок включает в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себя </a:t>
            </a:r>
            <a:r>
              <a:rPr lang="ru-RU" dirty="0"/>
              <a:t>новое правило и подборку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заданий </a:t>
            </a:r>
            <a:r>
              <a:rPr lang="ru-RU" dirty="0"/>
              <a:t>с выбором вариантов и,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например</a:t>
            </a:r>
            <a:r>
              <a:rPr lang="ru-RU" dirty="0"/>
              <a:t>, составлением фраз из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предложенных </a:t>
            </a:r>
            <a:r>
              <a:rPr lang="ru-RU" dirty="0"/>
              <a:t>слов. </a:t>
            </a:r>
          </a:p>
        </p:txBody>
      </p:sp>
      <p:pic>
        <p:nvPicPr>
          <p:cNvPr id="3074" name="Picture 2" descr="C:\Users\user\Downloads\Simpler-594x102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3501008"/>
            <a:ext cx="2520280" cy="16099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user\Downloads\memrise-594x1024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692696"/>
            <a:ext cx="2448272" cy="1512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593670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5" y="624110"/>
            <a:ext cx="8066856" cy="1280890"/>
          </a:xfrm>
        </p:spPr>
        <p:txBody>
          <a:bodyPr>
            <a:normAutofit fontScale="90000"/>
          </a:bodyPr>
          <a:lstStyle/>
          <a:p>
            <a:r>
              <a:rPr lang="en-US" sz="2400" b="1" dirty="0" smtClean="0"/>
              <a:t>ABBYY </a:t>
            </a:r>
            <a:r>
              <a:rPr lang="en-US" sz="2400" b="1" dirty="0" err="1" smtClean="0"/>
              <a:t>Lingvo</a:t>
            </a:r>
            <a:r>
              <a:rPr lang="en-US" sz="2400" b="1" dirty="0" smtClean="0"/>
              <a:t/>
            </a:r>
            <a:br>
              <a:rPr lang="en-US" sz="2400" b="1" dirty="0" smtClean="0"/>
            </a:br>
            <a:r>
              <a:rPr lang="ru-RU" sz="2000" dirty="0" smtClean="0"/>
              <a:t>способствует расширению </a:t>
            </a:r>
            <a:br>
              <a:rPr lang="ru-RU" sz="2000" dirty="0" smtClean="0"/>
            </a:br>
            <a:r>
              <a:rPr lang="ru-RU" sz="2000" dirty="0" smtClean="0"/>
              <a:t>словарного запаса путем </a:t>
            </a:r>
            <a:br>
              <a:rPr lang="ru-RU" sz="2000" dirty="0" smtClean="0"/>
            </a:br>
            <a:r>
              <a:rPr lang="ru-RU" sz="2000" dirty="0" smtClean="0"/>
              <a:t>формирования индивидуальных </a:t>
            </a:r>
            <a:br>
              <a:rPr lang="ru-RU" sz="2000" dirty="0" smtClean="0"/>
            </a:br>
            <a:r>
              <a:rPr lang="ru-RU" sz="2000" dirty="0" smtClean="0"/>
              <a:t>словарных наборов.</a:t>
            </a:r>
            <a:br>
              <a:rPr lang="ru-RU" sz="2000" dirty="0" smtClean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en-US" sz="2700" b="1" dirty="0" smtClean="0"/>
              <a:t>Quizlet</a:t>
            </a:r>
            <a:br>
              <a:rPr lang="en-US" sz="2700" b="1" dirty="0" smtClean="0"/>
            </a:br>
            <a:r>
              <a:rPr lang="ru-RU" sz="2200" dirty="0" smtClean="0"/>
              <a:t>помогает при изучении и </a:t>
            </a:r>
            <a:br>
              <a:rPr lang="ru-RU" sz="2200" dirty="0" smtClean="0"/>
            </a:br>
            <a:r>
              <a:rPr lang="ru-RU" sz="2200" dirty="0" smtClean="0"/>
              <a:t>тренировке </a:t>
            </a:r>
            <a:br>
              <a:rPr lang="ru-RU" sz="2200" dirty="0" smtClean="0"/>
            </a:br>
            <a:r>
              <a:rPr lang="ru-RU" sz="2200" dirty="0" smtClean="0"/>
              <a:t>новой лексики</a:t>
            </a:r>
            <a:br>
              <a:rPr lang="ru-RU" sz="2200" dirty="0" smtClean="0"/>
            </a:br>
            <a:r>
              <a:rPr lang="ru-RU" sz="2200" dirty="0"/>
              <a:t/>
            </a:r>
            <a:br>
              <a:rPr lang="ru-RU" sz="2200" dirty="0"/>
            </a:br>
            <a:r>
              <a:rPr lang="en-US" sz="3100" b="1" dirty="0" err="1" smtClean="0"/>
              <a:t>Kahoot</a:t>
            </a:r>
            <a:r>
              <a:rPr lang="ru-RU" sz="3100" b="1" dirty="0" smtClean="0"/>
              <a:t/>
            </a:r>
            <a:br>
              <a:rPr lang="ru-RU" sz="3100" b="1" dirty="0" smtClean="0"/>
            </a:br>
            <a:r>
              <a:rPr lang="ru-RU" sz="2200" dirty="0" err="1" smtClean="0"/>
              <a:t>разноуровневое</a:t>
            </a:r>
            <a:r>
              <a:rPr lang="ru-RU" sz="2200" dirty="0" smtClean="0"/>
              <a:t> приложение, </a:t>
            </a:r>
            <a:br>
              <a:rPr lang="ru-RU" sz="2200" dirty="0" smtClean="0"/>
            </a:br>
            <a:r>
              <a:rPr lang="ru-RU" sz="2200" dirty="0" smtClean="0"/>
              <a:t>поможет запомнить </a:t>
            </a:r>
            <a:br>
              <a:rPr lang="ru-RU" sz="2200" dirty="0" smtClean="0"/>
            </a:br>
            <a:r>
              <a:rPr lang="ru-RU" sz="2200" dirty="0" smtClean="0"/>
              <a:t>новую лексику, </a:t>
            </a:r>
            <a:br>
              <a:rPr lang="ru-RU" sz="2200" dirty="0" smtClean="0"/>
            </a:br>
            <a:r>
              <a:rPr lang="ru-RU" sz="2200" dirty="0" smtClean="0"/>
              <a:t>выучить ряд грамматических </a:t>
            </a:r>
            <a:br>
              <a:rPr lang="ru-RU" sz="2200" dirty="0" smtClean="0"/>
            </a:br>
            <a:r>
              <a:rPr lang="ru-RU" sz="2200" dirty="0" smtClean="0"/>
              <a:t>правил, способствует улучшению </a:t>
            </a:r>
            <a:br>
              <a:rPr lang="ru-RU" sz="2200" dirty="0" smtClean="0"/>
            </a:br>
            <a:r>
              <a:rPr lang="ru-RU" sz="2200" dirty="0" smtClean="0"/>
              <a:t>навыков говорения.</a:t>
            </a:r>
            <a:r>
              <a:rPr lang="en-US" sz="2200" dirty="0" smtClean="0"/>
              <a:t/>
            </a:r>
            <a:br>
              <a:rPr lang="en-US" sz="2200" dirty="0" smtClean="0"/>
            </a:br>
            <a:r>
              <a:rPr lang="en-US" sz="2200" dirty="0" smtClean="0"/>
              <a:t/>
            </a:r>
            <a:br>
              <a:rPr lang="en-US" sz="2200" dirty="0" smtClean="0"/>
            </a:br>
            <a:endParaRPr lang="ru-RU" sz="2200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6096" y="624110"/>
            <a:ext cx="2592288" cy="1508746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6096" y="2132856"/>
            <a:ext cx="2736304" cy="1944216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6096" y="4077072"/>
            <a:ext cx="2736304" cy="2016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79426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Таким образом, работа </a:t>
            </a:r>
            <a:r>
              <a:rPr lang="ru-RU" dirty="0"/>
              <a:t>с использованием мобильных технологий поможет учителю иностранного языка изучить и закрепить следующие аспекты: лексику, грамматику, </a:t>
            </a:r>
            <a:r>
              <a:rPr lang="ru-RU" dirty="0" err="1"/>
              <a:t>аудирование</a:t>
            </a:r>
            <a:r>
              <a:rPr lang="ru-RU" dirty="0"/>
              <a:t> и говорение</a:t>
            </a:r>
            <a:r>
              <a:rPr lang="ru-RU" dirty="0" smtClean="0"/>
              <a:t>.</a:t>
            </a:r>
          </a:p>
          <a:p>
            <a:r>
              <a:rPr lang="ru-RU" dirty="0" smtClean="0"/>
              <a:t>Что, в свою очередь способствует формированию у обучающихся коммуникативной компетенции-способности общаться на иностранном языке,</a:t>
            </a:r>
            <a:r>
              <a:rPr lang="ru-RU" dirty="0"/>
              <a:t> </a:t>
            </a:r>
            <a:r>
              <a:rPr lang="ru-RU" dirty="0" smtClean="0"/>
              <a:t>развивает определенные качества </a:t>
            </a:r>
            <a:r>
              <a:rPr lang="ru-RU" dirty="0"/>
              <a:t>личности, </a:t>
            </a:r>
            <a:r>
              <a:rPr lang="ru-RU" dirty="0" smtClean="0"/>
              <a:t>такие как </a:t>
            </a:r>
            <a:r>
              <a:rPr lang="ru-RU" dirty="0"/>
              <a:t>общительность, расслабленность, желание вступать в </a:t>
            </a:r>
            <a:r>
              <a:rPr lang="ru-RU" dirty="0" smtClean="0"/>
              <a:t>контакт с носителями иностранного языка.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725468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000" dirty="0"/>
              <a:t>Организация домашнего задания – с помощью всевозможных игровых приложений подготовить задание на усвоение классной работы дома, таким образом, обучающиеся в игровой форме подготовятся к уроку быстрее и лучше</a:t>
            </a:r>
            <a:r>
              <a:rPr lang="ru-RU" sz="2000" dirty="0" smtClean="0"/>
              <a:t>;</a:t>
            </a:r>
            <a:br>
              <a:rPr lang="ru-RU" sz="2000" dirty="0" smtClean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/>
              <a:t>Сбор материала для индивидуального и группового портфолио на уроке – сохранение всех материалов для самостоятельной работы, а также для проработки теми обучающимися, кто отсутствует в классе;</a:t>
            </a:r>
            <a:br>
              <a:rPr lang="ru-RU" sz="2000" dirty="0"/>
            </a:br>
            <a:r>
              <a:rPr lang="ru-RU" sz="2000" dirty="0"/>
              <a:t>Контроль и исправление ошибок обучающихся –учитель может, не собирая тетради, следит за работой обучающихся, исправляет ошибки, вносит коррекции;</a:t>
            </a:r>
            <a:br>
              <a:rPr lang="ru-RU" sz="2000" dirty="0"/>
            </a:b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42415" y="2492896"/>
            <a:ext cx="6591985" cy="3418326"/>
          </a:xfrm>
        </p:spPr>
        <p:txBody>
          <a:bodyPr/>
          <a:lstStyle/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063711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 smtClean="0"/>
              <a:t>Организация </a:t>
            </a:r>
            <a:r>
              <a:rPr lang="ru-RU" sz="2400" dirty="0"/>
              <a:t>автономной работы в классе и повышение дисциплины –обучающиеся, выполняя задания в группах, пишут не в своих тетрадях, а например, на блоге, что лишает их возможности относиться к заданию легкомысленно;</a:t>
            </a:r>
            <a:br>
              <a:rPr lang="ru-RU" sz="2400" dirty="0"/>
            </a:br>
            <a:r>
              <a:rPr lang="ru-RU" sz="2400" dirty="0"/>
              <a:t>Организация фронтальной работы в классе –учитель, имея доступ к материалам индивидуальной и групповой работы, может выбрать наиболее интересные ответы и идеи для фронтального обсуждения;</a:t>
            </a:r>
            <a:br>
              <a:rPr lang="ru-RU" sz="2400" dirty="0"/>
            </a:b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63689" y="3212976"/>
            <a:ext cx="6770712" cy="2698246"/>
          </a:xfrm>
        </p:spPr>
        <p:txBody>
          <a:bodyPr>
            <a:normAutofit/>
          </a:bodyPr>
          <a:lstStyle/>
          <a:p>
            <a:endParaRPr lang="ru-RU" sz="900" dirty="0"/>
          </a:p>
        </p:txBody>
      </p:sp>
    </p:spTree>
    <p:extLst>
      <p:ext uri="{BB962C8B-B14F-4D97-AF65-F5344CB8AC3E}">
        <p14:creationId xmlns:p14="http://schemas.microsoft.com/office/powerpoint/2010/main" val="41435989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/>
              <a:t/>
            </a:r>
            <a:br>
              <a:rPr lang="ru-RU" sz="1600" dirty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/>
              <a:t/>
            </a:r>
            <a:br>
              <a:rPr lang="ru-RU" sz="1600" dirty="0"/>
            </a:br>
            <a:r>
              <a:rPr lang="ru-RU" sz="1600" dirty="0" smtClean="0"/>
              <a:t>Изучение </a:t>
            </a:r>
            <a:r>
              <a:rPr lang="ru-RU" sz="1600" dirty="0"/>
              <a:t>и закрепления материала – вначале урока объясняется тема и с помощью различных игровых приложений обучающиеся закрепляют лексический или грамматический материал</a:t>
            </a:r>
            <a:r>
              <a:rPr lang="ru-RU" sz="1600" dirty="0" smtClean="0"/>
              <a:t>;</a:t>
            </a:r>
            <a:br>
              <a:rPr lang="ru-RU" sz="1600" dirty="0" smtClean="0"/>
            </a:br>
            <a:r>
              <a:rPr lang="ru-RU" sz="1600" dirty="0"/>
              <a:t/>
            </a:r>
            <a:br>
              <a:rPr lang="ru-RU" sz="1600" dirty="0"/>
            </a:br>
            <a:r>
              <a:rPr lang="ru-RU" sz="1600" dirty="0"/>
              <a:t>Оптимизация осуществления контроля и оценивания - выполняя тест в электронном виде в классе, обучающиеся получают абсолютно объективные результаты с объяснениями ответов; учитель же минимизирует временные затраты на проведение контроля, т.к. тестовые задания проверяются автоматически. Посредством мобильных приложений обучающиеся получают тестовые задания на уроке и там же их выполняют под контролем учителя[2].</a:t>
            </a:r>
            <a:br>
              <a:rPr lang="ru-RU" sz="1600" dirty="0"/>
            </a:br>
            <a:endParaRPr lang="ru-RU" sz="16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18708463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24B1A44C-C006-48B2-A4D7-E5549B3D8CD4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13F551D5B9A6E14E854CC45ED3138BF6" ma:contentTypeVersion="0" ma:contentTypeDescription="Создание документа." ma:contentTypeScope="" ma:versionID="fd3e337de7825ff84fcf2c998c1a4963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73f3dfb3bd3ee1dbf888cdcc01e4126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BC6FA81-30B6-40F3-AD1D-05EC1CC49A1F}"/>
</file>

<file path=customXml/itemProps2.xml><?xml version="1.0" encoding="utf-8"?>
<ds:datastoreItem xmlns:ds="http://schemas.openxmlformats.org/officeDocument/2006/customXml" ds:itemID="{D8431700-60E2-46AC-84D7-9184767389B9}"/>
</file>

<file path=customXml/itemProps3.xml><?xml version="1.0" encoding="utf-8"?>
<ds:datastoreItem xmlns:ds="http://schemas.openxmlformats.org/officeDocument/2006/customXml" ds:itemID="{C938AD9F-0CC3-4CC8-A3D2-8D80A118930B}"/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279</TotalTime>
  <Words>291</Words>
  <Application>Microsoft Office PowerPoint</Application>
  <PresentationFormat>Экран (4:3)</PresentationFormat>
  <Paragraphs>40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Легкий дым</vt:lpstr>
      <vt:lpstr>Мобильные приложения как эффективные средства обучения английскому языку.</vt:lpstr>
      <vt:lpstr>Использование мобильных приложений на уроках английского языка позволяет: 1)мотивировать учеников к изучению языка; 2) развить языковые способности; 3) погрузить в языковую среду; 4) обеспечить непрерывность обучения; 5) разнообразить процесс обучения; </vt:lpstr>
      <vt:lpstr>Мобильные приложения для изучения английского языка:</vt:lpstr>
      <vt:lpstr>   Memrise </vt:lpstr>
      <vt:lpstr>ABBYY Lingvo способствует расширению  словарного запаса путем  формирования индивидуальных  словарных наборов.   Quizlet помогает при изучении и  тренировке  новой лексики  Kahoot разноуровневое приложение,  поможет запомнить  новую лексику,  выучить ряд грамматических  правил, способствует улучшению  навыков говорения.  </vt:lpstr>
      <vt:lpstr>Презентация PowerPoint</vt:lpstr>
      <vt:lpstr>Организация домашнего задания – с помощью всевозможных игровых приложений подготовить задание на усвоение классной работы дома, таким образом, обучающиеся в игровой форме подготовятся к уроку быстрее и лучше;  Сбор материала для индивидуального и группового портфолио на уроке – сохранение всех материалов для самостоятельной работы, а также для проработки теми обучающимися, кто отсутствует в классе; Контроль и исправление ошибок обучающихся –учитель может, не собирая тетради, следит за работой обучающихся, исправляет ошибки, вносит коррекции; </vt:lpstr>
      <vt:lpstr>Организация автономной работы в классе и повышение дисциплины –обучающиеся, выполняя задания в группах, пишут не в своих тетрадях, а например, на блоге, что лишает их возможности относиться к заданию легкомысленно; Организация фронтальной работы в классе –учитель, имея доступ к материалам индивидуальной и групповой работы, может выбрать наиболее интересные ответы и идеи для фронтального обсуждения; </vt:lpstr>
      <vt:lpstr>    Изучение и закрепления материала – вначале урока объясняется тема и с помощью различных игровых приложений обучающиеся закрепляют лексический или грамматический материал;  Оптимизация осуществления контроля и оценивания - выполняя тест в электронном виде в классе, обучающиеся получают абсолютно объективные результаты с объяснениями ответов; учитель же минимизирует временные затраты на проведение контроля, т.к. тестовые задания проверяются автоматически. Посредством мобильных приложений обучающиеся получают тестовые задания на уроке и там же их выполняют под контролем учителя[2]. </vt:lpstr>
      <vt:lpstr>Таким образом, правильно применяя мобильные приложения в обучении иностранным языкам учитель может: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Использование интернет-ресурсов на уроках английского языка как средство развития межкультурной компетенции учащихся.</dc:title>
  <dc:creator>Пользователь</dc:creator>
  <cp:lastModifiedBy>Пользователь</cp:lastModifiedBy>
  <cp:revision>24</cp:revision>
  <dcterms:created xsi:type="dcterms:W3CDTF">2020-08-24T10:59:33Z</dcterms:created>
  <dcterms:modified xsi:type="dcterms:W3CDTF">2020-10-30T12:48:07Z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0x01010013F551D5B9A6E14E854CC45ED3138BF6</vt:lpwstr>
  </property>
</Properties>
</file>