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9" r:id="rId3"/>
    <p:sldId id="282" r:id="rId4"/>
    <p:sldId id="283" r:id="rId5"/>
    <p:sldId id="284" r:id="rId6"/>
    <p:sldId id="288" r:id="rId7"/>
    <p:sldId id="271" r:id="rId8"/>
    <p:sldId id="290" r:id="rId9"/>
    <p:sldId id="273" r:id="rId10"/>
    <p:sldId id="289" r:id="rId11"/>
    <p:sldId id="274" r:id="rId12"/>
    <p:sldId id="275" r:id="rId13"/>
    <p:sldId id="276" r:id="rId14"/>
    <p:sldId id="277" r:id="rId15"/>
    <p:sldId id="278" r:id="rId16"/>
    <p:sldId id="280" r:id="rId17"/>
    <p:sldId id="281" r:id="rId18"/>
    <p:sldId id="292" r:id="rId19"/>
    <p:sldId id="29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76" autoAdjust="0"/>
  </p:normalViewPr>
  <p:slideViewPr>
    <p:cSldViewPr>
      <p:cViewPr>
        <p:scale>
          <a:sx n="72" d="100"/>
          <a:sy n="72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urok.ru/go.html?href=http://proprof.ru/stati/career/vybor-professii/o-professiyah/professiya-perevodchik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4.png"/><Relationship Id="rId21" Type="http://schemas.openxmlformats.org/officeDocument/2006/relationships/image" Target="../media/image22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emf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Муниципальное</a:t>
            </a:r>
            <a:r>
              <a:rPr lang="ru-RU" dirty="0" smtClean="0"/>
              <a:t> </a:t>
            </a:r>
            <a:r>
              <a:rPr lang="ru-RU" sz="2000" dirty="0" smtClean="0"/>
              <a:t>общеобразовательное учреждение гимназия </a:t>
            </a:r>
            <a:br>
              <a:rPr lang="ru-RU" sz="2000" dirty="0" smtClean="0"/>
            </a:br>
            <a:r>
              <a:rPr lang="ru-RU" sz="2000" dirty="0" smtClean="0"/>
              <a:t> № 1 имени Л. И. Белова город Галич Костромская область</a:t>
            </a:r>
            <a:br>
              <a:rPr lang="ru-RU" sz="200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068960"/>
            <a:ext cx="7772400" cy="1742351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«Учиться радостно, учить радуясь»</a:t>
            </a:r>
          </a:p>
          <a:p>
            <a:pPr algn="ctr"/>
            <a:r>
              <a:rPr lang="ru-RU" sz="2000" dirty="0" smtClean="0"/>
              <a:t>Из опыта преподавания немецкого языка  как второго иностранного</a:t>
            </a:r>
          </a:p>
          <a:p>
            <a:r>
              <a:rPr lang="ru-RU" sz="2000" dirty="0" smtClean="0"/>
              <a:t>Виноградова </a:t>
            </a:r>
            <a:r>
              <a:rPr lang="ru-RU" sz="2000" dirty="0"/>
              <a:t>Ирина Евгеньевна учитель немецкого языка</a:t>
            </a:r>
          </a:p>
        </p:txBody>
      </p:sp>
    </p:spTree>
    <p:extLst>
      <p:ext uri="{BB962C8B-B14F-4D97-AF65-F5344CB8AC3E}">
        <p14:creationId xmlns:p14="http://schemas.microsoft.com/office/powerpoint/2010/main" val="231833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урок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653136"/>
            <a:ext cx="4040188" cy="151906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15000"/>
              </a:lnSpc>
              <a:spcBef>
                <a:spcPts val="180"/>
              </a:spcBef>
              <a:spcAft>
                <a:spcPts val="180"/>
              </a:spcAft>
            </a:pPr>
            <a:r>
              <a:rPr lang="ru-RU" sz="29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3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Что вы знаете о Германии? (столица, глава страны, выдающиеся люди, учёные, музыканты, спортсмены, достопримечательности).</a:t>
            </a:r>
            <a:endParaRPr lang="ru-RU" sz="3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80"/>
              </a:spcBef>
              <a:spcAft>
                <a:spcPts val="180"/>
              </a:spcAft>
            </a:pPr>
            <a:r>
              <a:rPr lang="ru-RU" sz="3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Какие черты характера присущи немцам как нации?</a:t>
            </a:r>
            <a:endParaRPr lang="ru-RU" sz="3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4653136"/>
            <a:ext cx="4041775" cy="151906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Bef>
                <a:spcPts val="180"/>
              </a:spcBef>
              <a:spcAft>
                <a:spcPts val="180"/>
              </a:spcAft>
            </a:pPr>
            <a:r>
              <a:rPr lang="ru-RU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3. Хотели бы вы поближе познакомиться с культурой и обычаями Германии?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80"/>
              </a:spcBef>
              <a:spcAft>
                <a:spcPts val="180"/>
              </a:spcAft>
            </a:pPr>
            <a:r>
              <a:rPr lang="ru-RU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4. Что конкретно вас </a:t>
            </a:r>
            <a:r>
              <a:rPr lang="ru-RU" dirty="0" smtClean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интересует?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761"/>
            <a:ext cx="404018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041775" cy="303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71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>
                <a:effectLst/>
              </a:rPr>
              <a:t>Тема 1 «Знакомство»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617593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песенка «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Guten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Tag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» </a:t>
            </a:r>
            <a:endParaRPr lang="ru-RU" sz="2800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Times New Roman"/>
              </a:rPr>
              <a:t>Игра </a:t>
            </a:r>
            <a:r>
              <a:rPr lang="ru-RU" sz="2800" dirty="0">
                <a:latin typeface="Times New Roman"/>
                <a:ea typeface="Times New Roman"/>
              </a:rPr>
              <a:t>«Превращение» </a:t>
            </a:r>
            <a:endParaRPr lang="ru-RU" sz="2800" dirty="0" smtClean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err="1"/>
              <a:t>Tick</a:t>
            </a:r>
            <a:r>
              <a:rPr lang="ru-RU" b="1" dirty="0"/>
              <a:t> – </a:t>
            </a:r>
            <a:r>
              <a:rPr lang="ru-RU" b="1" dirty="0" err="1"/>
              <a:t>tack</a:t>
            </a:r>
            <a:endParaRPr lang="ru-RU" dirty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638" y="3140968"/>
            <a:ext cx="4743450" cy="303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2348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>
                <a:effectLst/>
              </a:rPr>
              <a:t>Тема 2 «Мой класс»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924944"/>
            <a:ext cx="7772400" cy="188636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/>
              <a:t>Игра « Представь друзей». </a:t>
            </a:r>
            <a:endParaRPr lang="ru-RU" dirty="0" smtClean="0"/>
          </a:p>
          <a:p>
            <a:pPr algn="l"/>
            <a:r>
              <a:rPr lang="ru-RU" b="1" dirty="0" smtClean="0"/>
              <a:t>Математика </a:t>
            </a:r>
            <a:r>
              <a:rPr lang="ru-RU" b="1" dirty="0"/>
              <a:t>на </a:t>
            </a:r>
            <a:r>
              <a:rPr lang="ru-RU" b="1" dirty="0" smtClean="0"/>
              <a:t>немецком</a:t>
            </a:r>
          </a:p>
          <a:p>
            <a:pPr algn="l"/>
            <a:r>
              <a:rPr lang="en-US" b="1" dirty="0"/>
              <a:t>IMMER MINUS</a:t>
            </a:r>
            <a:r>
              <a:rPr lang="ru-RU" b="1" dirty="0"/>
              <a:t> (</a:t>
            </a:r>
            <a:r>
              <a:rPr lang="en-US" b="1" dirty="0"/>
              <a:t>plus</a:t>
            </a:r>
            <a:r>
              <a:rPr lang="ru-RU" b="1" dirty="0"/>
              <a:t>) 3 (4, 5,...) </a:t>
            </a:r>
            <a:endParaRPr lang="ru-RU" b="1" dirty="0" smtClean="0"/>
          </a:p>
          <a:p>
            <a:pPr algn="l"/>
            <a:r>
              <a:rPr lang="ru-RU" b="1" dirty="0" smtClean="0"/>
              <a:t>Какое это слово?</a:t>
            </a:r>
          </a:p>
          <a:p>
            <a:pPr algn="l"/>
            <a:r>
              <a:rPr lang="ru-RU" b="1" dirty="0" smtClean="0"/>
              <a:t>Домино</a:t>
            </a:r>
          </a:p>
          <a:p>
            <a:pPr algn="l"/>
            <a:r>
              <a:rPr lang="ru-RU" b="1" dirty="0" smtClean="0"/>
              <a:t>Собери </a:t>
            </a:r>
            <a:r>
              <a:rPr lang="ru-RU" b="1" dirty="0"/>
              <a:t>портфель.</a:t>
            </a:r>
            <a:endParaRPr lang="ru-RU" dirty="0"/>
          </a:p>
          <a:p>
            <a:pPr algn="l"/>
            <a:endParaRPr lang="ru-RU" b="1" dirty="0" smtClean="0"/>
          </a:p>
          <a:p>
            <a:pPr algn="l"/>
            <a:endParaRPr lang="ru-RU" b="1" dirty="0" smtClean="0"/>
          </a:p>
          <a:p>
            <a:pPr algn="l"/>
            <a:endParaRPr lang="ru-RU" dirty="0"/>
          </a:p>
        </p:txBody>
      </p:sp>
      <p:pic>
        <p:nvPicPr>
          <p:cNvPr id="4" name="Содержимое 3" descr="http://www.ogo.ua/images/articles/1567/big/1382695635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24128" y="2852936"/>
            <a:ext cx="309634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m0-tub-ru.yandex.net/i?id=13d76c03d4a9d690343a0f7994e151f5&amp;n=33&amp;h=190&amp;w=10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1880" y="4149080"/>
            <a:ext cx="208823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392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>
                <a:effectLst/>
              </a:rPr>
              <a:t>Тема</a:t>
            </a:r>
            <a:r>
              <a:rPr lang="en-US" dirty="0">
                <a:effectLst/>
              </a:rPr>
              <a:t> 3 «</a:t>
            </a:r>
            <a:r>
              <a:rPr lang="ru-RU" dirty="0">
                <a:effectLst/>
              </a:rPr>
              <a:t>Животные</a:t>
            </a:r>
            <a:r>
              <a:rPr lang="en-US" dirty="0">
                <a:effectLst/>
              </a:rPr>
              <a:t>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924944"/>
            <a:ext cx="7772400" cy="188636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dirty="0" smtClean="0"/>
              <a:t>Игра №1. «Кто назовёт больше животных?» </a:t>
            </a:r>
          </a:p>
          <a:p>
            <a:pPr algn="l"/>
            <a:r>
              <a:rPr lang="ru-RU" b="1" dirty="0" smtClean="0"/>
              <a:t>Игра № 2 «Кто быстрее вспомнит название животных и птиц, которые начинаются со следующих букв…?»</a:t>
            </a:r>
            <a:r>
              <a:rPr lang="en-US" b="1" dirty="0" smtClean="0"/>
              <a:t> </a:t>
            </a:r>
            <a:endParaRPr lang="ru-RU" b="1" dirty="0" smtClean="0"/>
          </a:p>
          <a:p>
            <a:pPr algn="l"/>
            <a:r>
              <a:rPr lang="ru-RU" b="1" dirty="0" smtClean="0"/>
              <a:t>Игра №3 «Узнай животное»</a:t>
            </a:r>
          </a:p>
          <a:p>
            <a:pPr algn="l"/>
            <a:r>
              <a:rPr lang="en-US" b="1" dirty="0" smtClean="0"/>
              <a:t>Bingo</a:t>
            </a:r>
            <a:endParaRPr lang="ru-RU" b="1" dirty="0" smtClean="0"/>
          </a:p>
          <a:p>
            <a:pPr algn="l"/>
            <a:r>
              <a:rPr lang="ru-RU" b="1" dirty="0"/>
              <a:t>У меня нет… </a:t>
            </a:r>
            <a:endParaRPr lang="ru-RU" b="1" dirty="0" smtClean="0"/>
          </a:p>
          <a:p>
            <a:pPr algn="l"/>
            <a:endParaRPr lang="ru-RU" b="1" dirty="0" smtClean="0"/>
          </a:p>
          <a:p>
            <a:pPr algn="l"/>
            <a:endParaRPr lang="ru-RU" dirty="0"/>
          </a:p>
        </p:txBody>
      </p:sp>
      <p:pic>
        <p:nvPicPr>
          <p:cNvPr id="5" name="Picture 22" descr="0a08c1c8db7e8be70d3103c17d29c8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20272" y="3861048"/>
            <a:ext cx="1728787" cy="1296987"/>
          </a:xfrm>
          <a:prstGeom prst="rect">
            <a:avLst/>
          </a:prstGeom>
          <a:noFill/>
        </p:spPr>
      </p:pic>
      <p:pic>
        <p:nvPicPr>
          <p:cNvPr id="6" name="Picture 18" descr="1299492162_14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3904321"/>
            <a:ext cx="1584325" cy="127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784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Тема 4 «Мой день в школе»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Игры для обозначения времени.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b="1" dirty="0"/>
              <a:t>Время по кругу</a:t>
            </a:r>
            <a:r>
              <a:rPr lang="ru-RU" dirty="0"/>
              <a:t>! </a:t>
            </a:r>
          </a:p>
        </p:txBody>
      </p:sp>
      <p:pic>
        <p:nvPicPr>
          <p:cNvPr id="4" name="Содержимое 3" descr="http://img-fotki.yandex.ru/get/6500/165744340.123/0_80a0e_39b8f02a_XL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20072" y="3212976"/>
            <a:ext cx="302433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763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Тема 5 « Хобби»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Коллаж «Любимые </a:t>
            </a:r>
            <a:r>
              <a:rPr lang="ru-RU" dirty="0"/>
              <a:t>занятия нашего класса»</a:t>
            </a:r>
          </a:p>
          <a:p>
            <a:pPr algn="l"/>
            <a:r>
              <a:rPr lang="ru-RU" dirty="0" smtClean="0"/>
              <a:t>« Домино»</a:t>
            </a:r>
            <a:endParaRPr lang="ru-RU" dirty="0"/>
          </a:p>
          <a:p>
            <a:endParaRPr lang="ru-RU" dirty="0"/>
          </a:p>
        </p:txBody>
      </p:sp>
      <p:pic>
        <p:nvPicPr>
          <p:cNvPr id="2051" name="Picture 3" descr="D:\Тетушка\рисунки\kid-on-compu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0688"/>
            <a:ext cx="1800200" cy="29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34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>
                <a:effectLst/>
              </a:rPr>
              <a:t>Тема 6 «Семья»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924945"/>
            <a:ext cx="7772400" cy="2232248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«Снежный ком» или «Словарная змея»</a:t>
            </a:r>
          </a:p>
          <a:p>
            <a:pPr algn="l"/>
            <a:r>
              <a:rPr lang="ru-RU" dirty="0"/>
              <a:t>«Моментальная фотография»</a:t>
            </a:r>
          </a:p>
          <a:p>
            <a:pPr algn="l"/>
            <a:r>
              <a:rPr lang="ru-RU" dirty="0"/>
              <a:t>«Древо моей </a:t>
            </a:r>
            <a:r>
              <a:rPr lang="ru-RU" dirty="0" smtClean="0"/>
              <a:t>семьи»</a:t>
            </a:r>
          </a:p>
          <a:p>
            <a:pPr algn="l"/>
            <a:r>
              <a:rPr lang="ru-RU" b="1" dirty="0" smtClean="0"/>
              <a:t>«</a:t>
            </a:r>
            <a:r>
              <a:rPr lang="ru-RU" b="1" dirty="0"/>
              <a:t>Собери семью</a:t>
            </a:r>
            <a:r>
              <a:rPr lang="ru-RU" b="1" dirty="0" smtClean="0"/>
              <a:t>».</a:t>
            </a:r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D:\Тетушка\рисунки\image47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21088"/>
            <a:ext cx="388843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9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Тема 7 « Сколько это стоит?»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«</a:t>
            </a:r>
            <a:r>
              <a:rPr lang="ru-RU" dirty="0"/>
              <a:t>Идем на день </a:t>
            </a:r>
            <a:r>
              <a:rPr lang="ru-RU" dirty="0" smtClean="0"/>
              <a:t>рождения» </a:t>
            </a:r>
            <a:endParaRPr lang="en-US" dirty="0" smtClean="0"/>
          </a:p>
          <a:p>
            <a:pPr algn="l"/>
            <a:r>
              <a:rPr lang="de-DE" b="1" dirty="0"/>
              <a:t>Lebensmittelgeschäft / Lebensmittelkorb</a:t>
            </a:r>
            <a:endParaRPr lang="ru-RU" dirty="0"/>
          </a:p>
          <a:p>
            <a:pPr algn="l"/>
            <a:endParaRPr lang="ru-RU" dirty="0"/>
          </a:p>
        </p:txBody>
      </p:sp>
      <p:pic>
        <p:nvPicPr>
          <p:cNvPr id="1026" name="Picture 2" descr="D:\Тетушка\тетушка картинки инет\сах вата и попкорн_01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25143"/>
            <a:ext cx="2858506" cy="202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7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7"/>
            <a:ext cx="8496944" cy="628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1.Сложно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ли изучать немецкий язык?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40,5%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- учащихся испытывают трудность при изучении немецкого языка.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30,4%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- учащихся испытывают трудность при изучении немецкого языка лишь иногда.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29,1%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учащихся не испытывают трудность при изучении немецкого языка.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2.Чего можно достичь, зная немецкий язык?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читать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книги и журналы немецких авторов в оригинале;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найти престижную работу в немецкой фирме (компании) и быть успешным в карьере;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продолжить своё образование в немецко-говорящих странах;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просматривать фильмы и прослушивать песни на немецком языке, понимая их смысл;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общаться с людьми, родным языком которых является немецкий;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путешествовать в немецкоязычные страны;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работать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dirty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  <a:hlinkClick r:id="rId2"/>
              </a:rPr>
              <a:t>переводчик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ом, экскурсоводом, дипломатом, учителем и т. д.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048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Положительное влияние  на общее психическое развитие ребенка: память, внимание, воображение, мышление</a:t>
            </a:r>
          </a:p>
          <a:p>
            <a:r>
              <a:rPr lang="ru-RU" dirty="0" smtClean="0"/>
              <a:t>Благотворное воздействие на лучшее владение родным языком, на речевое развитие детей в целом</a:t>
            </a:r>
          </a:p>
          <a:p>
            <a:r>
              <a:rPr lang="ru-RU" dirty="0" smtClean="0"/>
              <a:t>Использование 2 языков усиливает кровоснабжение мозга, улучшает связь между нервными клетками, защищает мозг от старения.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Плюсы изучения нового иностранного языка: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4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marL="342900" lvl="0" indent="-342900" algn="just">
              <a:lnSpc>
                <a:spcPct val="115000"/>
              </a:lnSpc>
              <a:buFont typeface="Times New Roman"/>
              <a:buChar char="–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Второй иностранный язык входит в учебный план основного общего образования как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обязательный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учебный предмет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06" y="1772817"/>
            <a:ext cx="656231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1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23850" y="333377"/>
            <a:ext cx="8135938" cy="525463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 smtClean="0"/>
              <a:t/>
            </a:r>
            <a:br>
              <a:rPr lang="ru-RU" altLang="ru-RU" sz="3200" b="1" dirty="0" smtClean="0"/>
            </a:br>
            <a:r>
              <a:rPr lang="ru-RU" altLang="ru-RU" sz="3200" b="1" dirty="0"/>
              <a:t/>
            </a:r>
            <a:br>
              <a:rPr lang="ru-RU" altLang="ru-RU" sz="3200" b="1" dirty="0"/>
            </a:br>
            <a:r>
              <a:rPr lang="ru-RU" altLang="ru-RU" sz="3200" b="1" dirty="0" smtClean="0"/>
              <a:t/>
            </a:r>
            <a:br>
              <a:rPr lang="ru-RU" altLang="ru-RU" sz="3200" b="1" dirty="0" smtClean="0"/>
            </a:br>
            <a:r>
              <a:rPr lang="ru-RU" altLang="ru-RU" sz="3200" b="1" dirty="0"/>
              <a:t/>
            </a:r>
            <a:br>
              <a:rPr lang="ru-RU" altLang="ru-RU" sz="3200" b="1" dirty="0"/>
            </a:br>
            <a:r>
              <a:rPr lang="ru-RU" altLang="ru-RU" sz="3200" b="1" dirty="0" smtClean="0"/>
              <a:t/>
            </a:r>
            <a:br>
              <a:rPr lang="ru-RU" altLang="ru-RU" sz="3200" b="1" dirty="0" smtClean="0"/>
            </a:br>
            <a:r>
              <a:rPr lang="ru-RU" altLang="ru-RU" sz="3200" b="1" dirty="0"/>
              <a:t/>
            </a:r>
            <a:br>
              <a:rPr lang="ru-RU" altLang="ru-RU" sz="3200" b="1" dirty="0"/>
            </a:br>
            <a:r>
              <a:rPr lang="ru-RU" altLang="ru-RU" sz="3200" b="1" dirty="0" smtClean="0"/>
              <a:t/>
            </a:r>
            <a:br>
              <a:rPr lang="ru-RU" altLang="ru-RU" sz="3200" b="1" dirty="0" smtClean="0"/>
            </a:br>
            <a:r>
              <a:rPr lang="ru-RU" altLang="ru-RU" sz="3200" b="1" dirty="0"/>
              <a:t/>
            </a:r>
            <a:br>
              <a:rPr lang="ru-RU" altLang="ru-RU" sz="3200" b="1" dirty="0"/>
            </a:br>
            <a:endParaRPr lang="ru-RU" altLang="ru-RU" sz="3200" b="1" dirty="0" smtClean="0"/>
          </a:p>
        </p:txBody>
      </p:sp>
      <p:pic>
        <p:nvPicPr>
          <p:cNvPr id="14339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494" y="1745356"/>
            <a:ext cx="1103655" cy="1708150"/>
          </a:xfrm>
        </p:spPr>
      </p:pic>
      <p:pic>
        <p:nvPicPr>
          <p:cNvPr id="1434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71" y="1724169"/>
            <a:ext cx="1024913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908" y="1695595"/>
            <a:ext cx="1205975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019" y="1716376"/>
            <a:ext cx="1041881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232" y="3533776"/>
            <a:ext cx="1145651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22" y="3526631"/>
            <a:ext cx="1136984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081" y="3533775"/>
            <a:ext cx="1205757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60" y="3609181"/>
            <a:ext cx="1108919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516" y="3548064"/>
            <a:ext cx="1067774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41" y="4060453"/>
            <a:ext cx="107599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675" y="4098553"/>
            <a:ext cx="1072582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820" y="1695595"/>
            <a:ext cx="1136984" cy="180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21873" y="4165503"/>
            <a:ext cx="916027" cy="1692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339801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УМК «Горизонты». Немецкий как второй. Законченная серия учебников</a:t>
            </a:r>
            <a:endParaRPr lang="ru-RU" sz="3200" b="1" dirty="0">
              <a:latin typeface="+mj-lt"/>
            </a:endParaRPr>
          </a:p>
        </p:txBody>
      </p:sp>
      <p:pic>
        <p:nvPicPr>
          <p:cNvPr id="1026" name="Picture 2" descr="http://catalog.prosv.ru/images/big/666c873e-db01-11e1-b822-0050569c32ed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88" y="1709882"/>
            <a:ext cx="1000721" cy="1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69" y="3680025"/>
            <a:ext cx="101925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651" y="1727882"/>
            <a:ext cx="973685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 descr="Y:\Полученные файлы\31-05-2018\cover_LGTrenager_5.jp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9" y="4770439"/>
            <a:ext cx="1032164" cy="177165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Y:\Полученные файлы\31-05-2018\cover_tren_6.jp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35" y="4659601"/>
            <a:ext cx="1019022" cy="177165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 descr="Y:\Полученные файлы\31-05-2018\cover_tren_7.jpg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373" y="4602300"/>
            <a:ext cx="978694" cy="177164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 descr="Y:\Полученные файлы\31-05-2018\cover_tren_8.jpg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618" y="4588124"/>
            <a:ext cx="1017388" cy="1785824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983" y="4623557"/>
            <a:ext cx="977491" cy="17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775" y="3680025"/>
            <a:ext cx="948561" cy="17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является формирование у обучающего способности, готовности и желания участвовать в межкультурной коммуникации и самосовершенствоваться в коммуникативной деятельности.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 изучения немецкого языка как второго иностранного языка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81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412776"/>
            <a:ext cx="7772400" cy="3398535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Обучая немецкому языку как второму иностранному учитель должен согласно ФГОС  сформировать у учащихся :</a:t>
            </a:r>
          </a:p>
          <a:p>
            <a:pPr algn="l"/>
            <a:r>
              <a:rPr lang="ru-RU" dirty="0"/>
              <a:t>-</a:t>
            </a:r>
            <a:r>
              <a:rPr lang="ru-RU" dirty="0" err="1"/>
              <a:t>общеучебные</a:t>
            </a:r>
            <a:r>
              <a:rPr lang="ru-RU" dirty="0"/>
              <a:t> навыки и умения;</a:t>
            </a:r>
          </a:p>
          <a:p>
            <a:pPr algn="l"/>
            <a:r>
              <a:rPr lang="ru-RU" dirty="0"/>
              <a:t>- специальные учебные навыки;</a:t>
            </a:r>
          </a:p>
          <a:p>
            <a:pPr algn="l"/>
            <a:r>
              <a:rPr lang="ru-RU" dirty="0"/>
              <a:t>-развивать коммуникативную и социокультурную компетенцию.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72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принцип учёта знаний, умений и навыков в первом иностранном, а также в родном </a:t>
            </a: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языках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сознательности;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интенсификации и экономии обучения;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принцип коллективного речевого взаимодействия;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принципе параллельного развития всех видов речевой деятельности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Принципы преподавания второго иностранного языка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25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  Трудности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умение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изучать языки, навык самостоятельной работы, более быстрое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овладение артикуляционными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движениями, более легкое улавливание семантических различий между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словами, сформированы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общеучебные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навыки: работа с текстами, аудиозаписями, справочными материалами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увеличение учебной нагрузки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на обучающихся;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проблема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интерференции не только со стороны родного, но и первого иностранного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языка; трудности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при 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произношении, в правилах чтения; в порядке слов; в спряжении глаголов; в сложных грамматических конструкциях и т.д.</a:t>
            </a:r>
            <a:endParaRPr lang="ru-RU" sz="2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13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и приемы обучения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Самая эффективная форма активизации речемыслительной деятельности – групповая форма работы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Основной метод для интенсификации обучения – активный метод  обучения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16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512167"/>
          </a:xfrm>
        </p:spPr>
        <p:txBody>
          <a:bodyPr/>
          <a:lstStyle/>
          <a:p>
            <a:pPr algn="ctr"/>
            <a:r>
              <a:rPr lang="ru-RU" dirty="0" smtClean="0"/>
              <a:t>Технология игры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708920"/>
            <a:ext cx="7772400" cy="2102391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Их использование дает хорошие результаты, повышает интерес ребят к уроку, позволяет сконцентрировать их внимание на главном — овладении речевыми навыками в процессе естественной ситуации, общения во время игры.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99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3F551D5B9A6E14E854CC45ED3138BF6" ma:contentTypeVersion="0" ma:contentTypeDescription="Создание документа." ma:contentTypeScope="" ma:versionID="fd3e337de7825ff84fcf2c998c1a496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4496B6-41A0-4B4C-95F4-FF4BD10A2DFE}"/>
</file>

<file path=customXml/itemProps2.xml><?xml version="1.0" encoding="utf-8"?>
<ds:datastoreItem xmlns:ds="http://schemas.openxmlformats.org/officeDocument/2006/customXml" ds:itemID="{00997131-EA58-4BA3-9C37-EC247735F000}"/>
</file>

<file path=customXml/itemProps3.xml><?xml version="1.0" encoding="utf-8"?>
<ds:datastoreItem xmlns:ds="http://schemas.openxmlformats.org/officeDocument/2006/customXml" ds:itemID="{BBB26A89-2174-44D7-8DA1-8518FFBECC76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329</TotalTime>
  <Words>536</Words>
  <Application>Microsoft Office PowerPoint</Application>
  <PresentationFormat>Экран (4:3)</PresentationFormat>
  <Paragraphs>81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Муниципальное общеобразовательное учреждение гимназия   № 1 имени Л. И. Белова город Галич Костромская область </vt:lpstr>
      <vt:lpstr>Презентация PowerPoint</vt:lpstr>
      <vt:lpstr>        </vt:lpstr>
      <vt:lpstr>Цель изучения немецкого языка как второго иностранного языка</vt:lpstr>
      <vt:lpstr>Презентация PowerPoint</vt:lpstr>
      <vt:lpstr>Принципы преподавания второго иностранного языка</vt:lpstr>
      <vt:lpstr>Преимущества   Трудности</vt:lpstr>
      <vt:lpstr>Методы и приемы обучения </vt:lpstr>
      <vt:lpstr>Технология игры</vt:lpstr>
      <vt:lpstr>Первый урок</vt:lpstr>
      <vt:lpstr>Тема 1 «Знакомство» </vt:lpstr>
      <vt:lpstr>Тема 2 «Мой класс» </vt:lpstr>
      <vt:lpstr>Тема 3 «Животные» </vt:lpstr>
      <vt:lpstr>Тема 4 «Мой день в школе» Игры для обозначения времени. </vt:lpstr>
      <vt:lpstr>   Тема 5 « Хобби» </vt:lpstr>
      <vt:lpstr>Тема 6 «Семья» </vt:lpstr>
      <vt:lpstr>Тема 7 « Сколько это стоит?» </vt:lpstr>
      <vt:lpstr>Презентация PowerPoint</vt:lpstr>
      <vt:lpstr>Плюсы изучения нового иностранного языка: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гимназия  № 1 имени Л. И. Белова город Галич Костромская область</dc:title>
  <dc:creator>2221</dc:creator>
  <cp:lastModifiedBy>Пользователь</cp:lastModifiedBy>
  <cp:revision>29</cp:revision>
  <dcterms:created xsi:type="dcterms:W3CDTF">2020-10-21T17:42:32Z</dcterms:created>
  <dcterms:modified xsi:type="dcterms:W3CDTF">2020-10-30T07:33:35Z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0x01010013F551D5B9A6E14E854CC45ED3138BF6</vt:lpwstr>
  </property>
</Properties>
</file>