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2.xml" ContentType="application/vnd.openxmlformats-officedocument.presentationml.slide+xml"/>
  <Override PartName="/ppt/slides/slide10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7" r:id="rId3"/>
    <p:sldId id="257" r:id="rId4"/>
    <p:sldId id="258" r:id="rId5"/>
    <p:sldId id="260" r:id="rId6"/>
    <p:sldId id="259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26.10.2020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26.10.2020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26.10.2020</a:t>
            </a:fld>
            <a:endParaRPr lang="ru-R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26.10.2020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26.10.2020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26.10.2020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26.10.2020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26.10.2020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26.10.2020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B4C71EC6-210F-42DE-9C53-41977AD35B3D}" type="datetimeFigureOut">
              <a:rPr lang="ru-RU" smtClean="0"/>
              <a:t>26.10.2020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88640"/>
            <a:ext cx="8568952" cy="2952328"/>
          </a:xfrm>
        </p:spPr>
        <p:txBody>
          <a:bodyPr/>
          <a:lstStyle/>
          <a:p>
            <a:r>
              <a:rPr lang="ru-RU" sz="4400" dirty="0" smtClean="0"/>
              <a:t>Организация работы с детьми с ОВЗ (ЗПР) с применением активных методов обучения на уроках немецкого языка.</a:t>
            </a: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5517232"/>
            <a:ext cx="6172200" cy="685800"/>
          </a:xfrm>
        </p:spPr>
        <p:txBody>
          <a:bodyPr>
            <a:noAutofit/>
          </a:bodyPr>
          <a:lstStyle/>
          <a:p>
            <a:r>
              <a:rPr lang="ru-RU" sz="2000" b="1" dirty="0" smtClean="0"/>
              <a:t>Ермилова Ксения Михайловна</a:t>
            </a:r>
          </a:p>
          <a:p>
            <a:r>
              <a:rPr lang="ru-RU" sz="2000" b="1" dirty="0" smtClean="0"/>
              <a:t>МКОУ «</a:t>
            </a:r>
            <a:r>
              <a:rPr lang="ru-RU" sz="2000" b="1" dirty="0" err="1" smtClean="0"/>
              <a:t>Солигаличская</a:t>
            </a:r>
            <a:r>
              <a:rPr lang="ru-RU" sz="2000" b="1" dirty="0" smtClean="0"/>
              <a:t> СОШ».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3737333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1484784"/>
            <a:ext cx="7920880" cy="5040560"/>
          </a:xfrm>
        </p:spPr>
        <p:txBody>
          <a:bodyPr>
            <a:normAutofit fontScale="92500"/>
          </a:bodyPr>
          <a:lstStyle/>
          <a:p>
            <a:r>
              <a:rPr lang="ru-RU" dirty="0">
                <a:effectLst/>
              </a:rPr>
              <a:t>- развитие познавательных процессов - речи, памяти, мышления;</a:t>
            </a:r>
          </a:p>
          <a:p>
            <a:r>
              <a:rPr lang="ru-RU" dirty="0">
                <a:effectLst/>
              </a:rPr>
              <a:t>- формирование положительной учебной мотивации;</a:t>
            </a:r>
          </a:p>
          <a:p>
            <a:r>
              <a:rPr lang="ru-RU" dirty="0">
                <a:effectLst/>
              </a:rPr>
              <a:t>- повышение познавательной активности учащихся;</a:t>
            </a:r>
          </a:p>
          <a:p>
            <a:r>
              <a:rPr lang="ru-RU" dirty="0">
                <a:effectLst/>
              </a:rPr>
              <a:t>- активное вовлечение обучающихся в образовательный процесс;</a:t>
            </a:r>
          </a:p>
          <a:p>
            <a:r>
              <a:rPr lang="ru-RU" dirty="0">
                <a:effectLst/>
              </a:rPr>
              <a:t>- стимулирование самостоятельной деятельности;</a:t>
            </a:r>
          </a:p>
          <a:p>
            <a:r>
              <a:rPr lang="ru-RU" dirty="0">
                <a:effectLst/>
              </a:rPr>
              <a:t>- эффективное усвоение большого объема учебной информации;</a:t>
            </a:r>
          </a:p>
          <a:p>
            <a:r>
              <a:rPr lang="ru-RU" dirty="0">
                <a:effectLst/>
              </a:rPr>
              <a:t>- развитие творческих способностей и нестандартности мышления;</a:t>
            </a:r>
          </a:p>
          <a:p>
            <a:r>
              <a:rPr lang="ru-RU" dirty="0">
                <a:effectLst/>
              </a:rPr>
              <a:t>- развитие коммуникативно-эмоциональной сферы личности обучающегося;</a:t>
            </a:r>
          </a:p>
          <a:p>
            <a:r>
              <a:rPr lang="ru-RU" dirty="0">
                <a:effectLst/>
              </a:rPr>
              <a:t>- раскрытие личностно-индивидуальных возможностей каждого учащегося и определение условий для их проявления и развития;</a:t>
            </a:r>
          </a:p>
          <a:p>
            <a:r>
              <a:rPr lang="ru-RU" dirty="0">
                <a:effectLst/>
              </a:rPr>
              <a:t>- развитие навыков самостоятельного умственного труда;</a:t>
            </a:r>
          </a:p>
          <a:p>
            <a:r>
              <a:rPr lang="ru-RU" dirty="0">
                <a:effectLst/>
              </a:rPr>
              <a:t>- развитие универсальных навыков.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764704"/>
            <a:ext cx="7543800" cy="914400"/>
          </a:xfrm>
        </p:spPr>
        <p:txBody>
          <a:bodyPr/>
          <a:lstStyle/>
          <a:p>
            <a:r>
              <a:rPr lang="ru-RU" sz="2400" dirty="0">
                <a:effectLst/>
              </a:rPr>
              <a:t>Активные методы обеспечивают решение коррекционно-образовательных задач в разных аспектах:</a:t>
            </a:r>
            <a:br>
              <a:rPr lang="ru-RU" sz="2400" dirty="0">
                <a:effectLst/>
              </a:rPr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4366169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1484784"/>
            <a:ext cx="8352928" cy="5040560"/>
          </a:xfrm>
        </p:spPr>
        <p:txBody>
          <a:bodyPr>
            <a:normAutofit/>
          </a:bodyPr>
          <a:lstStyle/>
          <a:p>
            <a:r>
              <a:rPr lang="ru-RU" dirty="0">
                <a:effectLst/>
              </a:rPr>
              <a:t>Использование сигнальных карточек при выполнении заданий </a:t>
            </a:r>
            <a:endParaRPr lang="ru-RU" dirty="0" smtClean="0">
              <a:effectLst/>
            </a:endParaRPr>
          </a:p>
          <a:p>
            <a:r>
              <a:rPr lang="ru-RU" dirty="0">
                <a:effectLst/>
              </a:rPr>
              <a:t>Использование вставок на доску (буквы, слова) при выполнении задания, разгадывания кроссворда и т. д</a:t>
            </a:r>
            <a:r>
              <a:rPr lang="ru-RU" dirty="0" smtClean="0">
                <a:effectLst/>
              </a:rPr>
              <a:t>.</a:t>
            </a:r>
          </a:p>
          <a:p>
            <a:r>
              <a:rPr lang="ru-RU" dirty="0">
                <a:effectLst/>
              </a:rPr>
              <a:t>Узелки на память (составление, запись и вывешивание на доску основных моментов изучения темы, выводов, которые нужно запомнить в течение урока). </a:t>
            </a:r>
            <a:endParaRPr lang="ru-RU" dirty="0" smtClean="0">
              <a:effectLst/>
            </a:endParaRPr>
          </a:p>
          <a:p>
            <a:r>
              <a:rPr lang="ru-RU" dirty="0">
                <a:effectLst/>
              </a:rPr>
              <a:t>Использование раздаточного материала, карточек. </a:t>
            </a:r>
            <a:endParaRPr lang="ru-RU" dirty="0" smtClean="0">
              <a:effectLst/>
            </a:endParaRPr>
          </a:p>
          <a:p>
            <a:r>
              <a:rPr lang="ru-RU" dirty="0">
                <a:effectLst/>
              </a:rPr>
              <a:t>Восприятие материала на определённом этапе занятия с закрытыми глазами </a:t>
            </a:r>
            <a:endParaRPr lang="ru-RU" dirty="0" smtClean="0">
              <a:effectLst/>
            </a:endParaRPr>
          </a:p>
          <a:p>
            <a:r>
              <a:rPr lang="ru-RU" dirty="0">
                <a:effectLst/>
              </a:rPr>
              <a:t>« Найди ошибку</a:t>
            </a:r>
            <a:r>
              <a:rPr lang="ru-RU" dirty="0" smtClean="0">
                <a:effectLst/>
              </a:rPr>
              <a:t>»</a:t>
            </a:r>
          </a:p>
          <a:p>
            <a:r>
              <a:rPr lang="ru-RU" dirty="0">
                <a:effectLst/>
              </a:rPr>
              <a:t>Использование </a:t>
            </a:r>
            <a:r>
              <a:rPr lang="ru-RU" dirty="0" err="1">
                <a:effectLst/>
              </a:rPr>
              <a:t>кинезиологических</a:t>
            </a:r>
            <a:r>
              <a:rPr lang="ru-RU" dirty="0">
                <a:effectLst/>
              </a:rPr>
              <a:t> упражнений, например, в качестве физкультминутки</a:t>
            </a:r>
            <a:r>
              <a:rPr lang="ru-RU" dirty="0" smtClean="0">
                <a:effectLst/>
              </a:rPr>
              <a:t>.</a:t>
            </a:r>
          </a:p>
          <a:p>
            <a:r>
              <a:rPr lang="ru-RU" dirty="0">
                <a:effectLst/>
              </a:rPr>
              <a:t>Использование игровых технологий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8" y="476672"/>
            <a:ext cx="7543800" cy="914400"/>
          </a:xfrm>
        </p:spPr>
        <p:txBody>
          <a:bodyPr/>
          <a:lstStyle/>
          <a:p>
            <a:r>
              <a:rPr lang="ru-RU" sz="2800" b="1" dirty="0">
                <a:effectLst/>
              </a:rPr>
              <a:t>Активные методы и приёмы обучения, используемые мной для активизации деятельности учащихся с ЗПР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5318816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2" y="692696"/>
            <a:ext cx="8424936" cy="6408712"/>
          </a:xfrm>
        </p:spPr>
        <p:txBody>
          <a:bodyPr>
            <a:normAutofit/>
          </a:bodyPr>
          <a:lstStyle/>
          <a:p>
            <a:pPr marL="18288" indent="0">
              <a:buNone/>
            </a:pPr>
            <a:r>
              <a:rPr lang="ru-RU" dirty="0">
                <a:effectLst/>
              </a:rPr>
              <a:t>В ходе применения мной активных методов и приёмов при обучении детей с ЗПР немецкому языку в начальной школе в течение </a:t>
            </a:r>
            <a:r>
              <a:rPr lang="ru-RU" dirty="0" smtClean="0">
                <a:effectLst/>
              </a:rPr>
              <a:t>прошлого учебного года </a:t>
            </a:r>
            <a:r>
              <a:rPr lang="ru-RU" dirty="0">
                <a:effectLst/>
              </a:rPr>
              <a:t>было выявлено, что при лекционной подаче материала усваивается не более 20-30% информации, при проговаривании — до 70%, а при личном участии в изучаемой деятельности, например, в игре — до 90%. Благодаря использованию активных методов и приёмов, у обучающихся с ЗПР повысился интерес к изучению иностранного языка, вследствие чего активизировалась работа на уроке, а также улучшились знания по предмету.</a:t>
            </a:r>
          </a:p>
          <a:p>
            <a:pPr marL="18288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8" y="980728"/>
            <a:ext cx="7543800" cy="914400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19349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55776" y="4221088"/>
            <a:ext cx="6096000" cy="1497359"/>
          </a:xfrm>
        </p:spPr>
        <p:txBody>
          <a:bodyPr/>
          <a:lstStyle/>
          <a:p>
            <a:pPr marL="18288" indent="0" algn="r">
              <a:buNone/>
            </a:pPr>
            <a:r>
              <a:rPr lang="ru-RU" sz="2400" b="1" dirty="0"/>
              <a:t>Ермилова Ксения </a:t>
            </a:r>
            <a:r>
              <a:rPr lang="ru-RU" sz="2400" b="1" dirty="0" smtClean="0"/>
              <a:t>Михайловна</a:t>
            </a:r>
          </a:p>
          <a:p>
            <a:pPr marL="18288" indent="0" algn="r">
              <a:buNone/>
            </a:pPr>
            <a:r>
              <a:rPr lang="ru-RU" sz="2400" b="1" dirty="0"/>
              <a:t>у</a:t>
            </a:r>
            <a:r>
              <a:rPr lang="ru-RU" sz="2400" b="1" dirty="0" smtClean="0"/>
              <a:t>читель немецкого языка</a:t>
            </a:r>
            <a:endParaRPr lang="ru-RU" sz="2400" b="1" dirty="0"/>
          </a:p>
          <a:p>
            <a:pPr marL="18288" indent="0" algn="r">
              <a:buNone/>
            </a:pPr>
            <a:r>
              <a:rPr lang="ru-RU" sz="2400" b="1" dirty="0"/>
              <a:t>МКОУ «</a:t>
            </a:r>
            <a:r>
              <a:rPr lang="ru-RU" sz="2400" b="1" dirty="0" err="1"/>
              <a:t>Солигаличская</a:t>
            </a:r>
            <a:r>
              <a:rPr lang="ru-RU" sz="2400" b="1" dirty="0"/>
              <a:t> СОШ».</a:t>
            </a:r>
          </a:p>
          <a:p>
            <a:pPr algn="r"/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2276872"/>
            <a:ext cx="7543800" cy="914400"/>
          </a:xfrm>
        </p:spPr>
        <p:txBody>
          <a:bodyPr/>
          <a:lstStyle/>
          <a:p>
            <a:r>
              <a:rPr lang="ru-RU" sz="4000" dirty="0"/>
              <a:t>Организация работы с детьми с ОВЗ (ЗПР) с применением активных методов обучения на уроках немецкого языка.</a:t>
            </a:r>
          </a:p>
        </p:txBody>
      </p:sp>
    </p:spTree>
    <p:extLst>
      <p:ext uri="{BB962C8B-B14F-4D97-AF65-F5344CB8AC3E}">
        <p14:creationId xmlns:p14="http://schemas.microsoft.com/office/powerpoint/2010/main" val="10480539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187624" y="1412776"/>
            <a:ext cx="7248128" cy="4737719"/>
          </a:xfrm>
        </p:spPr>
        <p:txBody>
          <a:bodyPr>
            <a:normAutofit/>
          </a:bodyPr>
          <a:lstStyle/>
          <a:p>
            <a:pPr marL="18288" indent="0">
              <a:buNone/>
            </a:pPr>
            <a:r>
              <a:rPr lang="ru-RU" dirty="0" smtClean="0">
                <a:effectLst/>
              </a:rPr>
              <a:t>В </a:t>
            </a:r>
            <a:r>
              <a:rPr lang="ru-RU" dirty="0">
                <a:effectLst/>
              </a:rPr>
              <a:t>настоящее время в России насчитывается около 2 млн. детей с </a:t>
            </a:r>
            <a:r>
              <a:rPr lang="ru-RU" dirty="0" smtClean="0">
                <a:effectLst/>
              </a:rPr>
              <a:t>ОВЗ.</a:t>
            </a:r>
          </a:p>
          <a:p>
            <a:pPr marL="18288" indent="0">
              <a:buNone/>
            </a:pPr>
            <a:r>
              <a:rPr lang="ru-RU" dirty="0" smtClean="0">
                <a:effectLst/>
              </a:rPr>
              <a:t>Главная </a:t>
            </a:r>
            <a:r>
              <a:rPr lang="ru-RU" dirty="0">
                <a:effectLst/>
              </a:rPr>
              <a:t>проблема ребенка с </a:t>
            </a:r>
            <a:r>
              <a:rPr lang="ru-RU" dirty="0" smtClean="0">
                <a:effectLst/>
              </a:rPr>
              <a:t>ОВЗ заключается </a:t>
            </a:r>
            <a:r>
              <a:rPr lang="ru-RU" dirty="0">
                <a:effectLst/>
              </a:rPr>
              <a:t>в ограничении его связи с миром, бедности контактов со сверстниками и взрослыми, в ограниченности общения с природой,  доступа к культурным ценностям и школьным знаниям. </a:t>
            </a:r>
            <a:endParaRPr lang="ru-RU" dirty="0" smtClean="0">
              <a:effectLst/>
            </a:endParaRPr>
          </a:p>
          <a:p>
            <a:pPr marL="18288" indent="0">
              <a:buNone/>
            </a:pPr>
            <a:r>
              <a:rPr lang="ru-RU" dirty="0" smtClean="0">
                <a:effectLst/>
              </a:rPr>
              <a:t>К </a:t>
            </a:r>
            <a:r>
              <a:rPr lang="ru-RU" dirty="0">
                <a:effectLst/>
              </a:rPr>
              <a:t>таким детям нужен особый подход, в частности это касается образования</a:t>
            </a:r>
            <a:r>
              <a:rPr lang="ru-RU" dirty="0" smtClean="0">
                <a:effectLst/>
              </a:rPr>
              <a:t>.</a:t>
            </a:r>
          </a:p>
          <a:p>
            <a:pPr marL="18288" indent="0">
              <a:buNone/>
            </a:pPr>
            <a:r>
              <a:rPr lang="ru-RU" dirty="0" smtClean="0">
                <a:effectLst/>
              </a:rPr>
              <a:t>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404664"/>
            <a:ext cx="4608512" cy="914400"/>
          </a:xfrm>
        </p:spPr>
        <p:txBody>
          <a:bodyPr/>
          <a:lstStyle/>
          <a:p>
            <a:r>
              <a:rPr lang="ru-RU" dirty="0" smtClean="0"/>
              <a:t>Актуальность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9031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547664" y="1700809"/>
            <a:ext cx="7128792" cy="2808312"/>
          </a:xfrm>
        </p:spPr>
        <p:txBody>
          <a:bodyPr/>
          <a:lstStyle/>
          <a:p>
            <a:pPr marL="18288" indent="0">
              <a:buNone/>
            </a:pPr>
            <a:r>
              <a:rPr lang="ru-RU" dirty="0" smtClean="0">
                <a:effectLst/>
              </a:rPr>
              <a:t>исследование </a:t>
            </a:r>
            <a:r>
              <a:rPr lang="ru-RU" dirty="0">
                <a:effectLst/>
              </a:rPr>
              <a:t>активных методов обучения, способствующих лучшему усвоению знаний по немецкому языку </a:t>
            </a:r>
            <a:r>
              <a:rPr lang="ru-RU" dirty="0" smtClean="0">
                <a:effectLst/>
              </a:rPr>
              <a:t>у </a:t>
            </a:r>
            <a:r>
              <a:rPr lang="ru-RU" dirty="0">
                <a:effectLst/>
              </a:rPr>
              <a:t>детей с </a:t>
            </a:r>
            <a:r>
              <a:rPr lang="ru-RU" dirty="0" smtClean="0">
                <a:effectLst/>
              </a:rPr>
              <a:t>ОВЗ, </a:t>
            </a:r>
            <a:r>
              <a:rPr lang="ru-RU" dirty="0">
                <a:effectLst/>
              </a:rPr>
              <a:t>обусловленными задержкой психического развития.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1052736"/>
            <a:ext cx="5090904" cy="712440"/>
          </a:xfrm>
        </p:spPr>
        <p:txBody>
          <a:bodyPr/>
          <a:lstStyle/>
          <a:p>
            <a:r>
              <a:rPr lang="ru-RU" dirty="0" smtClean="0"/>
              <a:t>Цель: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5651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115616" y="1556792"/>
            <a:ext cx="7104112" cy="4320480"/>
          </a:xfrm>
        </p:spPr>
        <p:txBody>
          <a:bodyPr>
            <a:normAutofit/>
          </a:bodyPr>
          <a:lstStyle/>
          <a:p>
            <a:pPr lvl="0"/>
            <a:r>
              <a:rPr lang="ru-RU" dirty="0">
                <a:effectLst/>
              </a:rPr>
              <a:t>Изучение психических и физических особенностей детей с </a:t>
            </a:r>
            <a:r>
              <a:rPr lang="ru-RU" dirty="0" smtClean="0">
                <a:effectLst/>
              </a:rPr>
              <a:t>ОВЗ, </a:t>
            </a:r>
            <a:r>
              <a:rPr lang="ru-RU" dirty="0">
                <a:effectLst/>
              </a:rPr>
              <a:t>обусловленными </a:t>
            </a:r>
            <a:r>
              <a:rPr lang="ru-RU" dirty="0" smtClean="0">
                <a:effectLst/>
              </a:rPr>
              <a:t>ЗПР;</a:t>
            </a:r>
            <a:endParaRPr lang="ru-RU" dirty="0">
              <a:effectLst/>
            </a:endParaRPr>
          </a:p>
          <a:p>
            <a:pPr lvl="0"/>
            <a:r>
              <a:rPr lang="ru-RU" dirty="0">
                <a:effectLst/>
              </a:rPr>
              <a:t>Определения активных методов и приёмов обучения, применимых для детей с ЗПР;</a:t>
            </a:r>
          </a:p>
          <a:p>
            <a:pPr lvl="0"/>
            <a:r>
              <a:rPr lang="ru-RU" dirty="0" smtClean="0">
                <a:effectLst/>
              </a:rPr>
              <a:t>Примеры </a:t>
            </a:r>
            <a:r>
              <a:rPr lang="ru-RU" dirty="0">
                <a:effectLst/>
              </a:rPr>
              <a:t>упражнений по немецкому языку, способствующих лучшему усвоению знаний;</a:t>
            </a:r>
          </a:p>
          <a:p>
            <a:pPr lvl="0"/>
            <a:r>
              <a:rPr lang="ru-RU" dirty="0">
                <a:effectLst/>
              </a:rPr>
              <a:t>Приобретение опыта работы с использованием активных методов при обучении немецкому языку в начальной школе детей с </a:t>
            </a:r>
            <a:r>
              <a:rPr lang="ru-RU" dirty="0" smtClean="0">
                <a:effectLst/>
              </a:rPr>
              <a:t>ОВЗ, </a:t>
            </a:r>
            <a:r>
              <a:rPr lang="ru-RU" dirty="0">
                <a:effectLst/>
              </a:rPr>
              <a:t>обусловленными </a:t>
            </a:r>
            <a:r>
              <a:rPr lang="ru-RU" dirty="0" smtClean="0">
                <a:effectLst/>
              </a:rPr>
              <a:t>ЗПР.</a:t>
            </a:r>
            <a:endParaRPr lang="ru-RU" dirty="0">
              <a:effectLst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8" y="404664"/>
            <a:ext cx="7543800" cy="914400"/>
          </a:xfrm>
        </p:spPr>
        <p:txBody>
          <a:bodyPr/>
          <a:lstStyle/>
          <a:p>
            <a:r>
              <a:rPr lang="ru-RU" dirty="0" smtClean="0"/>
              <a:t>Задачи: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74312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619672" y="980728"/>
            <a:ext cx="7272808" cy="3888432"/>
          </a:xfrm>
        </p:spPr>
        <p:txBody>
          <a:bodyPr/>
          <a:lstStyle/>
          <a:p>
            <a:r>
              <a:rPr lang="ru-RU" dirty="0">
                <a:effectLst/>
              </a:rPr>
              <a:t>Использование активных методов и приёмов обучения детей с </a:t>
            </a:r>
            <a:r>
              <a:rPr lang="ru-RU" dirty="0" smtClean="0">
                <a:effectLst/>
              </a:rPr>
              <a:t>ОВЗ, </a:t>
            </a:r>
            <a:r>
              <a:rPr lang="ru-RU" dirty="0">
                <a:effectLst/>
              </a:rPr>
              <a:t>обусловленными </a:t>
            </a:r>
            <a:r>
              <a:rPr lang="ru-RU" dirty="0" smtClean="0">
                <a:effectLst/>
              </a:rPr>
              <a:t>ЗПР, </a:t>
            </a:r>
            <a:r>
              <a:rPr lang="ru-RU" dirty="0">
                <a:effectLst/>
              </a:rPr>
              <a:t>способствует активизации изучения немецкого языка в начальной школе и лучшему усвоению знаний.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9512" y="476672"/>
            <a:ext cx="7543800" cy="914400"/>
          </a:xfrm>
        </p:spPr>
        <p:txBody>
          <a:bodyPr/>
          <a:lstStyle/>
          <a:p>
            <a:r>
              <a:rPr lang="ru-RU" b="1" dirty="0" smtClean="0">
                <a:effectLst/>
              </a:rPr>
              <a:t>Гипотеза: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128854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99592" y="1844824"/>
            <a:ext cx="5544616" cy="4176464"/>
          </a:xfrm>
        </p:spPr>
        <p:txBody>
          <a:bodyPr>
            <a:normAutofit/>
          </a:bodyPr>
          <a:lstStyle/>
          <a:p>
            <a:r>
              <a:rPr lang="ru-RU" sz="2400" dirty="0">
                <a:effectLst/>
              </a:rPr>
              <a:t>· неустойчивость </a:t>
            </a:r>
            <a:r>
              <a:rPr lang="ru-RU" sz="2400" dirty="0" smtClean="0">
                <a:effectLst/>
              </a:rPr>
              <a:t>внимания</a:t>
            </a:r>
          </a:p>
          <a:p>
            <a:r>
              <a:rPr lang="ru-RU" sz="2400" dirty="0" smtClean="0">
                <a:effectLst/>
              </a:rPr>
              <a:t>- </a:t>
            </a:r>
            <a:r>
              <a:rPr lang="ru-RU" sz="2400" dirty="0">
                <a:effectLst/>
              </a:rPr>
              <a:t>пониженная концентрация. </a:t>
            </a:r>
            <a:endParaRPr lang="ru-RU" sz="2400" dirty="0" smtClean="0">
              <a:effectLst/>
            </a:endParaRPr>
          </a:p>
          <a:p>
            <a:r>
              <a:rPr lang="ru-RU" sz="2400" dirty="0" smtClean="0">
                <a:effectLst/>
              </a:rPr>
              <a:t>- </a:t>
            </a:r>
            <a:r>
              <a:rPr lang="ru-RU" sz="2400" dirty="0">
                <a:effectLst/>
              </a:rPr>
              <a:t>снижение объема внимания. </a:t>
            </a:r>
            <a:endParaRPr lang="ru-RU" sz="2400" dirty="0" smtClean="0">
              <a:effectLst/>
            </a:endParaRPr>
          </a:p>
          <a:p>
            <a:r>
              <a:rPr lang="ru-RU" sz="2400" dirty="0" smtClean="0">
                <a:effectLst/>
              </a:rPr>
              <a:t>- </a:t>
            </a:r>
            <a:r>
              <a:rPr lang="ru-RU" sz="2400" dirty="0">
                <a:effectLst/>
              </a:rPr>
              <a:t>снижена избирательность внимания. </a:t>
            </a:r>
            <a:endParaRPr lang="ru-RU" sz="2400" dirty="0" smtClean="0">
              <a:effectLst/>
            </a:endParaRPr>
          </a:p>
          <a:p>
            <a:r>
              <a:rPr lang="ru-RU" sz="2400" dirty="0" smtClean="0">
                <a:effectLst/>
              </a:rPr>
              <a:t>- </a:t>
            </a:r>
            <a:r>
              <a:rPr lang="ru-RU" sz="2400" dirty="0">
                <a:effectLst/>
              </a:rPr>
              <a:t>снижено распределение внимания. </a:t>
            </a:r>
            <a:endParaRPr lang="ru-RU" sz="2400" dirty="0" smtClean="0">
              <a:effectLst/>
            </a:endParaRPr>
          </a:p>
          <a:p>
            <a:r>
              <a:rPr lang="ru-RU" sz="2400" dirty="0" smtClean="0">
                <a:effectLst/>
              </a:rPr>
              <a:t>- </a:t>
            </a:r>
            <a:r>
              <a:rPr lang="ru-RU" sz="2400" dirty="0">
                <a:effectLst/>
              </a:rPr>
              <a:t>«Прилипания внимания». </a:t>
            </a:r>
            <a:endParaRPr lang="ru-RU" sz="2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2826" y="476672"/>
            <a:ext cx="8712968" cy="1080120"/>
          </a:xfrm>
        </p:spPr>
        <p:txBody>
          <a:bodyPr/>
          <a:lstStyle/>
          <a:p>
            <a:r>
              <a:rPr lang="ru-RU" sz="2800" b="1" dirty="0" smtClean="0">
                <a:effectLst/>
              </a:rPr>
              <a:t>Психические особенностей </a:t>
            </a:r>
            <a:r>
              <a:rPr lang="ru-RU" sz="2800" b="1" dirty="0">
                <a:effectLst/>
              </a:rPr>
              <a:t>детей с </a:t>
            </a:r>
            <a:r>
              <a:rPr lang="ru-RU" sz="2800" b="1" dirty="0" smtClean="0">
                <a:effectLst/>
              </a:rPr>
              <a:t>ОВЗ, </a:t>
            </a:r>
            <a:r>
              <a:rPr lang="ru-RU" sz="2800" b="1" dirty="0">
                <a:effectLst/>
              </a:rPr>
              <a:t>обусловленными </a:t>
            </a:r>
            <a:r>
              <a:rPr lang="ru-RU" sz="2800" b="1" dirty="0" smtClean="0">
                <a:effectLst/>
              </a:rPr>
              <a:t>ЗПР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0764069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259632" y="1700808"/>
            <a:ext cx="6984776" cy="3888432"/>
          </a:xfrm>
        </p:spPr>
        <p:txBody>
          <a:bodyPr/>
          <a:lstStyle/>
          <a:p>
            <a:r>
              <a:rPr lang="ru-RU" dirty="0">
                <a:effectLst/>
              </a:rPr>
              <a:t>нарушения пространственных и временных представлений, координации, точности движений; </a:t>
            </a:r>
            <a:endParaRPr lang="ru-RU" dirty="0" smtClean="0">
              <a:effectLst/>
            </a:endParaRPr>
          </a:p>
          <a:p>
            <a:r>
              <a:rPr lang="ru-RU" dirty="0" smtClean="0">
                <a:effectLst/>
              </a:rPr>
              <a:t>снижена </a:t>
            </a:r>
            <a:r>
              <a:rPr lang="ru-RU" dirty="0">
                <a:effectLst/>
              </a:rPr>
              <a:t>способность к запоминанию и концентрации внимания. </a:t>
            </a:r>
            <a:endParaRPr lang="ru-RU" dirty="0" smtClean="0">
              <a:effectLst/>
            </a:endParaRPr>
          </a:p>
          <a:p>
            <a:r>
              <a:rPr lang="ru-RU" dirty="0" smtClean="0">
                <a:effectLst/>
              </a:rPr>
              <a:t>замедленность </a:t>
            </a:r>
            <a:r>
              <a:rPr lang="ru-RU" dirty="0">
                <a:effectLst/>
              </a:rPr>
              <a:t>темпов развития мышления, нарушение коры </a:t>
            </a:r>
            <a:r>
              <a:rPr lang="ru-RU" dirty="0" smtClean="0">
                <a:effectLst/>
              </a:rPr>
              <a:t>головного мозга</a:t>
            </a:r>
            <a:r>
              <a:rPr lang="ru-RU" dirty="0">
                <a:effectLst/>
              </a:rPr>
              <a:t> </a:t>
            </a:r>
            <a:endParaRPr lang="ru-RU" dirty="0">
              <a:effectLst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764704"/>
            <a:ext cx="7543800" cy="914400"/>
          </a:xfrm>
        </p:spPr>
        <p:txBody>
          <a:bodyPr/>
          <a:lstStyle/>
          <a:p>
            <a:r>
              <a:rPr lang="ru-RU" sz="3200" b="1" dirty="0" smtClean="0">
                <a:effectLst/>
              </a:rPr>
              <a:t>Физические </a:t>
            </a:r>
            <a:r>
              <a:rPr lang="ru-RU" sz="3200" b="1" dirty="0">
                <a:effectLst/>
              </a:rPr>
              <a:t>особенностей детей с ОВЗ, обусловленными ЗПР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1663158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081095" y="1268760"/>
            <a:ext cx="7092280" cy="3369567"/>
          </a:xfrm>
        </p:spPr>
        <p:txBody>
          <a:bodyPr/>
          <a:lstStyle/>
          <a:p>
            <a:r>
              <a:rPr lang="ru-RU" sz="2400" dirty="0">
                <a:effectLst/>
              </a:rPr>
              <a:t>это система методов, обеспечивающих активность и разнообразие мыслительной и практической деятельности учащихся в процессе освоения учебного материала</a:t>
            </a:r>
            <a:r>
              <a:rPr lang="ru-RU" dirty="0">
                <a:effectLst/>
              </a:rPr>
              <a:t>.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3568" y="2420888"/>
            <a:ext cx="7543800" cy="914400"/>
          </a:xfrm>
        </p:spPr>
        <p:txBody>
          <a:bodyPr/>
          <a:lstStyle/>
          <a:p>
            <a:r>
              <a:rPr lang="ru-RU" sz="4400" b="1" dirty="0">
                <a:effectLst/>
              </a:rPr>
              <a:t>Активные методы </a:t>
            </a:r>
            <a:r>
              <a:rPr lang="ru-RU" sz="4400" b="1" dirty="0" smtClean="0">
                <a:effectLst/>
              </a:rPr>
              <a:t>обучения - 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r>
              <a:rPr lang="ru-RU" b="1" dirty="0">
                <a:effectLst/>
              </a:rPr>
              <a:t> 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003513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азовая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Базовая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азовая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13F551D5B9A6E14E854CC45ED3138BF6" ma:contentTypeVersion="0" ma:contentTypeDescription="Создание документа." ma:contentTypeScope="" ma:versionID="fd3e337de7825ff84fcf2c998c1a4963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73f3dfb3bd3ee1dbf888cdcc01e4126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05ACFEE-AEDF-4ECA-887B-1F33FA400D5E}"/>
</file>

<file path=customXml/itemProps2.xml><?xml version="1.0" encoding="utf-8"?>
<ds:datastoreItem xmlns:ds="http://schemas.openxmlformats.org/officeDocument/2006/customXml" ds:itemID="{1D6C1F4B-D442-41CA-A7D9-CEDB15183D52}"/>
</file>

<file path=customXml/itemProps3.xml><?xml version="1.0" encoding="utf-8"?>
<ds:datastoreItem xmlns:ds="http://schemas.openxmlformats.org/officeDocument/2006/customXml" ds:itemID="{FF3887E3-C228-4308-97C4-08F0856C4F25}"/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3260</TotalTime>
  <Words>610</Words>
  <Application>Microsoft Office PowerPoint</Application>
  <PresentationFormat>Экран (4:3)</PresentationFormat>
  <Paragraphs>56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Базовая</vt:lpstr>
      <vt:lpstr>Организация работы с детьми с ОВЗ (ЗПР) с применением активных методов обучения на уроках немецкого языка.</vt:lpstr>
      <vt:lpstr>Организация работы с детьми с ОВЗ (ЗПР) с применением активных методов обучения на уроках немецкого языка.</vt:lpstr>
      <vt:lpstr>Актуальность</vt:lpstr>
      <vt:lpstr>Цель:</vt:lpstr>
      <vt:lpstr>Задачи:</vt:lpstr>
      <vt:lpstr>Гипотеза:</vt:lpstr>
      <vt:lpstr>Психические особенностей детей с ОВЗ, обусловленными ЗПР</vt:lpstr>
      <vt:lpstr>Физические особенностей детей с ОВЗ, обусловленными ЗПР</vt:lpstr>
      <vt:lpstr>Активные методы обучения -    </vt:lpstr>
      <vt:lpstr>Активные методы обеспечивают решение коррекционно-образовательных задач в разных аспектах: </vt:lpstr>
      <vt:lpstr>Активные методы и приёмы обучения, используемые мной для активизации деятельности учащихся с ЗПР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Aser</dc:creator>
  <cp:lastModifiedBy>Aser</cp:lastModifiedBy>
  <cp:revision>9</cp:revision>
  <dcterms:created xsi:type="dcterms:W3CDTF">2020-10-26T10:34:53Z</dcterms:created>
  <dcterms:modified xsi:type="dcterms:W3CDTF">2020-10-28T17:05:54Z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0x01010013F551D5B9A6E14E854CC45ED3138BF6</vt:lpwstr>
  </property>
</Properties>
</file>