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568952" cy="2952328"/>
          </a:xfrm>
        </p:spPr>
        <p:txBody>
          <a:bodyPr/>
          <a:lstStyle/>
          <a:p>
            <a:r>
              <a:rPr lang="ru-RU" sz="4400" dirty="0" smtClean="0"/>
              <a:t>Организация работы с детьми с ОВЗ (ЗПР) с применением активных методов обучения на уроках немецкого языка.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517232"/>
            <a:ext cx="6172200" cy="6858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Ермилова Ксения Михайловна</a:t>
            </a:r>
          </a:p>
          <a:p>
            <a:r>
              <a:rPr lang="ru-RU" sz="2000" b="1" dirty="0" smtClean="0"/>
              <a:t>МКОУ «</a:t>
            </a:r>
            <a:r>
              <a:rPr lang="ru-RU" sz="2000" b="1" dirty="0" err="1" smtClean="0"/>
              <a:t>Солигаличская</a:t>
            </a:r>
            <a:r>
              <a:rPr lang="ru-RU" sz="2000" b="1" dirty="0" smtClean="0"/>
              <a:t> СОШ».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373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84784"/>
            <a:ext cx="7920880" cy="5040560"/>
          </a:xfrm>
        </p:spPr>
        <p:txBody>
          <a:bodyPr>
            <a:normAutofit fontScale="92500"/>
          </a:bodyPr>
          <a:lstStyle/>
          <a:p>
            <a:r>
              <a:rPr lang="ru-RU" dirty="0">
                <a:effectLst/>
              </a:rPr>
              <a:t>- развитие познавательных процессов - речи, памяти, мышления;</a:t>
            </a:r>
          </a:p>
          <a:p>
            <a:r>
              <a:rPr lang="ru-RU" dirty="0">
                <a:effectLst/>
              </a:rPr>
              <a:t>- формирование положительной учебной мотивации;</a:t>
            </a:r>
          </a:p>
          <a:p>
            <a:r>
              <a:rPr lang="ru-RU" dirty="0">
                <a:effectLst/>
              </a:rPr>
              <a:t>- повышение познавательной активности учащихся;</a:t>
            </a:r>
          </a:p>
          <a:p>
            <a:r>
              <a:rPr lang="ru-RU" dirty="0">
                <a:effectLst/>
              </a:rPr>
              <a:t>- активное вовлечение обучающихся в образовательный процесс;</a:t>
            </a:r>
          </a:p>
          <a:p>
            <a:r>
              <a:rPr lang="ru-RU" dirty="0">
                <a:effectLst/>
              </a:rPr>
              <a:t>- стимулирование самостоятельной деятельности;</a:t>
            </a:r>
          </a:p>
          <a:p>
            <a:r>
              <a:rPr lang="ru-RU" dirty="0">
                <a:effectLst/>
              </a:rPr>
              <a:t>- эффективное усвоение большого объема учебной информации;</a:t>
            </a:r>
          </a:p>
          <a:p>
            <a:r>
              <a:rPr lang="ru-RU" dirty="0">
                <a:effectLst/>
              </a:rPr>
              <a:t>- развитие творческих способностей и нестандартности мышления;</a:t>
            </a:r>
          </a:p>
          <a:p>
            <a:r>
              <a:rPr lang="ru-RU" dirty="0">
                <a:effectLst/>
              </a:rPr>
              <a:t>- развитие коммуникативно-эмоциональной сферы личности обучающегося;</a:t>
            </a:r>
          </a:p>
          <a:p>
            <a:r>
              <a:rPr lang="ru-RU" dirty="0">
                <a:effectLst/>
              </a:rPr>
              <a:t>- раскрытие личностно-индивидуальных возможностей каждого учащегося и определение условий для их проявления и развития;</a:t>
            </a:r>
          </a:p>
          <a:p>
            <a:r>
              <a:rPr lang="ru-RU" dirty="0">
                <a:effectLst/>
              </a:rPr>
              <a:t>- развитие навыков самостоятельного умственного труда;</a:t>
            </a:r>
          </a:p>
          <a:p>
            <a:r>
              <a:rPr lang="ru-RU" dirty="0">
                <a:effectLst/>
              </a:rPr>
              <a:t>- развитие универсальных навыков.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7543800" cy="914400"/>
          </a:xfrm>
        </p:spPr>
        <p:txBody>
          <a:bodyPr/>
          <a:lstStyle/>
          <a:p>
            <a:r>
              <a:rPr lang="ru-RU" sz="2400" dirty="0">
                <a:effectLst/>
              </a:rPr>
              <a:t>Активные методы обеспечивают решение коррекционно-образовательных задач в разных аспектах: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36616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5040560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</a:rPr>
              <a:t>Использование сигнальных карточек при выполнении заданий </a:t>
            </a:r>
            <a:endParaRPr lang="ru-RU" dirty="0" smtClean="0">
              <a:effectLst/>
            </a:endParaRPr>
          </a:p>
          <a:p>
            <a:r>
              <a:rPr lang="ru-RU" dirty="0">
                <a:effectLst/>
              </a:rPr>
              <a:t>Использование вставок на доску (буквы, слова) при выполнении задания, разгадывания кроссворда и т. д</a:t>
            </a:r>
            <a:r>
              <a:rPr lang="ru-RU" dirty="0" smtClean="0">
                <a:effectLst/>
              </a:rPr>
              <a:t>.</a:t>
            </a:r>
          </a:p>
          <a:p>
            <a:r>
              <a:rPr lang="ru-RU" dirty="0">
                <a:effectLst/>
              </a:rPr>
              <a:t>Узелки на память (составление, запись и вывешивание на доску основных моментов изучения темы, выводов, которые нужно запомнить в течение урока). </a:t>
            </a:r>
            <a:endParaRPr lang="ru-RU" dirty="0" smtClean="0">
              <a:effectLst/>
            </a:endParaRPr>
          </a:p>
          <a:p>
            <a:r>
              <a:rPr lang="ru-RU" dirty="0">
                <a:effectLst/>
              </a:rPr>
              <a:t>Использование раздаточного материала, карточек. </a:t>
            </a:r>
            <a:endParaRPr lang="ru-RU" dirty="0" smtClean="0">
              <a:effectLst/>
            </a:endParaRPr>
          </a:p>
          <a:p>
            <a:r>
              <a:rPr lang="ru-RU" dirty="0">
                <a:effectLst/>
              </a:rPr>
              <a:t>Восприятие материала на определённом этапе занятия с закрытыми глазами </a:t>
            </a:r>
            <a:endParaRPr lang="ru-RU" dirty="0" smtClean="0">
              <a:effectLst/>
            </a:endParaRPr>
          </a:p>
          <a:p>
            <a:r>
              <a:rPr lang="ru-RU" dirty="0">
                <a:effectLst/>
              </a:rPr>
              <a:t>« Найди ошибку</a:t>
            </a:r>
            <a:r>
              <a:rPr lang="ru-RU" dirty="0" smtClean="0">
                <a:effectLst/>
              </a:rPr>
              <a:t>»</a:t>
            </a:r>
          </a:p>
          <a:p>
            <a:r>
              <a:rPr lang="ru-RU" dirty="0">
                <a:effectLst/>
              </a:rPr>
              <a:t>Использование </a:t>
            </a:r>
            <a:r>
              <a:rPr lang="ru-RU" dirty="0" err="1">
                <a:effectLst/>
              </a:rPr>
              <a:t>кинезиологических</a:t>
            </a:r>
            <a:r>
              <a:rPr lang="ru-RU" dirty="0">
                <a:effectLst/>
              </a:rPr>
              <a:t> упражнений, например, в качестве физкультминутки</a:t>
            </a:r>
            <a:r>
              <a:rPr lang="ru-RU" dirty="0" smtClean="0">
                <a:effectLst/>
              </a:rPr>
              <a:t>.</a:t>
            </a:r>
          </a:p>
          <a:p>
            <a:r>
              <a:rPr lang="ru-RU" dirty="0">
                <a:effectLst/>
              </a:rPr>
              <a:t>Использование игровых технологий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7543800" cy="914400"/>
          </a:xfrm>
        </p:spPr>
        <p:txBody>
          <a:bodyPr/>
          <a:lstStyle/>
          <a:p>
            <a:r>
              <a:rPr lang="ru-RU" sz="2800" b="1" dirty="0">
                <a:effectLst/>
              </a:rPr>
              <a:t>Активные методы и приёмы обучения, используемые мной для активизации деятельности учащихся с ЗПР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31881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92696"/>
            <a:ext cx="8424936" cy="640871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dirty="0">
                <a:effectLst/>
              </a:rPr>
              <a:t>В ходе применения мной активных методов и приёмов при обучении детей с ЗПР немецкому языку в начальной школе в течение </a:t>
            </a:r>
            <a:r>
              <a:rPr lang="ru-RU" dirty="0" smtClean="0">
                <a:effectLst/>
              </a:rPr>
              <a:t>прошлого учебного года </a:t>
            </a:r>
            <a:r>
              <a:rPr lang="ru-RU" dirty="0">
                <a:effectLst/>
              </a:rPr>
              <a:t>было выявлено, что при лекционной подаче материала усваивается не более 20-30% информации, при проговаривании — до 70%, а при личном участии в изучаемой деятельности, например, в игре — до 90%. Благодаря использованию активных методов и приёмов, у обучающихся с ЗПР повысился интерес к изучению иностранного языка, вследствие чего активизировалась работа на уроке, а также улучшились знания по предмету.</a:t>
            </a:r>
          </a:p>
          <a:p>
            <a:pPr marL="1828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980728"/>
            <a:ext cx="7543800" cy="914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93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776" y="4221088"/>
            <a:ext cx="6096000" cy="1497359"/>
          </a:xfrm>
        </p:spPr>
        <p:txBody>
          <a:bodyPr/>
          <a:lstStyle/>
          <a:p>
            <a:pPr marL="18288" indent="0" algn="r">
              <a:buNone/>
            </a:pPr>
            <a:r>
              <a:rPr lang="ru-RU" sz="2400" b="1" dirty="0"/>
              <a:t>Ермилова Ксения </a:t>
            </a:r>
            <a:r>
              <a:rPr lang="ru-RU" sz="2400" b="1" dirty="0" smtClean="0"/>
              <a:t>Михайловна</a:t>
            </a:r>
          </a:p>
          <a:p>
            <a:pPr marL="18288" indent="0" algn="r">
              <a:buNone/>
            </a:pPr>
            <a:r>
              <a:rPr lang="ru-RU" sz="2400" b="1" dirty="0"/>
              <a:t>у</a:t>
            </a:r>
            <a:r>
              <a:rPr lang="ru-RU" sz="2400" b="1" dirty="0" smtClean="0"/>
              <a:t>читель немецкого языка</a:t>
            </a:r>
            <a:endParaRPr lang="ru-RU" sz="2400" b="1" dirty="0"/>
          </a:p>
          <a:p>
            <a:pPr marL="18288" indent="0" algn="r">
              <a:buNone/>
            </a:pPr>
            <a:r>
              <a:rPr lang="ru-RU" sz="2400" b="1" dirty="0"/>
              <a:t>МКОУ «</a:t>
            </a:r>
            <a:r>
              <a:rPr lang="ru-RU" sz="2400" b="1" dirty="0" err="1"/>
              <a:t>Солигаличская</a:t>
            </a:r>
            <a:r>
              <a:rPr lang="ru-RU" sz="2400" b="1" dirty="0"/>
              <a:t> СОШ».</a:t>
            </a:r>
          </a:p>
          <a:p>
            <a:pPr algn="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276872"/>
            <a:ext cx="7543800" cy="914400"/>
          </a:xfrm>
        </p:spPr>
        <p:txBody>
          <a:bodyPr/>
          <a:lstStyle/>
          <a:p>
            <a:r>
              <a:rPr lang="ru-RU" sz="4000" dirty="0"/>
              <a:t>Организация работы с детьми с ОВЗ (ЗПР) с применением активных методов обучения на уроках немецкого языка.</a:t>
            </a:r>
          </a:p>
        </p:txBody>
      </p:sp>
    </p:spTree>
    <p:extLst>
      <p:ext uri="{BB962C8B-B14F-4D97-AF65-F5344CB8AC3E}">
        <p14:creationId xmlns:p14="http://schemas.microsoft.com/office/powerpoint/2010/main" val="104805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1412776"/>
            <a:ext cx="7248128" cy="473771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настоящее время в России насчитывается около 2 млн. детей с </a:t>
            </a:r>
            <a:r>
              <a:rPr lang="ru-RU" dirty="0" smtClean="0">
                <a:effectLst/>
              </a:rPr>
              <a:t>ОВЗ.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Главная </a:t>
            </a:r>
            <a:r>
              <a:rPr lang="ru-RU" dirty="0">
                <a:effectLst/>
              </a:rPr>
              <a:t>проблема ребенка с </a:t>
            </a:r>
            <a:r>
              <a:rPr lang="ru-RU" dirty="0" smtClean="0">
                <a:effectLst/>
              </a:rPr>
              <a:t>ОВЗ заключается </a:t>
            </a:r>
            <a:r>
              <a:rPr lang="ru-RU" dirty="0">
                <a:effectLst/>
              </a:rPr>
              <a:t>в ограничении его связи с миром, бедности контактов со сверстниками и взрослыми, в ограниченности общения с природой,  доступа к культурным ценностям и школьным знаниям. </a:t>
            </a:r>
            <a:endParaRPr lang="ru-RU" dirty="0" smtClean="0">
              <a:effectLst/>
            </a:endParaRPr>
          </a:p>
          <a:p>
            <a:pPr marL="18288" indent="0">
              <a:buNone/>
            </a:pPr>
            <a:r>
              <a:rPr lang="ru-RU" dirty="0" smtClean="0">
                <a:effectLst/>
              </a:rPr>
              <a:t>К </a:t>
            </a:r>
            <a:r>
              <a:rPr lang="ru-RU" dirty="0">
                <a:effectLst/>
              </a:rPr>
              <a:t>таким детям нужен особый подход, в частности это касается образования</a:t>
            </a:r>
            <a:r>
              <a:rPr lang="ru-RU" dirty="0" smtClean="0">
                <a:effectLst/>
              </a:rPr>
              <a:t>.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4608512" cy="914400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03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1700809"/>
            <a:ext cx="7128792" cy="2808312"/>
          </a:xfrm>
        </p:spPr>
        <p:txBody>
          <a:bodyPr/>
          <a:lstStyle/>
          <a:p>
            <a:pPr marL="18288" indent="0">
              <a:buNone/>
            </a:pPr>
            <a:r>
              <a:rPr lang="ru-RU" dirty="0" smtClean="0">
                <a:effectLst/>
              </a:rPr>
              <a:t>исследование </a:t>
            </a:r>
            <a:r>
              <a:rPr lang="ru-RU" dirty="0">
                <a:effectLst/>
              </a:rPr>
              <a:t>активных методов обучения, способствующих лучшему усвоению знаний по немецкому языку </a:t>
            </a:r>
            <a:r>
              <a:rPr lang="ru-RU" dirty="0" smtClean="0">
                <a:effectLst/>
              </a:rPr>
              <a:t>у </a:t>
            </a:r>
            <a:r>
              <a:rPr lang="ru-RU" dirty="0">
                <a:effectLst/>
              </a:rPr>
              <a:t>детей с </a:t>
            </a:r>
            <a:r>
              <a:rPr lang="ru-RU" dirty="0" smtClean="0">
                <a:effectLst/>
              </a:rPr>
              <a:t>ОВЗ, </a:t>
            </a:r>
            <a:r>
              <a:rPr lang="ru-RU" dirty="0">
                <a:effectLst/>
              </a:rPr>
              <a:t>обусловленными задержкой психического развития.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052736"/>
            <a:ext cx="5090904" cy="712440"/>
          </a:xfrm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6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1556792"/>
            <a:ext cx="7104112" cy="4320480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effectLst/>
              </a:rPr>
              <a:t>Изучение психических и физических особенностей детей с </a:t>
            </a:r>
            <a:r>
              <a:rPr lang="ru-RU" dirty="0" smtClean="0">
                <a:effectLst/>
              </a:rPr>
              <a:t>ОВЗ, </a:t>
            </a:r>
            <a:r>
              <a:rPr lang="ru-RU" dirty="0">
                <a:effectLst/>
              </a:rPr>
              <a:t>обусловленными </a:t>
            </a:r>
            <a:r>
              <a:rPr lang="ru-RU" dirty="0" smtClean="0">
                <a:effectLst/>
              </a:rPr>
              <a:t>ЗПР;</a:t>
            </a:r>
            <a:endParaRPr lang="ru-RU" dirty="0">
              <a:effectLst/>
            </a:endParaRPr>
          </a:p>
          <a:p>
            <a:pPr lvl="0"/>
            <a:r>
              <a:rPr lang="ru-RU" dirty="0">
                <a:effectLst/>
              </a:rPr>
              <a:t>Определения активных методов и приёмов обучения, применимых для детей с ЗПР;</a:t>
            </a:r>
          </a:p>
          <a:p>
            <a:pPr lvl="0"/>
            <a:r>
              <a:rPr lang="ru-RU" dirty="0" smtClean="0">
                <a:effectLst/>
              </a:rPr>
              <a:t>Примеры </a:t>
            </a:r>
            <a:r>
              <a:rPr lang="ru-RU" dirty="0">
                <a:effectLst/>
              </a:rPr>
              <a:t>упражнений по немецкому языку, способствующих лучшему усвоению знаний;</a:t>
            </a:r>
          </a:p>
          <a:p>
            <a:pPr lvl="0"/>
            <a:r>
              <a:rPr lang="ru-RU" dirty="0">
                <a:effectLst/>
              </a:rPr>
              <a:t>Приобретение опыта работы с использованием активных методов при обучении немецкому языку в начальной школе детей с </a:t>
            </a:r>
            <a:r>
              <a:rPr lang="ru-RU" dirty="0" smtClean="0">
                <a:effectLst/>
              </a:rPr>
              <a:t>ОВЗ, </a:t>
            </a:r>
            <a:r>
              <a:rPr lang="ru-RU" dirty="0">
                <a:effectLst/>
              </a:rPr>
              <a:t>обусловленными </a:t>
            </a:r>
            <a:r>
              <a:rPr lang="ru-RU" dirty="0" smtClean="0">
                <a:effectLst/>
              </a:rPr>
              <a:t>ЗПР.</a:t>
            </a:r>
            <a:endParaRPr lang="ru-RU" dirty="0">
              <a:effectLst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43800" cy="914400"/>
          </a:xfrm>
        </p:spPr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3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19672" y="980728"/>
            <a:ext cx="7272808" cy="3888432"/>
          </a:xfrm>
        </p:spPr>
        <p:txBody>
          <a:bodyPr/>
          <a:lstStyle/>
          <a:p>
            <a:r>
              <a:rPr lang="ru-RU" dirty="0">
                <a:effectLst/>
              </a:rPr>
              <a:t>Использование активных методов и приёмов обучения детей с </a:t>
            </a:r>
            <a:r>
              <a:rPr lang="ru-RU" dirty="0" smtClean="0">
                <a:effectLst/>
              </a:rPr>
              <a:t>ОВЗ, </a:t>
            </a:r>
            <a:r>
              <a:rPr lang="ru-RU" dirty="0">
                <a:effectLst/>
              </a:rPr>
              <a:t>обусловленными </a:t>
            </a:r>
            <a:r>
              <a:rPr lang="ru-RU" dirty="0" smtClean="0">
                <a:effectLst/>
              </a:rPr>
              <a:t>ЗПР, </a:t>
            </a:r>
            <a:r>
              <a:rPr lang="ru-RU" dirty="0">
                <a:effectLst/>
              </a:rPr>
              <a:t>способствует активизации изучения немецкого языка в начальной школе и лучшему усвоению знаний.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76672"/>
            <a:ext cx="7543800" cy="914400"/>
          </a:xfrm>
        </p:spPr>
        <p:txBody>
          <a:bodyPr/>
          <a:lstStyle/>
          <a:p>
            <a:r>
              <a:rPr lang="ru-RU" b="1" dirty="0" smtClean="0">
                <a:effectLst/>
              </a:rPr>
              <a:t>Гипотеза: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88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844824"/>
            <a:ext cx="5544616" cy="4176464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· неустойчивость </a:t>
            </a:r>
            <a:r>
              <a:rPr lang="ru-RU" sz="2400" dirty="0" smtClean="0">
                <a:effectLst/>
              </a:rPr>
              <a:t>внимания</a:t>
            </a:r>
          </a:p>
          <a:p>
            <a:r>
              <a:rPr lang="ru-RU" sz="2400" dirty="0" smtClean="0">
                <a:effectLst/>
              </a:rPr>
              <a:t>- </a:t>
            </a:r>
            <a:r>
              <a:rPr lang="ru-RU" sz="2400" dirty="0">
                <a:effectLst/>
              </a:rPr>
              <a:t>пониженная концентрация. </a:t>
            </a:r>
            <a:endParaRPr lang="ru-RU" sz="2400" dirty="0" smtClean="0">
              <a:effectLst/>
            </a:endParaRPr>
          </a:p>
          <a:p>
            <a:r>
              <a:rPr lang="ru-RU" sz="2400" dirty="0" smtClean="0">
                <a:effectLst/>
              </a:rPr>
              <a:t>- </a:t>
            </a:r>
            <a:r>
              <a:rPr lang="ru-RU" sz="2400" dirty="0">
                <a:effectLst/>
              </a:rPr>
              <a:t>снижение объема внимания. </a:t>
            </a:r>
            <a:endParaRPr lang="ru-RU" sz="2400" dirty="0" smtClean="0">
              <a:effectLst/>
            </a:endParaRPr>
          </a:p>
          <a:p>
            <a:r>
              <a:rPr lang="ru-RU" sz="2400" dirty="0" smtClean="0">
                <a:effectLst/>
              </a:rPr>
              <a:t>- </a:t>
            </a:r>
            <a:r>
              <a:rPr lang="ru-RU" sz="2400" dirty="0">
                <a:effectLst/>
              </a:rPr>
              <a:t>снижена избирательность внимания. </a:t>
            </a:r>
            <a:endParaRPr lang="ru-RU" sz="2400" dirty="0" smtClean="0">
              <a:effectLst/>
            </a:endParaRPr>
          </a:p>
          <a:p>
            <a:r>
              <a:rPr lang="ru-RU" sz="2400" dirty="0" smtClean="0">
                <a:effectLst/>
              </a:rPr>
              <a:t>- </a:t>
            </a:r>
            <a:r>
              <a:rPr lang="ru-RU" sz="2400" dirty="0">
                <a:effectLst/>
              </a:rPr>
              <a:t>снижено распределение внимания. </a:t>
            </a:r>
            <a:endParaRPr lang="ru-RU" sz="2400" dirty="0" smtClean="0">
              <a:effectLst/>
            </a:endParaRPr>
          </a:p>
          <a:p>
            <a:r>
              <a:rPr lang="ru-RU" sz="2400" dirty="0" smtClean="0">
                <a:effectLst/>
              </a:rPr>
              <a:t>- </a:t>
            </a:r>
            <a:r>
              <a:rPr lang="ru-RU" sz="2400" dirty="0">
                <a:effectLst/>
              </a:rPr>
              <a:t>«Прилипания внимания».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2826" y="476672"/>
            <a:ext cx="8712968" cy="1080120"/>
          </a:xfrm>
        </p:spPr>
        <p:txBody>
          <a:bodyPr/>
          <a:lstStyle/>
          <a:p>
            <a:r>
              <a:rPr lang="ru-RU" sz="2800" b="1" dirty="0" smtClean="0">
                <a:effectLst/>
              </a:rPr>
              <a:t>Психические особенностей </a:t>
            </a:r>
            <a:r>
              <a:rPr lang="ru-RU" sz="2800" b="1" dirty="0">
                <a:effectLst/>
              </a:rPr>
              <a:t>детей с </a:t>
            </a:r>
            <a:r>
              <a:rPr lang="ru-RU" sz="2800" b="1" dirty="0" smtClean="0">
                <a:effectLst/>
              </a:rPr>
              <a:t>ОВЗ, </a:t>
            </a:r>
            <a:r>
              <a:rPr lang="ru-RU" sz="2800" b="1" dirty="0">
                <a:effectLst/>
              </a:rPr>
              <a:t>обусловленными </a:t>
            </a:r>
            <a:r>
              <a:rPr lang="ru-RU" sz="2800" b="1" dirty="0" smtClean="0">
                <a:effectLst/>
              </a:rPr>
              <a:t>ЗПР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7640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1700808"/>
            <a:ext cx="6984776" cy="3888432"/>
          </a:xfrm>
        </p:spPr>
        <p:txBody>
          <a:bodyPr/>
          <a:lstStyle/>
          <a:p>
            <a:r>
              <a:rPr lang="ru-RU" dirty="0">
                <a:effectLst/>
              </a:rPr>
              <a:t>нарушения пространственных и временных представлений, координации, точности движений; 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снижена </a:t>
            </a:r>
            <a:r>
              <a:rPr lang="ru-RU" dirty="0">
                <a:effectLst/>
              </a:rPr>
              <a:t>способность к запоминанию и концентрации внимания. 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замедленность </a:t>
            </a:r>
            <a:r>
              <a:rPr lang="ru-RU" dirty="0">
                <a:effectLst/>
              </a:rPr>
              <a:t>темпов развития мышления, нарушение коры </a:t>
            </a:r>
            <a:r>
              <a:rPr lang="ru-RU" dirty="0" smtClean="0">
                <a:effectLst/>
              </a:rPr>
              <a:t>головного мозга</a:t>
            </a:r>
            <a:r>
              <a:rPr lang="ru-RU" dirty="0">
                <a:effectLst/>
              </a:rPr>
              <a:t> </a:t>
            </a:r>
            <a:endParaRPr lang="ru-RU" dirty="0">
              <a:effectLst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7543800" cy="914400"/>
          </a:xfrm>
        </p:spPr>
        <p:txBody>
          <a:bodyPr/>
          <a:lstStyle/>
          <a:p>
            <a:r>
              <a:rPr lang="ru-RU" sz="3200" b="1" dirty="0" smtClean="0">
                <a:effectLst/>
              </a:rPr>
              <a:t>Физические </a:t>
            </a:r>
            <a:r>
              <a:rPr lang="ru-RU" sz="3200" b="1" dirty="0">
                <a:effectLst/>
              </a:rPr>
              <a:t>особенностей детей с ОВЗ, обусловленными ЗПР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631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081095" y="1268760"/>
            <a:ext cx="7092280" cy="3369567"/>
          </a:xfrm>
        </p:spPr>
        <p:txBody>
          <a:bodyPr/>
          <a:lstStyle/>
          <a:p>
            <a:r>
              <a:rPr lang="ru-RU" sz="2400" dirty="0">
                <a:effectLst/>
              </a:rPr>
              <a:t>это система методов, обеспечивающих активность и разнообразие мыслительной и практической деятельности учащихся в процессе освоения учебного материала</a:t>
            </a:r>
            <a:r>
              <a:rPr lang="ru-RU" dirty="0">
                <a:effectLst/>
              </a:rPr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543800" cy="914400"/>
          </a:xfrm>
        </p:spPr>
        <p:txBody>
          <a:bodyPr/>
          <a:lstStyle/>
          <a:p>
            <a:r>
              <a:rPr lang="ru-RU" sz="4400" b="1" dirty="0">
                <a:effectLst/>
              </a:rPr>
              <a:t>Активные методы </a:t>
            </a:r>
            <a:r>
              <a:rPr lang="ru-RU" sz="4400" b="1" dirty="0" smtClean="0">
                <a:effectLst/>
              </a:rPr>
              <a:t>обучения -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b="1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351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3F551D5B9A6E14E854CC45ED3138BF6" ma:contentTypeVersion="0" ma:contentTypeDescription="Создание документа." ma:contentTypeScope="" ma:versionID="fd3e337de7825ff84fcf2c998c1a496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5ACFEE-AEDF-4ECA-887B-1F33FA400D5E}"/>
</file>

<file path=customXml/itemProps2.xml><?xml version="1.0" encoding="utf-8"?>
<ds:datastoreItem xmlns:ds="http://schemas.openxmlformats.org/officeDocument/2006/customXml" ds:itemID="{1D6C1F4B-D442-41CA-A7D9-CEDB15183D52}"/>
</file>

<file path=customXml/itemProps3.xml><?xml version="1.0" encoding="utf-8"?>
<ds:datastoreItem xmlns:ds="http://schemas.openxmlformats.org/officeDocument/2006/customXml" ds:itemID="{FF3887E3-C228-4308-97C4-08F0856C4F25}"/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3260</TotalTime>
  <Words>610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Базовая</vt:lpstr>
      <vt:lpstr>Организация работы с детьми с ОВЗ (ЗПР) с применением активных методов обучения на уроках немецкого языка.</vt:lpstr>
      <vt:lpstr>Организация работы с детьми с ОВЗ (ЗПР) с применением активных методов обучения на уроках немецкого языка.</vt:lpstr>
      <vt:lpstr>Актуальность</vt:lpstr>
      <vt:lpstr>Цель:</vt:lpstr>
      <vt:lpstr>Задачи:</vt:lpstr>
      <vt:lpstr>Гипотеза:</vt:lpstr>
      <vt:lpstr>Психические особенностей детей с ОВЗ, обусловленными ЗПР</vt:lpstr>
      <vt:lpstr>Физические особенностей детей с ОВЗ, обусловленными ЗПР</vt:lpstr>
      <vt:lpstr>Активные методы обучения -    </vt:lpstr>
      <vt:lpstr>Активные методы обеспечивают решение коррекционно-образовательных задач в разных аспектах: </vt:lpstr>
      <vt:lpstr>Активные методы и приёмы обучения, используемые мной для активизации деятельности учащихся с ЗПР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Aser</dc:creator>
  <cp:lastModifiedBy>Aser</cp:lastModifiedBy>
  <cp:revision>9</cp:revision>
  <dcterms:created xsi:type="dcterms:W3CDTF">2020-10-26T10:34:53Z</dcterms:created>
  <dcterms:modified xsi:type="dcterms:W3CDTF">2020-10-28T17:05:54Z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0x01010013F551D5B9A6E14E854CC45ED3138BF6</vt:lpwstr>
  </property>
</Properties>
</file>