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jpeg" ContentType="image/jpeg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86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10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109.xml" ContentType="application/vnd.openxmlformats-officedocument.presentationml.slide+xml"/>
  <Override PartName="/ppt/slides/slide44.xml" ContentType="application/vnd.openxmlformats-officedocument.presentationml.slide+xml"/>
  <Override PartName="/ppt/slides/slide110.xml" ContentType="application/vnd.openxmlformats-officedocument.presentationml.slide+xml"/>
  <Override PartName="/ppt/slides/slide43.xml" ContentType="application/vnd.openxmlformats-officedocument.presentationml.slide+xml"/>
  <Override PartName="/ppt/slides/slide111.xml" ContentType="application/vnd.openxmlformats-officedocument.presentationml.slide+xml"/>
  <Override PartName="/ppt/slides/slide87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108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10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66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0.xml" ContentType="application/vnd.openxmlformats-officedocument.presentationml.slide+xml"/>
  <Override PartName="/ppt/slides/slide88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67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5.xml" ContentType="application/vnd.openxmlformats-officedocument.presentationml.slide+xml"/>
  <Override PartName="/ppt/slides/slide96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1.xml" ContentType="application/vnd.openxmlformats-officedocument.presentationml.slide+xml"/>
  <Override PartName="/ppt/slides/slide121.xml" ContentType="application/vnd.openxmlformats-officedocument.presentationml.slide+xml"/>
  <Override PartName="/ppt/slides/slide1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0.xml" ContentType="application/vnd.openxmlformats-officedocument.presentationml.slide+xml"/>
  <Override PartName="/ppt/slides/slide119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116.xml" ContentType="application/vnd.openxmlformats-officedocument.presentationml.slide+xml"/>
  <Override PartName="/ppt/slides/slide35.xml" ContentType="application/vnd.openxmlformats-officedocument.presentationml.slide+xml"/>
  <Override PartName="/ppt/slides/slide117.xml" ContentType="application/vnd.openxmlformats-officedocument.presentationml.slide+xml"/>
  <Override PartName="/ppt/slides/slide115.xml" ContentType="application/vnd.openxmlformats-officedocument.presentationml.slide+xml"/>
  <Override PartName="/ppt/slides/slide24.xml" ContentType="application/vnd.openxmlformats-officedocument.presentationml.slide+xml"/>
  <Override PartName="/ppt/slides/slide37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113.xml" ContentType="application/vnd.openxmlformats-officedocument.presentationml.slide+xml"/>
  <Override PartName="/ppt/slides/slide34.xml" ContentType="application/vnd.openxmlformats-officedocument.presentationml.slide+xml"/>
  <Override PartName="/ppt/slides/slide114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118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256" r:id="rId2"/>
    <p:sldId id="470" r:id="rId3"/>
    <p:sldId id="474" r:id="rId4"/>
    <p:sldId id="497" r:id="rId5"/>
    <p:sldId id="498" r:id="rId6"/>
    <p:sldId id="499" r:id="rId7"/>
    <p:sldId id="552" r:id="rId8"/>
    <p:sldId id="501" r:id="rId9"/>
    <p:sldId id="502" r:id="rId10"/>
    <p:sldId id="503" r:id="rId11"/>
    <p:sldId id="506" r:id="rId12"/>
    <p:sldId id="507" r:id="rId13"/>
    <p:sldId id="551" r:id="rId14"/>
    <p:sldId id="562" r:id="rId15"/>
    <p:sldId id="508" r:id="rId16"/>
    <p:sldId id="553" r:id="rId17"/>
    <p:sldId id="554" r:id="rId18"/>
    <p:sldId id="555" r:id="rId19"/>
    <p:sldId id="556" r:id="rId20"/>
    <p:sldId id="557" r:id="rId21"/>
    <p:sldId id="558" r:id="rId22"/>
    <p:sldId id="559" r:id="rId23"/>
    <p:sldId id="560" r:id="rId24"/>
    <p:sldId id="510" r:id="rId25"/>
    <p:sldId id="511" r:id="rId26"/>
    <p:sldId id="512" r:id="rId27"/>
    <p:sldId id="513" r:id="rId28"/>
    <p:sldId id="514" r:id="rId29"/>
    <p:sldId id="515" r:id="rId30"/>
    <p:sldId id="518" r:id="rId31"/>
    <p:sldId id="516" r:id="rId32"/>
    <p:sldId id="517" r:id="rId33"/>
    <p:sldId id="475" r:id="rId34"/>
    <p:sldId id="476" r:id="rId35"/>
    <p:sldId id="477" r:id="rId36"/>
    <p:sldId id="478" r:id="rId37"/>
    <p:sldId id="371" r:id="rId38"/>
    <p:sldId id="453" r:id="rId39"/>
    <p:sldId id="471" r:id="rId40"/>
    <p:sldId id="411" r:id="rId41"/>
    <p:sldId id="464" r:id="rId42"/>
    <p:sldId id="465" r:id="rId43"/>
    <p:sldId id="466" r:id="rId44"/>
    <p:sldId id="467" r:id="rId45"/>
    <p:sldId id="468" r:id="rId46"/>
    <p:sldId id="461" r:id="rId47"/>
    <p:sldId id="428" r:id="rId48"/>
    <p:sldId id="429" r:id="rId49"/>
    <p:sldId id="436" r:id="rId50"/>
    <p:sldId id="462" r:id="rId51"/>
    <p:sldId id="473" r:id="rId52"/>
    <p:sldId id="320" r:id="rId53"/>
    <p:sldId id="321" r:id="rId54"/>
    <p:sldId id="463" r:id="rId55"/>
    <p:sldId id="446" r:id="rId56"/>
    <p:sldId id="469" r:id="rId57"/>
    <p:sldId id="261" r:id="rId58"/>
    <p:sldId id="563" r:id="rId59"/>
    <p:sldId id="564" r:id="rId60"/>
    <p:sldId id="565" r:id="rId61"/>
    <p:sldId id="566" r:id="rId62"/>
    <p:sldId id="567" r:id="rId63"/>
    <p:sldId id="568" r:id="rId64"/>
    <p:sldId id="569" r:id="rId65"/>
    <p:sldId id="570" r:id="rId66"/>
    <p:sldId id="571" r:id="rId67"/>
    <p:sldId id="572" r:id="rId68"/>
    <p:sldId id="573" r:id="rId69"/>
    <p:sldId id="574" r:id="rId70"/>
    <p:sldId id="575" r:id="rId71"/>
    <p:sldId id="576" r:id="rId72"/>
    <p:sldId id="519" r:id="rId73"/>
    <p:sldId id="520" r:id="rId74"/>
    <p:sldId id="577" r:id="rId75"/>
    <p:sldId id="578" r:id="rId76"/>
    <p:sldId id="579" r:id="rId77"/>
    <p:sldId id="580" r:id="rId78"/>
    <p:sldId id="581" r:id="rId79"/>
    <p:sldId id="582" r:id="rId80"/>
    <p:sldId id="523" r:id="rId81"/>
    <p:sldId id="524" r:id="rId82"/>
    <p:sldId id="525" r:id="rId83"/>
    <p:sldId id="526" r:id="rId84"/>
    <p:sldId id="527" r:id="rId85"/>
    <p:sldId id="528" r:id="rId86"/>
    <p:sldId id="529" r:id="rId87"/>
    <p:sldId id="530" r:id="rId88"/>
    <p:sldId id="532" r:id="rId89"/>
    <p:sldId id="531" r:id="rId90"/>
    <p:sldId id="533" r:id="rId91"/>
    <p:sldId id="583" r:id="rId92"/>
    <p:sldId id="584" r:id="rId93"/>
    <p:sldId id="585" r:id="rId94"/>
    <p:sldId id="586" r:id="rId95"/>
    <p:sldId id="587" r:id="rId96"/>
    <p:sldId id="588" r:id="rId97"/>
    <p:sldId id="589" r:id="rId98"/>
    <p:sldId id="590" r:id="rId99"/>
    <p:sldId id="591" r:id="rId100"/>
    <p:sldId id="592" r:id="rId101"/>
    <p:sldId id="593" r:id="rId102"/>
    <p:sldId id="594" r:id="rId103"/>
    <p:sldId id="595" r:id="rId104"/>
    <p:sldId id="596" r:id="rId105"/>
    <p:sldId id="597" r:id="rId106"/>
    <p:sldId id="539" r:id="rId107"/>
    <p:sldId id="538" r:id="rId108"/>
    <p:sldId id="544" r:id="rId109"/>
    <p:sldId id="537" r:id="rId110"/>
    <p:sldId id="536" r:id="rId111"/>
    <p:sldId id="535" r:id="rId112"/>
    <p:sldId id="541" r:id="rId113"/>
    <p:sldId id="534" r:id="rId114"/>
    <p:sldId id="542" r:id="rId115"/>
    <p:sldId id="543" r:id="rId116"/>
    <p:sldId id="456" r:id="rId117"/>
    <p:sldId id="457" r:id="rId118"/>
    <p:sldId id="393" r:id="rId119"/>
    <p:sldId id="545" r:id="rId120"/>
    <p:sldId id="546" r:id="rId121"/>
    <p:sldId id="547" r:id="rId122"/>
    <p:sldId id="548" r:id="rId123"/>
    <p:sldId id="550" r:id="rId124"/>
  </p:sldIdLst>
  <p:sldSz cx="11880850" cy="7164388"/>
  <p:notesSz cx="6858000" cy="9144000"/>
  <p:defaultTextStyle>
    <a:defPPr>
      <a:defRPr lang="ru-RU"/>
    </a:defPPr>
    <a:lvl1pPr marL="0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45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690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035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381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726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071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9416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761" algn="l" defTabSz="10426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0" autoAdjust="0"/>
    <p:restoredTop sz="94633" autoAdjust="0"/>
  </p:normalViewPr>
  <p:slideViewPr>
    <p:cSldViewPr>
      <p:cViewPr>
        <p:scale>
          <a:sx n="60" d="100"/>
          <a:sy n="60" d="100"/>
        </p:scale>
        <p:origin x="-872" y="-308"/>
      </p:cViewPr>
      <p:guideLst>
        <p:guide orient="horz" pos="2257"/>
        <p:guide pos="37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231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customXml" Target="../customXml/item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customXml" Target="../customXml/item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!!&#1056;&#1040;&#1041;&#1054;&#1058;&#1040;\PISA_2015\PISA_2015MS\&#1054;&#1090;&#1095;&#1077;&#1090;\&#1055;&#1088;&#1077;&#1089;&#1089;-&#1088;&#1077;&#1083;&#1080;&#1079;\&#1058;&#1072;&#1073;&#1083;&#1080;&#1094;&#1072;%20&#1056;&#1077;&#1089;&#1091;&#1088;&#1089;&#1099;%20&#1080;%20&#1091;&#1095;&#1077;&#1073;&#1085;&#1099;&#1077;%20&#1087;&#1088;&#1072;&#1082;&#1090;&#1080;&#1082;&#1080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!!&#1056;&#1040;&#1041;&#1054;&#1058;&#1040;\PISA_2015\PISA_2015MS\&#1054;&#1090;&#1095;&#1077;&#1090;\&#1055;&#1088;&#1077;&#1089;&#1089;-&#1088;&#1077;&#1083;&#1080;&#1079;\&#1058;&#1072;&#1073;&#1083;&#1080;&#1094;&#1072;%20&#1056;&#1077;&#1089;&#1091;&#1088;&#1089;&#1099;%20&#1080;%20&#1091;&#1095;&#1077;&#1073;&#1085;&#1099;&#1077;%20&#1087;&#1088;&#1072;&#1082;&#1090;&#1080;&#1082;&#1080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!!&#1056;&#1040;&#1041;&#1054;&#1058;&#1040;\PISA_2015\PISA_2015MS\&#1054;&#1090;&#1095;&#1077;&#1090;\&#1055;&#1088;&#1077;&#1089;&#1089;-&#1088;&#1077;&#1083;&#1080;&#1079;\&#1058;&#1072;&#1073;&#1083;&#1080;&#1094;&#1072;%20&#1056;&#1077;&#1089;&#1091;&#1088;&#1089;&#1099;%20&#1080;%20&#1091;&#1095;&#1077;&#1073;&#1085;&#1099;&#1077;%20&#1087;&#1088;&#1072;&#1082;&#1090;&#1080;&#1082;&#1080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!!&#1056;&#1040;&#1041;&#1054;&#1058;&#1040;\PISA_2015\PISA_2015MS\&#1054;&#1090;&#1095;&#1077;&#1090;\&#1055;&#1088;&#1077;&#1089;&#1089;-&#1088;&#1077;&#1083;&#1080;&#1079;\&#1058;&#1072;&#1073;&#1083;&#1080;&#1094;&#1072;%20&#1056;&#1077;&#1089;&#1091;&#1088;&#1089;&#1099;%20&#1080;%20&#1091;&#1095;&#1077;&#1073;&#1085;&#1099;&#1077;%20&#1087;&#1088;&#1072;&#1082;&#1090;&#1080;&#1082;&#1080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2014%20&#1075;&#1086;&#1076;\&#1053;&#1072;&#1095;&#1072;&#1083;&#1100;&#1085;&#1072;&#1103;%20&#1096;&#1082;&#1086;&#1083;&#1072;\&#1052;&#1086;&#1085;&#1080;&#1090;&#1086;&#1088;&#1080;&#1085;&#1075;%202014\&#1058;&#1074;&#1077;&#1088;&#1100;\&#1044;&#1080;&#1072;&#1075;&#1088;&#1072;&#1084;&#1084;&#1072;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315640126382342"/>
          <c:y val="6.1298680486801885E-2"/>
          <c:w val="0.80533538990981957"/>
          <c:h val="0.66722860372873005"/>
        </c:manualLayout>
      </c:layout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High-performers in math</c:v>
                </c:pt>
              </c:strCache>
            </c:strRef>
          </c:tx>
          <c:spPr>
            <a:solidFill>
              <a:srgbClr val="278D99"/>
            </a:solidFill>
            <a:ln>
              <a:noFill/>
            </a:ln>
          </c:spPr>
          <c:cat>
            <c:strRef>
              <c:f>Sheet1!$A$2:$A$66</c:f>
              <c:strCache>
                <c:ptCount val="65"/>
                <c:pt idx="0">
                  <c:v>Shanghai-China</c:v>
                </c:pt>
                <c:pt idx="1">
                  <c:v>Singapore</c:v>
                </c:pt>
                <c:pt idx="2">
                  <c:v>Chinese Taipei</c:v>
                </c:pt>
                <c:pt idx="3">
                  <c:v>Hong Kong-China</c:v>
                </c:pt>
                <c:pt idx="4">
                  <c:v>Korea</c:v>
                </c:pt>
                <c:pt idx="5">
                  <c:v>Liechtenstein</c:v>
                </c:pt>
                <c:pt idx="6">
                  <c:v>Macao-China</c:v>
                </c:pt>
                <c:pt idx="7">
                  <c:v>Japan</c:v>
                </c:pt>
                <c:pt idx="8">
                  <c:v>Switzerland</c:v>
                </c:pt>
                <c:pt idx="9">
                  <c:v>Belgium</c:v>
                </c:pt>
                <c:pt idx="10">
                  <c:v>Netherlands</c:v>
                </c:pt>
                <c:pt idx="11">
                  <c:v>Germany</c:v>
                </c:pt>
                <c:pt idx="12">
                  <c:v>Poland</c:v>
                </c:pt>
                <c:pt idx="13">
                  <c:v>Canada</c:v>
                </c:pt>
                <c:pt idx="14">
                  <c:v>Finland</c:v>
                </c:pt>
                <c:pt idx="15">
                  <c:v>New Zealand</c:v>
                </c:pt>
                <c:pt idx="16">
                  <c:v>Australia</c:v>
                </c:pt>
                <c:pt idx="17">
                  <c:v>Estonia</c:v>
                </c:pt>
                <c:pt idx="18">
                  <c:v>Austria</c:v>
                </c:pt>
                <c:pt idx="19">
                  <c:v>Slovenia</c:v>
                </c:pt>
                <c:pt idx="20">
                  <c:v>Viet Nam</c:v>
                </c:pt>
                <c:pt idx="21">
                  <c:v>France</c:v>
                </c:pt>
                <c:pt idx="22">
                  <c:v>Czech Republic</c:v>
                </c:pt>
                <c:pt idx="23">
                  <c:v>OECD average</c:v>
                </c:pt>
                <c:pt idx="24">
                  <c:v>United Kingdom</c:v>
                </c:pt>
                <c:pt idx="25">
                  <c:v>Luxembourg</c:v>
                </c:pt>
                <c:pt idx="26">
                  <c:v>Iceland</c:v>
                </c:pt>
                <c:pt idx="27">
                  <c:v>Slovak Republic</c:v>
                </c:pt>
                <c:pt idx="28">
                  <c:v>Ireland</c:v>
                </c:pt>
                <c:pt idx="29">
                  <c:v>Portugal</c:v>
                </c:pt>
                <c:pt idx="30">
                  <c:v>Denmark</c:v>
                </c:pt>
                <c:pt idx="31">
                  <c:v>Italy</c:v>
                </c:pt>
                <c:pt idx="32">
                  <c:v>Norway</c:v>
                </c:pt>
                <c:pt idx="33">
                  <c:v>Israel</c:v>
                </c:pt>
                <c:pt idx="34">
                  <c:v>Hungary</c:v>
                </c:pt>
                <c:pt idx="35">
                  <c:v>United States</c:v>
                </c:pt>
                <c:pt idx="36">
                  <c:v>Lithuania</c:v>
                </c:pt>
                <c:pt idx="37">
                  <c:v>Sweden</c:v>
                </c:pt>
                <c:pt idx="38">
                  <c:v>Spain</c:v>
                </c:pt>
                <c:pt idx="39">
                  <c:v>Latvia</c:v>
                </c:pt>
                <c:pt idx="40">
                  <c:v>Russian Federation</c:v>
                </c:pt>
                <c:pt idx="41">
                  <c:v>Croatia</c:v>
                </c:pt>
                <c:pt idx="42">
                  <c:v>Turkey</c:v>
                </c:pt>
                <c:pt idx="43">
                  <c:v>Serbia</c:v>
                </c:pt>
                <c:pt idx="44">
                  <c:v>Bulgaria</c:v>
                </c:pt>
                <c:pt idx="45">
                  <c:v>Greece</c:v>
                </c:pt>
                <c:pt idx="46">
                  <c:v>United Arab Emirates</c:v>
                </c:pt>
                <c:pt idx="47">
                  <c:v>Romania</c:v>
                </c:pt>
                <c:pt idx="48">
                  <c:v>Thailand</c:v>
                </c:pt>
                <c:pt idx="49">
                  <c:v>Qatar</c:v>
                </c:pt>
                <c:pt idx="50">
                  <c:v>Chile</c:v>
                </c:pt>
                <c:pt idx="51">
                  <c:v>Uruguay</c:v>
                </c:pt>
                <c:pt idx="52">
                  <c:v>Malaysia</c:v>
                </c:pt>
                <c:pt idx="53">
                  <c:v>Montenegro</c:v>
                </c:pt>
                <c:pt idx="54">
                  <c:v>Kazakhstan</c:v>
                </c:pt>
                <c:pt idx="55">
                  <c:v>Albania</c:v>
                </c:pt>
                <c:pt idx="56">
                  <c:v>Tunisia</c:v>
                </c:pt>
                <c:pt idx="57">
                  <c:v>Brazil</c:v>
                </c:pt>
                <c:pt idx="58">
                  <c:v>Mexico</c:v>
                </c:pt>
                <c:pt idx="59">
                  <c:v>Peru</c:v>
                </c:pt>
                <c:pt idx="60">
                  <c:v>Costa Rica</c:v>
                </c:pt>
                <c:pt idx="61">
                  <c:v>Jordan</c:v>
                </c:pt>
                <c:pt idx="62">
                  <c:v>Colombia</c:v>
                </c:pt>
                <c:pt idx="63">
                  <c:v>Indonesia</c:v>
                </c:pt>
                <c:pt idx="64">
                  <c:v>Argentina</c:v>
                </c:pt>
              </c:strCache>
            </c:strRef>
          </c:cat>
          <c:val>
            <c:numRef>
              <c:f>Sheet1!$C$2:$C$66</c:f>
              <c:numCache>
                <c:formatCode>0.0</c:formatCode>
                <c:ptCount val="65"/>
                <c:pt idx="0">
                  <c:v>55.423350952357936</c:v>
                </c:pt>
                <c:pt idx="1">
                  <c:v>40.039308832137664</c:v>
                </c:pt>
                <c:pt idx="2">
                  <c:v>37.200503859965366</c:v>
                </c:pt>
                <c:pt idx="3">
                  <c:v>33.705707964845232</c:v>
                </c:pt>
                <c:pt idx="4">
                  <c:v>30.901403622263189</c:v>
                </c:pt>
                <c:pt idx="5">
                  <c:v>24.844186454598933</c:v>
                </c:pt>
                <c:pt idx="6">
                  <c:v>24.337251323583835</c:v>
                </c:pt>
                <c:pt idx="7">
                  <c:v>23.670609808348193</c:v>
                </c:pt>
                <c:pt idx="8">
                  <c:v>21.368188865668927</c:v>
                </c:pt>
                <c:pt idx="9">
                  <c:v>19.423393666644309</c:v>
                </c:pt>
                <c:pt idx="10">
                  <c:v>19.250787755675525</c:v>
                </c:pt>
                <c:pt idx="11">
                  <c:v>17.455524286033075</c:v>
                </c:pt>
                <c:pt idx="12">
                  <c:v>16.735596198914259</c:v>
                </c:pt>
                <c:pt idx="13">
                  <c:v>16.397070316246431</c:v>
                </c:pt>
                <c:pt idx="14">
                  <c:v>15.252105922259078</c:v>
                </c:pt>
                <c:pt idx="15">
                  <c:v>15.000811266909171</c:v>
                </c:pt>
                <c:pt idx="16">
                  <c:v>14.809721892434421</c:v>
                </c:pt>
                <c:pt idx="17">
                  <c:v>14.598588982079418</c:v>
                </c:pt>
                <c:pt idx="18">
                  <c:v>14.288272463513817</c:v>
                </c:pt>
                <c:pt idx="19">
                  <c:v>13.713468433685927</c:v>
                </c:pt>
                <c:pt idx="20">
                  <c:v>13.260477369397119</c:v>
                </c:pt>
                <c:pt idx="21">
                  <c:v>12.891395525354103</c:v>
                </c:pt>
                <c:pt idx="22">
                  <c:v>12.876922229900241</c:v>
                </c:pt>
                <c:pt idx="23">
                  <c:v>12.640928903390147</c:v>
                </c:pt>
                <c:pt idx="24">
                  <c:v>11.831160735732983</c:v>
                </c:pt>
                <c:pt idx="25">
                  <c:v>11.230688079056046</c:v>
                </c:pt>
                <c:pt idx="26">
                  <c:v>11.151811584520612</c:v>
                </c:pt>
                <c:pt idx="27">
                  <c:v>10.966643456468784</c:v>
                </c:pt>
                <c:pt idx="28">
                  <c:v>10.653084152301776</c:v>
                </c:pt>
                <c:pt idx="29">
                  <c:v>10.633824015842197</c:v>
                </c:pt>
                <c:pt idx="30">
                  <c:v>9.9730920830923697</c:v>
                </c:pt>
                <c:pt idx="31">
                  <c:v>9.9231588417953152</c:v>
                </c:pt>
                <c:pt idx="32">
                  <c:v>9.3994873509870782</c:v>
                </c:pt>
                <c:pt idx="33">
                  <c:v>9.3671156737424006</c:v>
                </c:pt>
                <c:pt idx="34">
                  <c:v>9.2641767217079369</c:v>
                </c:pt>
                <c:pt idx="35">
                  <c:v>8.771701960212555</c:v>
                </c:pt>
                <c:pt idx="36">
                  <c:v>8.0610968373240723</c:v>
                </c:pt>
                <c:pt idx="37">
                  <c:v>8.0109189523740483</c:v>
                </c:pt>
                <c:pt idx="38">
                  <c:v>8.000538090006506</c:v>
                </c:pt>
                <c:pt idx="39">
                  <c:v>7.9874130713138314</c:v>
                </c:pt>
                <c:pt idx="40">
                  <c:v>7.7902129629169945</c:v>
                </c:pt>
                <c:pt idx="41">
                  <c:v>6.9843015364066607</c:v>
                </c:pt>
                <c:pt idx="42">
                  <c:v>5.8696840768856768</c:v>
                </c:pt>
                <c:pt idx="43">
                  <c:v>4.5709012260503297</c:v>
                </c:pt>
                <c:pt idx="44">
                  <c:v>4.0620941631135556</c:v>
                </c:pt>
                <c:pt idx="45">
                  <c:v>3.9022269823662237</c:v>
                </c:pt>
                <c:pt idx="46">
                  <c:v>3.4750908821067972</c:v>
                </c:pt>
                <c:pt idx="47">
                  <c:v>3.1775056313675489</c:v>
                </c:pt>
                <c:pt idx="48">
                  <c:v>2.5684916936523852</c:v>
                </c:pt>
                <c:pt idx="49">
                  <c:v>2.0197824947331569</c:v>
                </c:pt>
                <c:pt idx="50">
                  <c:v>1.580853913073486</c:v>
                </c:pt>
                <c:pt idx="51">
                  <c:v>1.3723744722757041</c:v>
                </c:pt>
                <c:pt idx="52">
                  <c:v>1.343437815887802</c:v>
                </c:pt>
                <c:pt idx="53">
                  <c:v>1.0417474969248317</c:v>
                </c:pt>
                <c:pt idx="54">
                  <c:v>0.93558682349948064</c:v>
                </c:pt>
                <c:pt idx="55">
                  <c:v>0.79717186401375362</c:v>
                </c:pt>
                <c:pt idx="56">
                  <c:v>0.78788945216779438</c:v>
                </c:pt>
                <c:pt idx="57">
                  <c:v>0.75311358263583261</c:v>
                </c:pt>
                <c:pt idx="58">
                  <c:v>0.62755480917046069</c:v>
                </c:pt>
                <c:pt idx="59">
                  <c:v>0.57273846728770661</c:v>
                </c:pt>
                <c:pt idx="60">
                  <c:v>0.56414863407169102</c:v>
                </c:pt>
                <c:pt idx="61">
                  <c:v>0.56258148730546753</c:v>
                </c:pt>
                <c:pt idx="62">
                  <c:v>0.30150238865991974</c:v>
                </c:pt>
                <c:pt idx="63">
                  <c:v>0.27568117803170994</c:v>
                </c:pt>
                <c:pt idx="64">
                  <c:v>0.27288383011552181</c:v>
                </c:pt>
              </c:numCache>
            </c:numRef>
          </c:val>
        </c:ser>
        <c:gapWidth val="50"/>
        <c:overlap val="100"/>
        <c:axId val="148751104"/>
        <c:axId val="148752640"/>
      </c:barChart>
      <c:catAx>
        <c:axId val="148751104"/>
        <c:scaling>
          <c:orientation val="minMax"/>
        </c:scaling>
        <c:axPos val="b"/>
        <c:numFmt formatCode="General" sourceLinked="1"/>
        <c:majorTickMark val="none"/>
        <c:tickLblPos val="low"/>
        <c:spPr>
          <a:ln w="25386">
            <a:noFill/>
          </a:ln>
        </c:spPr>
        <c:txPr>
          <a:bodyPr/>
          <a:lstStyle/>
          <a:p>
            <a:pPr>
              <a:defRPr sz="1199">
                <a:solidFill>
                  <a:schemeClr val="accent5">
                    <a:lumMod val="25000"/>
                  </a:schemeClr>
                </a:solidFill>
              </a:defRPr>
            </a:pPr>
            <a:endParaRPr lang="ru-RU"/>
          </a:p>
        </c:txPr>
        <c:crossAx val="148752640"/>
        <c:crossesAt val="0"/>
        <c:auto val="1"/>
        <c:lblAlgn val="ctr"/>
        <c:lblOffset val="100"/>
        <c:tickLblSkip val="1"/>
      </c:catAx>
      <c:valAx>
        <c:axId val="148752640"/>
        <c:scaling>
          <c:orientation val="minMax"/>
          <c:max val="100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195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3.8774178363574223E-3"/>
              <c:y val="2.3400193121423218E-2"/>
            </c:manualLayout>
          </c:layout>
        </c:title>
        <c:numFmt formatCode="General" sourceLinked="0"/>
        <c:tickLblPos val="low"/>
        <c:spPr>
          <a:ln>
            <a:noFill/>
          </a:ln>
        </c:spPr>
        <c:txPr>
          <a:bodyPr/>
          <a:lstStyle/>
          <a:p>
            <a:pPr>
              <a:defRPr sz="1099">
                <a:solidFill>
                  <a:schemeClr val="accent5">
                    <a:lumMod val="25000"/>
                  </a:schemeClr>
                </a:solidFill>
              </a:defRPr>
            </a:pPr>
            <a:endParaRPr lang="ru-RU"/>
          </a:p>
        </c:txPr>
        <c:crossAx val="148751104"/>
        <c:crosses val="autoZero"/>
        <c:crossBetween val="between"/>
      </c:valAx>
      <c:spPr>
        <a:noFill/>
        <a:ln w="25398">
          <a:noFill/>
        </a:ln>
      </c:spPr>
    </c:plotArea>
    <c:plotVisOnly val="1"/>
    <c:dispBlanksAs val="gap"/>
  </c:chart>
  <c:txPr>
    <a:bodyPr/>
    <a:lstStyle/>
    <a:p>
      <a:pPr>
        <a:defRPr sz="11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8746749122113242E-2"/>
          <c:y val="5.0396825396825586E-2"/>
          <c:w val="0.97125319408954569"/>
          <c:h val="0.87242575387123067"/>
        </c:manualLayout>
      </c:layout>
      <c:barChart>
        <c:barDir val="col"/>
        <c:grouping val="clustered"/>
        <c:ser>
          <c:idx val="0"/>
          <c:order val="0"/>
          <c:spPr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h="25400"/>
            </a:sp3d>
          </c:spPr>
          <c:dPt>
            <c:idx val="0"/>
            <c:spPr>
              <a:solidFill>
                <a:schemeClr val="accent6">
                  <a:lumMod val="75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h="25400"/>
              </a:sp3d>
            </c:spPr>
          </c:dPt>
          <c:dPt>
            <c:idx val="1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h="25400"/>
              </a:sp3d>
            </c:spPr>
          </c:dPt>
          <c:dPt>
            <c:idx val="2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h="25400"/>
              </a:sp3d>
            </c:spPr>
          </c:dPt>
          <c:dLbls>
            <c:dLbl>
              <c:idx val="0"/>
              <c:layout>
                <c:manualLayout>
                  <c:x val="-7.0928016545170362E-3"/>
                  <c:y val="0.30046244861682037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0.47617874396135368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7.9513217279174996E-3"/>
                  <c:y val="0.43825603864734297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defRPr>
                </a:pPr>
                <a:endParaRPr lang="ru-RU"/>
              </a:p>
            </c:txPr>
            <c:dLblPos val="inEnd"/>
            <c:showVal val="1"/>
          </c:dLbls>
          <c:val>
            <c:numRef>
              <c:f>Лист1!$B$24:$D$24</c:f>
              <c:numCache>
                <c:formatCode>0</c:formatCode>
                <c:ptCount val="3"/>
                <c:pt idx="0">
                  <c:v>527.70468413804872</c:v>
                </c:pt>
                <c:pt idx="1">
                  <c:v>487</c:v>
                </c:pt>
                <c:pt idx="2">
                  <c:v>493.20171299616823</c:v>
                </c:pt>
              </c:numCache>
            </c:numRef>
          </c:val>
        </c:ser>
        <c:gapWidth val="50"/>
        <c:axId val="259463808"/>
        <c:axId val="190181760"/>
      </c:barChart>
      <c:catAx>
        <c:axId val="259463808"/>
        <c:scaling>
          <c:orientation val="minMax"/>
        </c:scaling>
        <c:delete val="1"/>
        <c:axPos val="b"/>
        <c:tickLblPos val="none"/>
        <c:crossAx val="190181760"/>
        <c:crosses val="autoZero"/>
        <c:auto val="1"/>
        <c:lblAlgn val="ctr"/>
        <c:lblOffset val="100"/>
      </c:catAx>
      <c:valAx>
        <c:axId val="190181760"/>
        <c:scaling>
          <c:orientation val="minMax"/>
          <c:max val="550"/>
          <c:min val="450"/>
        </c:scaling>
        <c:delete val="1"/>
        <c:axPos val="l"/>
        <c:majorGridlines>
          <c:spPr>
            <a:ln>
              <a:solidFill>
                <a:schemeClr val="bg1"/>
              </a:solidFill>
              <a:prstDash val="sysDash"/>
            </a:ln>
          </c:spPr>
        </c:majorGridlines>
        <c:numFmt formatCode="0" sourceLinked="1"/>
        <c:tickLblPos val="none"/>
        <c:crossAx val="259463808"/>
        <c:crosses val="autoZero"/>
        <c:crossBetween val="between"/>
        <c:majorUnit val="50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b="1">
          <a:latin typeface="Arial Narrow" pitchFamily="34" charset="0"/>
          <a:cs typeface="Arial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2.874674912211321E-2"/>
          <c:y val="5.0396825396825523E-2"/>
          <c:w val="0.9565689286010024"/>
          <c:h val="0.87242575387123067"/>
        </c:manualLayout>
      </c:layout>
      <c:barChart>
        <c:barDir val="col"/>
        <c:grouping val="clustered"/>
        <c:ser>
          <c:idx val="0"/>
          <c:order val="0"/>
          <c:spPr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63500" h="25400"/>
            </a:sp3d>
          </c:spPr>
          <c:dPt>
            <c:idx val="0"/>
            <c:spPr>
              <a:solidFill>
                <a:schemeClr val="accent6">
                  <a:lumMod val="75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1.2519879647539308E-2"/>
                  <c:y val="0.11640096618357484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9.2028985507246766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9.2196497536161347E-3"/>
                  <c:y val="0.13149296542808375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ysClr val="windowText" lastClr="000000"/>
                      </a:solidFill>
                      <a:latin typeface="Arial Black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outEnd"/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defRPr>
                </a:pPr>
                <a:endParaRPr lang="ru-RU"/>
              </a:p>
            </c:txPr>
            <c:dLblPos val="inEnd"/>
            <c:showVal val="1"/>
          </c:dLbls>
          <c:val>
            <c:numRef>
              <c:f>Лист1!$B$25:$D$25</c:f>
              <c:numCache>
                <c:formatCode>0.00</c:formatCode>
                <c:ptCount val="3"/>
                <c:pt idx="0">
                  <c:v>0.29703861501724343</c:v>
                </c:pt>
                <c:pt idx="1">
                  <c:v>-0.26</c:v>
                </c:pt>
                <c:pt idx="2">
                  <c:v>0</c:v>
                </c:pt>
              </c:numCache>
            </c:numRef>
          </c:val>
        </c:ser>
        <c:gapWidth val="50"/>
        <c:axId val="230990976"/>
        <c:axId val="230992512"/>
      </c:barChart>
      <c:catAx>
        <c:axId val="230990976"/>
        <c:scaling>
          <c:orientation val="minMax"/>
        </c:scaling>
        <c:axPos val="b"/>
        <c:majorTickMark val="none"/>
        <c:tickLblPos val="none"/>
        <c:spPr>
          <a:ln>
            <a:solidFill>
              <a:schemeClr val="accent3">
                <a:lumMod val="50000"/>
              </a:schemeClr>
            </a:solidFill>
            <a:prstDash val="sysDot"/>
          </a:ln>
        </c:spPr>
        <c:crossAx val="230992512"/>
        <c:crosses val="autoZero"/>
        <c:auto val="1"/>
        <c:lblAlgn val="ctr"/>
        <c:lblOffset val="100"/>
      </c:catAx>
      <c:valAx>
        <c:axId val="230992512"/>
        <c:scaling>
          <c:orientation val="minMax"/>
          <c:max val="0.4"/>
          <c:min val="-0.30000000000000032"/>
        </c:scaling>
        <c:delete val="1"/>
        <c:axPos val="l"/>
        <c:majorGridlines>
          <c:spPr>
            <a:ln>
              <a:solidFill>
                <a:schemeClr val="bg1"/>
              </a:solidFill>
              <a:prstDash val="sysDash"/>
            </a:ln>
          </c:spPr>
        </c:majorGridlines>
        <c:numFmt formatCode="0.00" sourceLinked="1"/>
        <c:tickLblPos val="none"/>
        <c:crossAx val="230990976"/>
        <c:crosses val="autoZero"/>
        <c:crossBetween val="between"/>
        <c:majorUnit val="25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b="1">
          <a:latin typeface="Arial Narrow" pitchFamily="34" charset="0"/>
          <a:cs typeface="Arial" pitchFamily="34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874674912211321E-2"/>
          <c:y val="5.0396825396825523E-2"/>
          <c:w val="0.9565689286010024"/>
          <c:h val="0.87242575387123067"/>
        </c:manualLayout>
      </c:layout>
      <c:barChart>
        <c:barDir val="col"/>
        <c:grouping val="clustered"/>
        <c:ser>
          <c:idx val="0"/>
          <c:order val="0"/>
          <c:spPr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63500" h="25400"/>
            </a:sp3d>
          </c:spPr>
          <c:dPt>
            <c:idx val="0"/>
            <c:spPr>
              <a:solidFill>
                <a:schemeClr val="accent6">
                  <a:lumMod val="75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7.9513217279175135E-3"/>
                  <c:y val="0.3004613526570048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1.1277670320223511E-3"/>
                  <c:y val="0.37690338164251386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defRPr>
                </a:pPr>
                <a:endParaRPr lang="ru-RU"/>
              </a:p>
            </c:txPr>
            <c:dLblPos val="inEnd"/>
            <c:showVal val="1"/>
          </c:dLbls>
          <c:val>
            <c:numRef>
              <c:f>Лист1!$B$26:$D$26</c:f>
              <c:numCache>
                <c:formatCode>0\%</c:formatCode>
                <c:ptCount val="3"/>
                <c:pt idx="0">
                  <c:v>33.865964206208545</c:v>
                </c:pt>
                <c:pt idx="1">
                  <c:v>24</c:v>
                </c:pt>
                <c:pt idx="2">
                  <c:v>23.986655014508226</c:v>
                </c:pt>
              </c:numCache>
            </c:numRef>
          </c:val>
        </c:ser>
        <c:gapWidth val="50"/>
        <c:axId val="231009280"/>
        <c:axId val="259523328"/>
      </c:barChart>
      <c:catAx>
        <c:axId val="231009280"/>
        <c:scaling>
          <c:orientation val="minMax"/>
        </c:scaling>
        <c:delete val="1"/>
        <c:axPos val="b"/>
        <c:tickLblPos val="none"/>
        <c:crossAx val="259523328"/>
        <c:crosses val="autoZero"/>
        <c:auto val="1"/>
        <c:lblAlgn val="ctr"/>
        <c:lblOffset val="100"/>
      </c:catAx>
      <c:valAx>
        <c:axId val="259523328"/>
        <c:scaling>
          <c:orientation val="minMax"/>
          <c:max val="50"/>
          <c:min val="0"/>
        </c:scaling>
        <c:delete val="1"/>
        <c:axPos val="l"/>
        <c:majorGridlines>
          <c:spPr>
            <a:ln>
              <a:solidFill>
                <a:schemeClr val="bg1"/>
              </a:solidFill>
              <a:prstDash val="sysDash"/>
            </a:ln>
          </c:spPr>
        </c:majorGridlines>
        <c:numFmt formatCode="0\%" sourceLinked="1"/>
        <c:tickLblPos val="none"/>
        <c:crossAx val="231009280"/>
        <c:crosses val="autoZero"/>
        <c:crossBetween val="between"/>
        <c:majorUnit val="25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b="1">
          <a:latin typeface="Arial Narrow" pitchFamily="34" charset="0"/>
          <a:cs typeface="Arial" pitchFamily="34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874674912211321E-2"/>
          <c:y val="5.0396825396825523E-2"/>
          <c:w val="0.9565689286010024"/>
          <c:h val="0.87242575387123067"/>
        </c:manualLayout>
      </c:layout>
      <c:barChart>
        <c:barDir val="col"/>
        <c:grouping val="clustered"/>
        <c:ser>
          <c:idx val="0"/>
          <c:order val="0"/>
          <c:spPr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63500" h="25400"/>
            </a:sp3d>
          </c:spPr>
          <c:dPt>
            <c:idx val="0"/>
            <c:spPr>
              <a:solidFill>
                <a:schemeClr val="accent6">
                  <a:lumMod val="75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8.3807593608401267E-3"/>
                  <c:y val="0.40628263526275005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5.4437856632903311E-3"/>
                  <c:y val="0.3677341406510379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1.1277670320223511E-3"/>
                  <c:y val="0.37690338164251397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defRPr>
                </a:pPr>
                <a:endParaRPr lang="ru-RU"/>
              </a:p>
            </c:txPr>
            <c:dLblPos val="inEnd"/>
            <c:showVal val="1"/>
          </c:dLbls>
          <c:val>
            <c:numRef>
              <c:f>Лист1!$B$27:$D$27</c:f>
              <c:numCache>
                <c:formatCode>0\%</c:formatCode>
                <c:ptCount val="3"/>
                <c:pt idx="0">
                  <c:v>30</c:v>
                </c:pt>
                <c:pt idx="1">
                  <c:v>18</c:v>
                </c:pt>
                <c:pt idx="2">
                  <c:v>21</c:v>
                </c:pt>
              </c:numCache>
            </c:numRef>
          </c:val>
        </c:ser>
        <c:gapWidth val="50"/>
        <c:axId val="260387968"/>
        <c:axId val="260389504"/>
      </c:barChart>
      <c:catAx>
        <c:axId val="260387968"/>
        <c:scaling>
          <c:orientation val="minMax"/>
        </c:scaling>
        <c:delete val="1"/>
        <c:axPos val="b"/>
        <c:tickLblPos val="none"/>
        <c:crossAx val="260389504"/>
        <c:crosses val="autoZero"/>
        <c:auto val="1"/>
        <c:lblAlgn val="ctr"/>
        <c:lblOffset val="100"/>
      </c:catAx>
      <c:valAx>
        <c:axId val="260389504"/>
        <c:scaling>
          <c:orientation val="minMax"/>
          <c:max val="50"/>
          <c:min val="0"/>
        </c:scaling>
        <c:delete val="1"/>
        <c:axPos val="l"/>
        <c:majorGridlines>
          <c:spPr>
            <a:ln>
              <a:solidFill>
                <a:schemeClr val="bg1"/>
              </a:solidFill>
              <a:prstDash val="sysDash"/>
            </a:ln>
          </c:spPr>
        </c:majorGridlines>
        <c:numFmt formatCode="0\%" sourceLinked="1"/>
        <c:tickLblPos val="none"/>
        <c:crossAx val="260387968"/>
        <c:crosses val="autoZero"/>
        <c:crossBetween val="between"/>
        <c:majorUnit val="25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b="1">
          <a:latin typeface="Arial Narrow" pitchFamily="34" charset="0"/>
          <a:cs typeface="Arial" pitchFamily="34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4634184828854524E-2"/>
          <c:y val="6.5420560747663573E-2"/>
          <c:w val="0.86951271288628551"/>
          <c:h val="0.5724299065420566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8080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Sheet1!$A$2:$A$10</c:f>
              <c:strCache>
                <c:ptCount val="9"/>
                <c:pt idx="0">
                  <c:v>МА</c:v>
                </c:pt>
                <c:pt idx="1">
                  <c:v>РУ</c:v>
                </c:pt>
                <c:pt idx="2">
                  <c:v>ЧТ_ХТ</c:v>
                </c:pt>
                <c:pt idx="3">
                  <c:v>ЧТ_НП (2-3), МП(4)</c:v>
                </c:pt>
                <c:pt idx="4">
                  <c:v>Мотивация</c:v>
                </c:pt>
                <c:pt idx="5">
                  <c:v>Самооценка</c:v>
                </c:pt>
                <c:pt idx="6">
                  <c:v>Настроение</c:v>
                </c:pt>
                <c:pt idx="7">
                  <c:v>Группа здоровья</c:v>
                </c:pt>
                <c:pt idx="8">
                  <c:v>Физкультурная группа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0.64861820360000777</c:v>
                </c:pt>
                <c:pt idx="1">
                  <c:v>0.53404515109999995</c:v>
                </c:pt>
                <c:pt idx="2">
                  <c:v>0.56211180510000003</c:v>
                </c:pt>
                <c:pt idx="4">
                  <c:v>0.79281609195399949</c:v>
                </c:pt>
                <c:pt idx="5">
                  <c:v>0.69771841958833991</c:v>
                </c:pt>
                <c:pt idx="6">
                  <c:v>0.72858894536899999</c:v>
                </c:pt>
                <c:pt idx="7">
                  <c:v>0.77004968062450874</c:v>
                </c:pt>
                <c:pt idx="8">
                  <c:v>0.95647873392666649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80206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Sheet1!$A$2:$A$10</c:f>
              <c:strCache>
                <c:ptCount val="9"/>
                <c:pt idx="0">
                  <c:v>МА</c:v>
                </c:pt>
                <c:pt idx="1">
                  <c:v>РУ</c:v>
                </c:pt>
                <c:pt idx="2">
                  <c:v>ЧТ_ХТ</c:v>
                </c:pt>
                <c:pt idx="3">
                  <c:v>ЧТ_НП (2-3), МП(4)</c:v>
                </c:pt>
                <c:pt idx="4">
                  <c:v>Мотивация</c:v>
                </c:pt>
                <c:pt idx="5">
                  <c:v>Самооценка</c:v>
                </c:pt>
                <c:pt idx="6">
                  <c:v>Настроение</c:v>
                </c:pt>
                <c:pt idx="7">
                  <c:v>Группа здоровья</c:v>
                </c:pt>
                <c:pt idx="8">
                  <c:v>Физкультурная группа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0.61489573620000892</c:v>
                </c:pt>
                <c:pt idx="1">
                  <c:v>0.5375192250999995</c:v>
                </c:pt>
                <c:pt idx="2">
                  <c:v>0.63212996650000686</c:v>
                </c:pt>
                <c:pt idx="3">
                  <c:v>0.56558177160000001</c:v>
                </c:pt>
                <c:pt idx="4">
                  <c:v>0.68969832944800624</c:v>
                </c:pt>
                <c:pt idx="5">
                  <c:v>0.66632641488033362</c:v>
                </c:pt>
                <c:pt idx="6">
                  <c:v>0.71191856674050003</c:v>
                </c:pt>
                <c:pt idx="7">
                  <c:v>0.76383265856950777</c:v>
                </c:pt>
                <c:pt idx="8">
                  <c:v>0.95033586609400433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FFC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Sheet1!$A$2:$A$10</c:f>
              <c:strCache>
                <c:ptCount val="9"/>
                <c:pt idx="0">
                  <c:v>МА</c:v>
                </c:pt>
                <c:pt idx="1">
                  <c:v>РУ</c:v>
                </c:pt>
                <c:pt idx="2">
                  <c:v>ЧТ_ХТ</c:v>
                </c:pt>
                <c:pt idx="3">
                  <c:v>ЧТ_НП (2-3), МП(4)</c:v>
                </c:pt>
                <c:pt idx="4">
                  <c:v>Мотивация</c:v>
                </c:pt>
                <c:pt idx="5">
                  <c:v>Самооценка</c:v>
                </c:pt>
                <c:pt idx="6">
                  <c:v>Настроение</c:v>
                </c:pt>
                <c:pt idx="7">
                  <c:v>Группа здоровья</c:v>
                </c:pt>
                <c:pt idx="8">
                  <c:v>Физкультурная группа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0.60285302090000004</c:v>
                </c:pt>
                <c:pt idx="1">
                  <c:v>0.53732565650000674</c:v>
                </c:pt>
                <c:pt idx="2">
                  <c:v>0.66138015800000005</c:v>
                </c:pt>
                <c:pt idx="3">
                  <c:v>0.59800281920000065</c:v>
                </c:pt>
                <c:pt idx="4">
                  <c:v>0.67061777724400584</c:v>
                </c:pt>
                <c:pt idx="5">
                  <c:v>0.6229034766190088</c:v>
                </c:pt>
                <c:pt idx="6">
                  <c:v>0.69812978403278703</c:v>
                </c:pt>
                <c:pt idx="7">
                  <c:v>0.76062753036425435</c:v>
                </c:pt>
                <c:pt idx="8">
                  <c:v>0.95174112641367292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A0E0E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Sheet1!$A$2:$A$10</c:f>
              <c:strCache>
                <c:ptCount val="9"/>
                <c:pt idx="0">
                  <c:v>МА</c:v>
                </c:pt>
                <c:pt idx="1">
                  <c:v>РУ</c:v>
                </c:pt>
                <c:pt idx="2">
                  <c:v>ЧТ_ХТ</c:v>
                </c:pt>
                <c:pt idx="3">
                  <c:v>ЧТ_НП (2-3), МП(4)</c:v>
                </c:pt>
                <c:pt idx="4">
                  <c:v>Мотивация</c:v>
                </c:pt>
                <c:pt idx="5">
                  <c:v>Самооценка</c:v>
                </c:pt>
                <c:pt idx="6">
                  <c:v>Настроение</c:v>
                </c:pt>
                <c:pt idx="7">
                  <c:v>Группа здоровья</c:v>
                </c:pt>
                <c:pt idx="8">
                  <c:v>Физкультурная группа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0.68472234690000155</c:v>
                </c:pt>
                <c:pt idx="1">
                  <c:v>0.65884547360001167</c:v>
                </c:pt>
                <c:pt idx="3">
                  <c:v>0.64878811440000583</c:v>
                </c:pt>
                <c:pt idx="4">
                  <c:v>0.65239958481500004</c:v>
                </c:pt>
                <c:pt idx="5">
                  <c:v>0.60608760207891388</c:v>
                </c:pt>
                <c:pt idx="6">
                  <c:v>0.68999798865200168</c:v>
                </c:pt>
                <c:pt idx="7">
                  <c:v>0.75868178596750002</c:v>
                </c:pt>
                <c:pt idx="8">
                  <c:v>0.94392857142866671</c:v>
                </c:pt>
              </c:numCache>
            </c:numRef>
          </c:val>
        </c:ser>
        <c:axId val="92459008"/>
        <c:axId val="92460544"/>
      </c:barChart>
      <c:catAx>
        <c:axId val="9245900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ru-RU"/>
          </a:p>
        </c:txPr>
        <c:crossAx val="92460544"/>
        <c:crosses val="autoZero"/>
        <c:auto val="1"/>
        <c:lblAlgn val="ctr"/>
        <c:lblOffset val="100"/>
        <c:tickLblSkip val="1"/>
        <c:tickMarkSkip val="1"/>
      </c:catAx>
      <c:valAx>
        <c:axId val="9246054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2459008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4756148774086157"/>
          <c:y val="0.23831775700934579"/>
          <c:w val="4.2682926829268976E-2"/>
          <c:h val="0.226635514018691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title>
      <c:tx>
        <c:rich>
          <a:bodyPr/>
          <a:lstStyle/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14958722173617217"/>
          <c:y val="2.9638983601388981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6234567901234594E-2"/>
          <c:y val="8.327502141339134E-2"/>
          <c:w val="0.79588704189753956"/>
          <c:h val="0.81322891945868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0"/>
          <c:dPt>
            <c:idx val="0"/>
            <c:explosion val="6"/>
          </c:dPt>
          <c:dPt>
            <c:idx val="1"/>
            <c:explosion val="6"/>
          </c:dPt>
          <c:dPt>
            <c:idx val="2"/>
            <c:explosion val="8"/>
          </c:dPt>
          <c:dPt>
            <c:idx val="3"/>
            <c:explosion val="12"/>
          </c:dPt>
          <c:dLbls>
            <c:dLbl>
              <c:idx val="0"/>
              <c:layout>
                <c:manualLayout>
                  <c:x val="-8.443126032857004E-2"/>
                  <c:y val="0.131482944218244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13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0.13106414649557693"/>
                  <c:y val="4.533343007904942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11</a:t>
                    </a:r>
                    <a:r>
                      <a:rPr lang="ru-RU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0.11300148245358223"/>
                  <c:y val="-0.2983396016495149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  <a:latin typeface="Arial Black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43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Val val="1"/>
            </c:dLbl>
            <c:dLbl>
              <c:idx val="3"/>
              <c:layout>
                <c:manualLayout>
                  <c:x val="0.11939249781277338"/>
                  <c:y val="6.5738289684254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33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latin typeface="Arial Black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Высокий</c:v>
                </c:pt>
                <c:pt idx="1">
                  <c:v>Устойчивый</c:v>
                </c:pt>
                <c:pt idx="2">
                  <c:v>Неустойчивый</c:v>
                </c:pt>
                <c:pt idx="3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11</c:v>
                </c:pt>
                <c:pt idx="2">
                  <c:v>43</c:v>
                </c:pt>
                <c:pt idx="3">
                  <c:v>33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7929401185962865"/>
          <c:y val="9.0906814993124876E-2"/>
          <c:w val="0.21144672888111232"/>
          <c:h val="0.7167523500973009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10T16:27:45.507" idx="3">
    <p:pos x="1247" y="825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0.63281</cdr:x>
      <cdr:y>0.54219</cdr:y>
    </cdr:from>
    <cdr:to>
      <cdr:x>0.63806</cdr:x>
      <cdr:y>0.63088</cdr:y>
    </cdr:to>
    <cdr:sp macro="" textlink="">
      <cdr:nvSpPr>
        <cdr:cNvPr id="4" name="Прямая со стрелкой 3"/>
        <cdr:cNvSpPr/>
      </cdr:nvSpPr>
      <cdr:spPr bwMode="auto">
        <a:xfrm xmlns:a="http://schemas.openxmlformats.org/drawingml/2006/main" flipH="1">
          <a:off x="5786445" y="3450684"/>
          <a:ext cx="45720" cy="571462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546F4-3602-4837-BFFD-3E3B4BA3A09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87375" y="685800"/>
            <a:ext cx="56832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E0C06-5FE1-4F23-A7EB-1A222EB9C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F06E2A-29E6-44EE-B01F-BE0A2BC5DDFC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44D6C850-197E-40F4-9416-F090669813F0}" type="slidenum">
              <a:rPr lang="ru-RU" sz="1200"/>
              <a:pPr algn="r"/>
              <a:t>75</a:t>
            </a:fld>
            <a:endParaRPr lang="ru-RU" sz="1200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FontTx/>
              <a:buChar char="•"/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CFFD4F29-7069-40E3-B673-4FEEAA178E1F}" type="slidenum">
              <a:rPr lang="ru-RU" sz="1200"/>
              <a:pPr algn="r"/>
              <a:t>76</a:t>
            </a:fld>
            <a:endParaRPr lang="ru-RU" sz="1200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FontTx/>
              <a:buChar char="•"/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6D9472B8-D747-45F2-80A4-66C6740C0078}" type="slidenum">
              <a:rPr lang="ru-RU" sz="1200"/>
              <a:pPr algn="r"/>
              <a:t>77</a:t>
            </a:fld>
            <a:endParaRPr lang="ru-RU" sz="1200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Char char="•"/>
            </a:pPr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1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F402FF-7967-4FB1-A145-0E12A031A77B}" type="slidenum">
              <a:rPr lang="ru-RU" altLang="ru-RU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ru-RU" altLang="ru-RU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591D2D-987E-4895-8B1A-B4A2B8BB33A8}" type="slidenum">
              <a:rPr lang="ru-RU" smtClean="0">
                <a:latin typeface="Arial" pitchFamily="34" charset="0"/>
              </a:rPr>
              <a:pPr/>
              <a:t>80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951" tIns="45976" rIns="91951" bIns="459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14A2DE-5BAB-4FDD-BE7D-F2CAD3788FE0}" type="slidenum">
              <a:rPr lang="ru-RU" smtClean="0"/>
              <a:pPr/>
              <a:t>82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1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2" tIns="45656" rIns="91312" bIns="45656" anchor="b"/>
          <a:lstStyle/>
          <a:p>
            <a:pPr algn="r"/>
            <a:fld id="{8026494A-8A5F-4144-B733-313A5DC61351}" type="slidenum">
              <a:rPr lang="ru-RU" sz="1200">
                <a:latin typeface="Times New Roman" pitchFamily="18" charset="0"/>
              </a:rPr>
              <a:pPr algn="r"/>
              <a:t>86</a:t>
            </a:fld>
            <a:endParaRPr lang="ru-RU" sz="1200" dirty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GB" altLang="ru-RU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C8F6DA-CB34-46EA-AF3A-F070C8C36195}" type="slidenum">
              <a:rPr lang="en-US" altLang="ru-RU" smtClean="0"/>
              <a:pPr/>
              <a:t>88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41B6D-794E-42B5-8813-1F3292FFB450}" type="slidenum">
              <a:rPr lang="ru-RU"/>
              <a:pPr/>
              <a:t>12</a:t>
            </a:fld>
            <a:endParaRPr lang="ru-RU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ru-RU" sz="160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129F3E-2839-4C8D-8019-6794979F23D3}" type="slidenum">
              <a:rPr lang="ru-RU" altLang="ru-RU" smtClean="0">
                <a:cs typeface="Arial" charset="0"/>
              </a:rPr>
              <a:pPr/>
              <a:t>90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743A0-AEC0-45D8-A72C-EC798D7F46E8}" type="slidenum">
              <a:rPr lang="ru-RU" smtClean="0">
                <a:latin typeface="Arial" pitchFamily="34" charset="0"/>
              </a:rPr>
              <a:pPr/>
              <a:t>106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2C41B7-37AA-4E1A-BB28-E7BC12EC6284}" type="slidenum">
              <a:rPr lang="ru-RU" smtClean="0">
                <a:latin typeface="Times New Roman" pitchFamily="18" charset="0"/>
              </a:rPr>
              <a:pPr/>
              <a:t>119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	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6606BA-0030-4ECF-A0B2-1D221DE62FE0}" type="slidenum">
              <a:rPr lang="ru-RU" smtClean="0"/>
              <a:pPr/>
              <a:t>123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F3D45D-AD51-4794-AE66-B8FD946F8483}" type="slidenum">
              <a:rPr lang="ru-RU" smtClean="0">
                <a:latin typeface="Arial" pitchFamily="34" charset="0"/>
              </a:rPr>
              <a:pPr/>
              <a:t>14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9347E-4CBF-456B-8CB1-ADE73373925B}" type="slidenum">
              <a:rPr lang="ru-RU" smtClean="0">
                <a:latin typeface="Arial" pitchFamily="34" charset="0"/>
              </a:rPr>
              <a:pPr/>
              <a:t>16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AB7B0C-2489-4BE9-82FE-70BBD27C05DB}" type="slidenum">
              <a:rPr lang="de-DE" smtClean="0">
                <a:latin typeface="Arial" pitchFamily="34" charset="0"/>
              </a:rPr>
              <a:pPr/>
              <a:t>23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BDB0C-CC02-4FEA-9818-BB83B80E1FF2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6" y="2225604"/>
            <a:ext cx="10098722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30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7" y="286908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4" y="286908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평행 사변형 7"/>
          <p:cNvSpPr/>
          <p:nvPr/>
        </p:nvSpPr>
        <p:spPr>
          <a:xfrm>
            <a:off x="-235142" y="0"/>
            <a:ext cx="12070614" cy="703171"/>
          </a:xfrm>
          <a:prstGeom prst="parallelogram">
            <a:avLst>
              <a:gd name="adj" fmla="val 79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3" tIns="54411" rIns="108823" bIns="54411" anchor="ctr"/>
          <a:lstStyle/>
          <a:p>
            <a:pPr algn="ctr"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5" name="평행 사변형 8"/>
          <p:cNvSpPr/>
          <p:nvPr/>
        </p:nvSpPr>
        <p:spPr>
          <a:xfrm>
            <a:off x="-703364" y="0"/>
            <a:ext cx="11134173" cy="703171"/>
          </a:xfrm>
          <a:prstGeom prst="parallelogram">
            <a:avLst>
              <a:gd name="adj" fmla="val 79101"/>
            </a:avLst>
          </a:prstGeom>
          <a:solidFill>
            <a:srgbClr val="278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3" tIns="54411" rIns="108823" bIns="54411" anchor="ctr"/>
          <a:lstStyle/>
          <a:p>
            <a:pPr algn="ctr"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6" name="평행 사변형 9"/>
          <p:cNvSpPr/>
          <p:nvPr/>
        </p:nvSpPr>
        <p:spPr>
          <a:xfrm>
            <a:off x="-690987" y="0"/>
            <a:ext cx="1765628" cy="703171"/>
          </a:xfrm>
          <a:prstGeom prst="parallelogram">
            <a:avLst>
              <a:gd name="adj" fmla="val 791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3" tIns="54411" rIns="108823" bIns="54411" anchor="ctr"/>
          <a:lstStyle/>
          <a:p>
            <a:pPr algn="ctr"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28" name="내용 개체 틀 27"/>
          <p:cNvSpPr>
            <a:spLocks noGrp="1"/>
          </p:cNvSpPr>
          <p:nvPr>
            <p:ph sz="quarter" idx="16"/>
          </p:nvPr>
        </p:nvSpPr>
        <p:spPr>
          <a:xfrm>
            <a:off x="608482" y="1175823"/>
            <a:ext cx="10571068" cy="5565668"/>
          </a:xfrm>
        </p:spPr>
        <p:txBody>
          <a:bodyPr/>
          <a:lstStyle>
            <a:lvl1pPr>
              <a:defRPr>
                <a:solidFill>
                  <a:srgbClr val="278D99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278D99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278D99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278D99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278D99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32" name="제목 31"/>
          <p:cNvSpPr>
            <a:spLocks noGrp="1"/>
          </p:cNvSpPr>
          <p:nvPr>
            <p:ph type="title"/>
          </p:nvPr>
        </p:nvSpPr>
        <p:spPr>
          <a:xfrm>
            <a:off x="1075284" y="0"/>
            <a:ext cx="8513996" cy="648418"/>
          </a:xfrm>
        </p:spPr>
        <p:txBody>
          <a:bodyPr>
            <a:noAutofit/>
          </a:bodyPr>
          <a:lstStyle>
            <a:lvl1pPr algn="l" latinLnBrk="0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7" name="슬라이드 번호 개체 틀 29"/>
          <p:cNvSpPr>
            <a:spLocks noGrp="1"/>
          </p:cNvSpPr>
          <p:nvPr>
            <p:ph type="sldNum" sz="quarter" idx="17"/>
          </p:nvPr>
        </p:nvSpPr>
        <p:spPr>
          <a:xfrm>
            <a:off x="1" y="197354"/>
            <a:ext cx="889002" cy="381437"/>
          </a:xfrm>
        </p:spPr>
        <p:txBody>
          <a:bodyPr/>
          <a:lstStyle>
            <a:lvl1pPr>
              <a:defRPr b="1">
                <a:solidFill>
                  <a:srgbClr val="278D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3B2CC6-3EB4-459D-A6A3-FB4C96E4CF5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H4WorldTint.jpg"/>
          <p:cNvPicPr>
            <a:picLocks noChangeAspect="1"/>
          </p:cNvPicPr>
          <p:nvPr userDrawn="1"/>
        </p:nvPicPr>
        <p:blipFill>
          <a:blip r:embed="rId2" cstate="print"/>
          <a:srcRect l="8717" t="7455" r="19855" b="57018"/>
          <a:stretch>
            <a:fillRect/>
          </a:stretch>
        </p:blipFill>
        <p:spPr bwMode="auto">
          <a:xfrm>
            <a:off x="781634" y="0"/>
            <a:ext cx="11099215" cy="641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pirls201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5813" y="6266452"/>
            <a:ext cx="1217717" cy="818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430812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6909"/>
            <a:ext cx="10692765" cy="77500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8" y="4603784"/>
            <a:ext cx="10098722" cy="14229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8" y="3036575"/>
            <a:ext cx="10098722" cy="156721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3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6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7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4046" y="1671693"/>
            <a:ext cx="5247375" cy="472816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9435" y="1671693"/>
            <a:ext cx="5247375" cy="472816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03697"/>
            <a:ext cx="5249438" cy="66834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5" indent="0">
              <a:buNone/>
              <a:defRPr sz="2300" b="1"/>
            </a:lvl2pPr>
            <a:lvl3pPr marL="1042690" indent="0">
              <a:buNone/>
              <a:defRPr sz="2100" b="1"/>
            </a:lvl3pPr>
            <a:lvl4pPr marL="1564035" indent="0">
              <a:buNone/>
              <a:defRPr sz="1800" b="1"/>
            </a:lvl4pPr>
            <a:lvl5pPr marL="2085381" indent="0">
              <a:buNone/>
              <a:defRPr sz="1800" b="1"/>
            </a:lvl5pPr>
            <a:lvl6pPr marL="2606726" indent="0">
              <a:buNone/>
              <a:defRPr sz="1800" b="1"/>
            </a:lvl6pPr>
            <a:lvl7pPr marL="3128071" indent="0">
              <a:buNone/>
              <a:defRPr sz="1800" b="1"/>
            </a:lvl7pPr>
            <a:lvl8pPr marL="3649416" indent="0">
              <a:buNone/>
              <a:defRPr sz="1800" b="1"/>
            </a:lvl8pPr>
            <a:lvl9pPr marL="417076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4043" y="2272041"/>
            <a:ext cx="5249438" cy="412781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8" y="1603697"/>
            <a:ext cx="5251501" cy="66834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5" indent="0">
              <a:buNone/>
              <a:defRPr sz="2300" b="1"/>
            </a:lvl2pPr>
            <a:lvl3pPr marL="1042690" indent="0">
              <a:buNone/>
              <a:defRPr sz="2100" b="1"/>
            </a:lvl3pPr>
            <a:lvl4pPr marL="1564035" indent="0">
              <a:buNone/>
              <a:defRPr sz="1800" b="1"/>
            </a:lvl4pPr>
            <a:lvl5pPr marL="2085381" indent="0">
              <a:buNone/>
              <a:defRPr sz="1800" b="1"/>
            </a:lvl5pPr>
            <a:lvl6pPr marL="2606726" indent="0">
              <a:buNone/>
              <a:defRPr sz="1800" b="1"/>
            </a:lvl6pPr>
            <a:lvl7pPr marL="3128071" indent="0">
              <a:buNone/>
              <a:defRPr sz="1800" b="1"/>
            </a:lvl7pPr>
            <a:lvl8pPr marL="3649416" indent="0">
              <a:buNone/>
              <a:defRPr sz="1800" b="1"/>
            </a:lvl8pPr>
            <a:lvl9pPr marL="417076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35308" y="2272041"/>
            <a:ext cx="5251501" cy="412781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5" y="285251"/>
            <a:ext cx="3908718" cy="121396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5083" y="285250"/>
            <a:ext cx="6641725" cy="6114606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5" y="1499215"/>
            <a:ext cx="3908718" cy="4900641"/>
          </a:xfrm>
        </p:spPr>
        <p:txBody>
          <a:bodyPr/>
          <a:lstStyle>
            <a:lvl1pPr marL="0" indent="0">
              <a:buNone/>
              <a:defRPr sz="1600"/>
            </a:lvl1pPr>
            <a:lvl2pPr marL="521345" indent="0">
              <a:buNone/>
              <a:defRPr sz="1400"/>
            </a:lvl2pPr>
            <a:lvl3pPr marL="1042690" indent="0">
              <a:buNone/>
              <a:defRPr sz="1100"/>
            </a:lvl3pPr>
            <a:lvl4pPr marL="1564035" indent="0">
              <a:buNone/>
              <a:defRPr sz="1000"/>
            </a:lvl4pPr>
            <a:lvl5pPr marL="2085381" indent="0">
              <a:buNone/>
              <a:defRPr sz="1000"/>
            </a:lvl5pPr>
            <a:lvl6pPr marL="2606726" indent="0">
              <a:buNone/>
              <a:defRPr sz="1000"/>
            </a:lvl6pPr>
            <a:lvl7pPr marL="3128071" indent="0">
              <a:buNone/>
              <a:defRPr sz="1000"/>
            </a:lvl7pPr>
            <a:lvl8pPr marL="3649416" indent="0">
              <a:buNone/>
              <a:defRPr sz="1000"/>
            </a:lvl8pPr>
            <a:lvl9pPr marL="4170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3"/>
            <a:ext cx="7128510" cy="59205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/>
          <a:lstStyle>
            <a:lvl1pPr marL="0" indent="0">
              <a:buNone/>
              <a:defRPr sz="3600"/>
            </a:lvl1pPr>
            <a:lvl2pPr marL="521345" indent="0">
              <a:buNone/>
              <a:defRPr sz="3200"/>
            </a:lvl2pPr>
            <a:lvl3pPr marL="1042690" indent="0">
              <a:buNone/>
              <a:defRPr sz="2700"/>
            </a:lvl3pPr>
            <a:lvl4pPr marL="1564035" indent="0">
              <a:buNone/>
              <a:defRPr sz="2300"/>
            </a:lvl4pPr>
            <a:lvl5pPr marL="2085381" indent="0">
              <a:buNone/>
              <a:defRPr sz="2300"/>
            </a:lvl5pPr>
            <a:lvl6pPr marL="2606726" indent="0">
              <a:buNone/>
              <a:defRPr sz="2300"/>
            </a:lvl6pPr>
            <a:lvl7pPr marL="3128071" indent="0">
              <a:buNone/>
              <a:defRPr sz="2300"/>
            </a:lvl7pPr>
            <a:lvl8pPr marL="3649416" indent="0">
              <a:buNone/>
              <a:defRPr sz="2300"/>
            </a:lvl8pPr>
            <a:lvl9pPr marL="4170761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31"/>
            <a:ext cx="7128510" cy="840820"/>
          </a:xfrm>
        </p:spPr>
        <p:txBody>
          <a:bodyPr/>
          <a:lstStyle>
            <a:lvl1pPr marL="0" indent="0">
              <a:buNone/>
              <a:defRPr sz="1600"/>
            </a:lvl1pPr>
            <a:lvl2pPr marL="521345" indent="0">
              <a:buNone/>
              <a:defRPr sz="1400"/>
            </a:lvl2pPr>
            <a:lvl3pPr marL="1042690" indent="0">
              <a:buNone/>
              <a:defRPr sz="1100"/>
            </a:lvl3pPr>
            <a:lvl4pPr marL="1564035" indent="0">
              <a:buNone/>
              <a:defRPr sz="1000"/>
            </a:lvl4pPr>
            <a:lvl5pPr marL="2085381" indent="0">
              <a:buNone/>
              <a:defRPr sz="1000"/>
            </a:lvl5pPr>
            <a:lvl6pPr marL="2606726" indent="0">
              <a:buNone/>
              <a:defRPr sz="1000"/>
            </a:lvl6pPr>
            <a:lvl7pPr marL="3128071" indent="0">
              <a:buNone/>
              <a:defRPr sz="1000"/>
            </a:lvl7pPr>
            <a:lvl8pPr marL="3649416" indent="0">
              <a:buNone/>
              <a:defRPr sz="1000"/>
            </a:lvl8pPr>
            <a:lvl9pPr marL="4170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6909"/>
            <a:ext cx="10692765" cy="1194065"/>
          </a:xfrm>
          <a:prstGeom prst="rect">
            <a:avLst/>
          </a:prstGeom>
        </p:spPr>
        <p:txBody>
          <a:bodyPr vert="horz" lIns="104269" tIns="52135" rIns="104269" bIns="521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71693"/>
            <a:ext cx="10692765" cy="4728165"/>
          </a:xfrm>
          <a:prstGeom prst="rect">
            <a:avLst/>
          </a:prstGeom>
        </p:spPr>
        <p:txBody>
          <a:bodyPr vert="horz" lIns="104269" tIns="52135" rIns="104269" bIns="521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26"/>
            <a:ext cx="2772198" cy="381438"/>
          </a:xfrm>
          <a:prstGeom prst="rect">
            <a:avLst/>
          </a:prstGeom>
        </p:spPr>
        <p:txBody>
          <a:bodyPr vert="horz" lIns="104269" tIns="52135" rIns="104269" bIns="521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BE020-E3D2-4B40-A05B-7CD782450F67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640326"/>
            <a:ext cx="3762269" cy="381438"/>
          </a:xfrm>
          <a:prstGeom prst="rect">
            <a:avLst/>
          </a:prstGeom>
        </p:spPr>
        <p:txBody>
          <a:bodyPr vert="horz" lIns="104269" tIns="52135" rIns="104269" bIns="521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10" y="6640326"/>
            <a:ext cx="2772198" cy="381438"/>
          </a:xfrm>
          <a:prstGeom prst="rect">
            <a:avLst/>
          </a:prstGeom>
        </p:spPr>
        <p:txBody>
          <a:bodyPr vert="horz" lIns="104269" tIns="52135" rIns="104269" bIns="521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ctr" defTabSz="104269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09" indent="-391009" algn="l" defTabSz="104269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186" indent="-325841" algn="l" defTabSz="104269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pisa/aboutpisa/Global-competency-for-an-inclusive-world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hyperlink" Target="mailto:%20timsspirls@bc.edu" TargetMode="External"/><Relationship Id="rId7" Type="http://schemas.openxmlformats.org/officeDocument/2006/relationships/image" Target="../media/image92.jpeg"/><Relationship Id="rId2" Type="http://schemas.openxmlformats.org/officeDocument/2006/relationships/hyperlink" Target="http://timss2015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enteroko@mail.ru" TargetMode="External"/><Relationship Id="rId5" Type="http://schemas.openxmlformats.org/officeDocument/2006/relationships/hyperlink" Target="http://centeroko.ru/" TargetMode="External"/><Relationship Id="rId4" Type="http://schemas.openxmlformats.org/officeDocument/2006/relationships/hyperlink" Target="http://www.oecd.org/edu/pisa" TargetMode="External"/><Relationship Id="rId9" Type="http://schemas.openxmlformats.org/officeDocument/2006/relationships/image" Target="../media/image6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18" Type="http://schemas.openxmlformats.org/officeDocument/2006/relationships/image" Target="../media/image107.jpeg"/><Relationship Id="rId26" Type="http://schemas.openxmlformats.org/officeDocument/2006/relationships/image" Target="../media/image115.png"/><Relationship Id="rId3" Type="http://schemas.openxmlformats.org/officeDocument/2006/relationships/image" Target="../media/image94.jpeg"/><Relationship Id="rId21" Type="http://schemas.openxmlformats.org/officeDocument/2006/relationships/image" Target="../media/image110.pn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17" Type="http://schemas.openxmlformats.org/officeDocument/2006/relationships/image" Target="../media/image106.jpeg"/><Relationship Id="rId25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6" Type="http://schemas.openxmlformats.org/officeDocument/2006/relationships/hyperlink" Target="&#1042;&#1089;&#1090;&#1072;&#1074;&#1082;&#1072;%205.5_&#1057;&#1080;&#1089;&#1090;&#1077;&#1084;&#1072;%20&#1086;&#1094;&#1077;&#1085;&#1082;&#1080;%20&#1080;%20&#1079;&#1072;&#1076;&#1072;&#1085;&#1080;&#1103;.ppt" TargetMode="External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24" Type="http://schemas.openxmlformats.org/officeDocument/2006/relationships/image" Target="../media/image113.png"/><Relationship Id="rId5" Type="http://schemas.openxmlformats.org/officeDocument/2006/relationships/image" Target="../media/image95.jpeg"/><Relationship Id="rId15" Type="http://schemas.openxmlformats.org/officeDocument/2006/relationships/image" Target="../media/image105.jpe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100.jpeg"/><Relationship Id="rId19" Type="http://schemas.openxmlformats.org/officeDocument/2006/relationships/image" Target="../media/image108.jpeg"/><Relationship Id="rId31" Type="http://schemas.openxmlformats.org/officeDocument/2006/relationships/image" Target="../media/image120.jpeg"/><Relationship Id="rId4" Type="http://schemas.openxmlformats.org/officeDocument/2006/relationships/hyperlink" Target="&#1042;&#1089;&#1090;&#1072;&#1074;&#1082;&#1072;%205.4_&#1055;&#1083;&#1072;&#1085;&#1080;&#1088;&#1091;&#1077;&#1084;&#1099;&#1077;%20&#1088;&#1077;&#1079;&#1091;&#1083;&#1100;&#1090;&#1072;&#1090;&#1099;.ppt" TargetMode="External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hyperlink" Target="https://my.webinar.ru/record/57109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tiff"/><Relationship Id="rId4" Type="http://schemas.openxmlformats.org/officeDocument/2006/relationships/image" Target="../media/image12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mailto:centeroko@mail.r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hyperlink" Target="http://www.centeroko.ru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c-edu.ru/trainings/tasty/467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6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9;&#1090;&#1072;&#1074;&#1082;&#1072;%206.4_&#1080;&#1090;&#1086;&#1075;_&#1088;&#1072;&#1073;_4%20&#1082;&#1083;_&#1086;&#1094;&#1077;&#1085;&#1086;&#1095;&#1085;&#1099;&#1081;%20&#1083;&#1080;&#1089;&#1090;_&#1091;&#1095;&#1080;&#1090;&#1077;&#1083;&#1102;.xls" TargetMode="External"/><Relationship Id="rId7" Type="http://schemas.openxmlformats.org/officeDocument/2006/relationships/hyperlink" Target="&#1042;&#1089;&#1090;&#1072;&#1074;&#1082;&#1072;%2014.4_&#1085;&#1072;&#1082;&#1086;&#1087;&#1083;&#1077;&#1085;&#1085;&#1072;&#1103;%20&#1086;&#1094;&#1077;&#1085;&#1082;&#1072;.pp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42;&#1089;&#1090;&#1072;&#1074;&#1082;&#1072;%2014.3_&#1052;&#1072;&#1090;_&#1044;&#1077;&#1084;&#1086;&#1074;&#1077;&#1088;&#1089;&#1080;&#1103;.doc" TargetMode="External"/><Relationship Id="rId5" Type="http://schemas.openxmlformats.org/officeDocument/2006/relationships/hyperlink" Target="&#1042;&#1089;&#1090;&#1072;&#1074;&#1082;&#1072;%2014.2_&#1056;&#1071;_&#1044;&#1077;&#1084;&#1086;&#1074;&#1077;&#1088;&#1089;&#1080;&#1103;.doc" TargetMode="External"/><Relationship Id="rId4" Type="http://schemas.openxmlformats.org/officeDocument/2006/relationships/hyperlink" Target="&#1042;&#1089;&#1090;&#1072;&#1074;&#1082;&#1072;%2014.1_&#1063;&#1090;&#1077;&#1085;&#1080;&#1077;.&#1059;&#1059;&#1044;_&#1044;&#1077;&#1084;&#1086;&#1074;&#1077;&#1088;&#1089;&#1080;&#1103;.doc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w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asomi-map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841" y="1133922"/>
            <a:ext cx="10148012" cy="5544616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849" y="2934122"/>
            <a:ext cx="10242738" cy="2088232"/>
          </a:xfrm>
        </p:spPr>
        <p:txBody>
          <a:bodyPr>
            <a:normAutofit fontScale="90000"/>
          </a:bodyPr>
          <a:lstStyle/>
          <a:p>
            <a:r>
              <a:rPr lang="be-BY" sz="3200" b="1" dirty="0" smtClean="0"/>
              <a:t/>
            </a:r>
            <a:br>
              <a:rPr lang="be-BY" sz="3200" b="1" dirty="0" smtClean="0"/>
            </a:br>
            <a:r>
              <a:rPr lang="be-BY" sz="3200" b="1" dirty="0" smtClean="0"/>
              <a:t>Перспективные направления развития </a:t>
            </a:r>
            <a:br>
              <a:rPr lang="be-BY" sz="3200" b="1" dirty="0" smtClean="0"/>
            </a:br>
            <a:r>
              <a:rPr lang="be-BY" sz="3200" b="1" dirty="0" smtClean="0"/>
              <a:t>системы оценки качества образования: </a:t>
            </a:r>
            <a:br>
              <a:rPr lang="be-BY" sz="3200" b="1" dirty="0" smtClean="0"/>
            </a:br>
            <a:r>
              <a:rPr lang="be-BY" sz="3200" b="1" dirty="0" smtClean="0"/>
              <a:t>международный и отечественный опыт</a:t>
            </a:r>
            <a:br>
              <a:rPr lang="be-BY" sz="3200" b="1" dirty="0" smtClean="0"/>
            </a:br>
            <a:r>
              <a:rPr lang="be-BY" sz="3200" b="1" dirty="0" smtClean="0"/>
              <a:t/>
            </a:r>
            <a:br>
              <a:rPr lang="be-BY" sz="3200" b="1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30" y="6246490"/>
            <a:ext cx="8316595" cy="6480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Москва 2017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5" y="161906"/>
            <a:ext cx="2702443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PISA_WebBanner6-0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084223" y="161906"/>
            <a:ext cx="2688850" cy="828000"/>
          </a:xfrm>
          <a:prstGeom prst="rect">
            <a:avLst/>
          </a:prstGeom>
        </p:spPr>
      </p:pic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10679484" y="5958458"/>
            <a:ext cx="1021581" cy="1011039"/>
            <a:chOff x="8845" y="281"/>
            <a:chExt cx="816" cy="685"/>
          </a:xfrm>
        </p:grpSpPr>
        <p:sp>
          <p:nvSpPr>
            <p:cNvPr id="11274" name="Freeform 10"/>
            <p:cNvSpPr>
              <a:spLocks/>
            </p:cNvSpPr>
            <p:nvPr/>
          </p:nvSpPr>
          <p:spPr bwMode="auto">
            <a:xfrm>
              <a:off x="8845" y="281"/>
              <a:ext cx="816" cy="685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1275" name="Group 11"/>
            <p:cNvGrpSpPr>
              <a:grpSpLocks/>
            </p:cNvGrpSpPr>
            <p:nvPr/>
          </p:nvGrpSpPr>
          <p:grpSpPr bwMode="auto">
            <a:xfrm>
              <a:off x="8887" y="336"/>
              <a:ext cx="727" cy="154"/>
              <a:chOff x="8887" y="336"/>
              <a:chExt cx="727" cy="154"/>
            </a:xfrm>
          </p:grpSpPr>
          <p:sp>
            <p:nvSpPr>
              <p:cNvPr id="11276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77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78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79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0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1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2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3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4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5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6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7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8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9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0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1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2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3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4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5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6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7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298" name="Group 34"/>
            <p:cNvGrpSpPr>
              <a:grpSpLocks/>
            </p:cNvGrpSpPr>
            <p:nvPr/>
          </p:nvGrpSpPr>
          <p:grpSpPr bwMode="auto">
            <a:xfrm>
              <a:off x="8886" y="662"/>
              <a:ext cx="725" cy="254"/>
              <a:chOff x="8886" y="662"/>
              <a:chExt cx="725" cy="254"/>
            </a:xfrm>
          </p:grpSpPr>
          <p:sp>
            <p:nvSpPr>
              <p:cNvPr id="11299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0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1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2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3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4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5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6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7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8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9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10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11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312" name="Freeform 48"/>
            <p:cNvSpPr>
              <a:spLocks/>
            </p:cNvSpPr>
            <p:nvPr/>
          </p:nvSpPr>
          <p:spPr bwMode="auto">
            <a:xfrm>
              <a:off x="8875" y="563"/>
              <a:ext cx="743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9" name="Рисунок 48" descr="IEA Home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5" y="6030467"/>
            <a:ext cx="2520280" cy="100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330825" y="3359150"/>
          <a:ext cx="1217613" cy="442913"/>
        </p:xfrm>
        <a:graphic>
          <a:graphicData uri="http://schemas.openxmlformats.org/presentationml/2006/ole">
            <p:oleObj spid="_x0000_s1026" name="Объект упаковщика для оболочки" showAsIcon="1" r:id="rId7" imgW="1217880" imgH="442800" progId="Package">
              <p:embed/>
            </p:oleObj>
          </a:graphicData>
        </a:graphic>
      </p:graphicFrame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361" y="197818"/>
            <a:ext cx="79216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A9A1A3-31E0-4E22-8C87-25935D1845E4}" type="slidenum">
              <a:rPr lang="ru-RU" smtClean="0">
                <a:latin typeface="Arial" pitchFamily="34" charset="0"/>
              </a:rPr>
              <a:pPr/>
              <a:t>10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0042" y="1401369"/>
            <a:ext cx="10197730" cy="4685045"/>
          </a:xfrm>
        </p:spPr>
        <p:txBody>
          <a:bodyPr/>
          <a:lstStyle/>
          <a:p>
            <a:pPr marL="68014" indent="-68014"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OECD PISA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IEA TIMSS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PIRLS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–операторы распространения новых идей в образовании. Оценка качества системы образования</a:t>
            </a:r>
          </a:p>
          <a:p>
            <a:pPr marL="68014" indent="-68014">
              <a:buNone/>
              <a:defRPr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68014" indent="-68014"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4114" indent="-544114">
              <a:lnSpc>
                <a:spcPct val="90000"/>
              </a:lnSpc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7.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Оценка индивидуальных достижений учащихся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423-20D4-4055-BFBA-20A023C03C30}" type="slidenum">
              <a:rPr lang="ru-RU"/>
              <a:pPr>
                <a:defRPr/>
              </a:pPr>
              <a:t>101</a:t>
            </a:fld>
            <a:endParaRPr 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751287" y="6532530"/>
            <a:ext cx="239267" cy="55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0" y="844138"/>
            <a:ext cx="11740590" cy="59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09" tIns="55697" rIns="107109" bIns="55697">
            <a:spAutoFit/>
          </a:bodyPr>
          <a:lstStyle/>
          <a:p>
            <a:pPr marL="408085" indent="-408085">
              <a:lnSpc>
                <a:spcPct val="80000"/>
              </a:lnSpc>
              <a:spcAft>
                <a:spcPct val="20000"/>
              </a:spcAft>
            </a:pPr>
            <a:r>
              <a:rPr lang="ru-RU" sz="3800" b="1" dirty="0"/>
              <a:t>   </a:t>
            </a:r>
            <a:endParaRPr lang="ru-RU" sz="3100" b="1" dirty="0"/>
          </a:p>
        </p:txBody>
      </p:sp>
      <p:sp>
        <p:nvSpPr>
          <p:cNvPr id="975877" name="TextBox 975876"/>
          <p:cNvSpPr txBox="1"/>
          <p:nvPr/>
        </p:nvSpPr>
        <p:spPr>
          <a:xfrm>
            <a:off x="1262405" y="798868"/>
            <a:ext cx="10478185" cy="46803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pPr marL="544114" indent="-544114">
              <a:buFont typeface="Arial" panose="020B0604020202020204" pitchFamily="34" charset="0"/>
              <a:buChar char="•"/>
            </a:pPr>
            <a:r>
              <a:rPr lang="ru-RU" sz="3300" dirty="0" smtClean="0">
                <a:solidFill>
                  <a:srgbClr val="002060"/>
                </a:solidFill>
              </a:rPr>
              <a:t>обратная связь, </a:t>
            </a:r>
            <a:r>
              <a:rPr lang="ru-RU" sz="3300" dirty="0">
                <a:solidFill>
                  <a:srgbClr val="002060"/>
                </a:solidFill>
              </a:rPr>
              <a:t>диагностика, индивидуальная </a:t>
            </a:r>
            <a:r>
              <a:rPr lang="ru-RU" sz="3300" dirty="0" smtClean="0">
                <a:solidFill>
                  <a:srgbClr val="002060"/>
                </a:solidFill>
              </a:rPr>
              <a:t>помощь и коррекция</a:t>
            </a:r>
          </a:p>
          <a:p>
            <a:pPr marL="544114" indent="-544114">
              <a:buFont typeface="Arial" panose="020B0604020202020204" pitchFamily="34" charset="0"/>
              <a:buChar char="•"/>
            </a:pPr>
            <a:r>
              <a:rPr lang="ru-RU" sz="3300" dirty="0" smtClean="0">
                <a:solidFill>
                  <a:srgbClr val="002060"/>
                </a:solidFill>
              </a:rPr>
              <a:t>стимул и поддержка, индивидуальный прогресс</a:t>
            </a:r>
          </a:p>
          <a:p>
            <a:pPr marL="544114" indent="-544114">
              <a:buFont typeface="Arial" panose="020B0604020202020204" pitchFamily="34" charset="0"/>
              <a:buChar char="•"/>
            </a:pPr>
            <a:r>
              <a:rPr lang="ru-RU" sz="3300" dirty="0" smtClean="0">
                <a:solidFill>
                  <a:srgbClr val="002060"/>
                </a:solidFill>
              </a:rPr>
              <a:t>снять </a:t>
            </a:r>
            <a:r>
              <a:rPr lang="ru-RU" sz="3300" dirty="0">
                <a:solidFill>
                  <a:srgbClr val="002060"/>
                </a:solidFill>
              </a:rPr>
              <a:t>зависимость от </a:t>
            </a:r>
            <a:r>
              <a:rPr lang="ru-RU" sz="3300" dirty="0" smtClean="0">
                <a:solidFill>
                  <a:srgbClr val="002060"/>
                </a:solidFill>
              </a:rPr>
              <a:t>внешней оценки (учителя, взрослых), помочь ребёнку осознать,</a:t>
            </a:r>
          </a:p>
          <a:p>
            <a:pPr lvl="1"/>
            <a:r>
              <a:rPr lang="ru-RU" sz="3300" b="1" dirty="0" smtClean="0">
                <a:solidFill>
                  <a:srgbClr val="002060"/>
                </a:solidFill>
              </a:rPr>
              <a:t>(1) в чём </a:t>
            </a:r>
            <a:r>
              <a:rPr lang="ru-RU" sz="3300" dirty="0" smtClean="0">
                <a:solidFill>
                  <a:srgbClr val="002060"/>
                </a:solidFill>
              </a:rPr>
              <a:t>у него/неё проблемы</a:t>
            </a:r>
            <a:r>
              <a:rPr lang="ru-RU" sz="3300" b="1" dirty="0" smtClean="0">
                <a:solidFill>
                  <a:srgbClr val="002060"/>
                </a:solidFill>
              </a:rPr>
              <a:t>,</a:t>
            </a:r>
          </a:p>
          <a:p>
            <a:pPr lvl="1"/>
            <a:r>
              <a:rPr lang="ru-RU" sz="3300" b="1" dirty="0" smtClean="0">
                <a:solidFill>
                  <a:srgbClr val="002060"/>
                </a:solidFill>
              </a:rPr>
              <a:t>(2) что нужно делать, чему нужно научиться, </a:t>
            </a:r>
            <a:r>
              <a:rPr lang="ru-RU" sz="3300" dirty="0" smtClean="0">
                <a:solidFill>
                  <a:srgbClr val="002060"/>
                </a:solidFill>
              </a:rPr>
              <a:t>чтобы этих проблем не стало</a:t>
            </a:r>
            <a:r>
              <a:rPr lang="ru-RU" sz="3300" b="1" dirty="0" smtClean="0">
                <a:solidFill>
                  <a:srgbClr val="002060"/>
                </a:solidFill>
              </a:rPr>
              <a:t>,</a:t>
            </a:r>
          </a:p>
          <a:p>
            <a:pPr lvl="1"/>
            <a:r>
              <a:rPr lang="ru-RU" sz="3300" b="1" dirty="0" smtClean="0">
                <a:solidFill>
                  <a:srgbClr val="002060"/>
                </a:solidFill>
              </a:rPr>
              <a:t>(3) как </a:t>
            </a:r>
            <a:r>
              <a:rPr lang="ru-RU" sz="3300" dirty="0" smtClean="0">
                <a:solidFill>
                  <a:srgbClr val="002060"/>
                </a:solidFill>
              </a:rPr>
              <a:t>это можно сделать  </a:t>
            </a:r>
            <a:endParaRPr lang="ru-RU" sz="3300" dirty="0">
              <a:solidFill>
                <a:srgbClr val="00206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262405" y="6010925"/>
            <a:ext cx="10618445" cy="11255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3300" b="1" dirty="0" smtClean="0"/>
              <a:t>ОСНОВНОЙ СПОСОБ: </a:t>
            </a:r>
            <a:r>
              <a:rPr lang="ru-RU" sz="3300" dirty="0" smtClean="0"/>
              <a:t>включить детей в самостоятельную оценочную деятельность </a:t>
            </a:r>
            <a:endParaRPr lang="ru-RU" sz="33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33241" y="121844"/>
            <a:ext cx="11647609" cy="827475"/>
          </a:xfrm>
          <a:prstGeom prst="rect">
            <a:avLst/>
          </a:prstGeom>
        </p:spPr>
        <p:txBody>
          <a:bodyPr lIns="108823" tIns="54411" rIns="108823" bIns="54411"/>
          <a:lstStyle/>
          <a:p>
            <a:pPr marL="544114" indent="-544114" algn="ctr" defTabSz="108822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700" b="1" kern="0" dirty="0" smtClean="0">
                <a:solidFill>
                  <a:schemeClr val="accent6">
                    <a:lumMod val="75000"/>
                  </a:schemeClr>
                </a:solidFill>
              </a:rPr>
              <a:t>Формирующая оценка: смысл и назначение</a:t>
            </a:r>
          </a:p>
          <a:p>
            <a:pPr marL="408085" indent="-408085" defTabSz="108822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sz="38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798060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423-20D4-4055-BFBA-20A023C03C30}" type="slidenum">
              <a:rPr lang="ru-RU"/>
              <a:pPr>
                <a:defRPr/>
              </a:pPr>
              <a:t>102</a:t>
            </a:fld>
            <a:endParaRPr 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751287" y="6532530"/>
            <a:ext cx="239267" cy="55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262405" y="1400669"/>
            <a:ext cx="10385204" cy="158721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pPr marL="544114" indent="-544114">
              <a:buFont typeface="+mj-lt"/>
              <a:buAutoNum type="arabicParenR"/>
            </a:pPr>
            <a:r>
              <a:rPr lang="ru-RU" sz="2400" b="1" dirty="0" smtClean="0"/>
              <a:t>Учитель даёт сигнал ученику:</a:t>
            </a:r>
          </a:p>
          <a:p>
            <a:pPr marL="952199" lvl="1" indent="-408085">
              <a:buFontTx/>
              <a:buChar char="-"/>
            </a:pPr>
            <a:r>
              <a:rPr lang="ru-RU" sz="2400" dirty="0" smtClean="0"/>
              <a:t>выделяем</a:t>
            </a:r>
            <a:r>
              <a:rPr lang="ru-RU" sz="2400" b="1" dirty="0" smtClean="0"/>
              <a:t> удачные </a:t>
            </a:r>
            <a:r>
              <a:rPr lang="ru-RU" sz="2400" dirty="0" smtClean="0"/>
              <a:t>места</a:t>
            </a:r>
          </a:p>
          <a:p>
            <a:pPr marL="952199" lvl="1" indent="-408085">
              <a:buFontTx/>
              <a:buChar char="-"/>
            </a:pPr>
            <a:r>
              <a:rPr lang="ru-RU" sz="2400" dirty="0" smtClean="0"/>
              <a:t>указываем, что надо исправить</a:t>
            </a:r>
          </a:p>
          <a:p>
            <a:pPr marL="952199" lvl="1" indent="-408085">
              <a:buFontTx/>
              <a:buChar char="-"/>
            </a:pPr>
            <a:r>
              <a:rPr lang="ru-RU" sz="2400" dirty="0" smtClean="0"/>
              <a:t>даем напоминание, пример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0344" y="2905169"/>
            <a:ext cx="10333705" cy="1217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pPr marL="612128" indent="-612128">
              <a:buFont typeface="+mj-lt"/>
              <a:buAutoNum type="arabicParenR" startAt="2"/>
            </a:pPr>
            <a:r>
              <a:rPr lang="ru-RU" sz="2400" b="1" dirty="0" smtClean="0"/>
              <a:t>«Безопасные» и «рискованные» работы (работаем </a:t>
            </a:r>
            <a:r>
              <a:rPr lang="en-US" sz="2400" b="1" dirty="0" smtClean="0"/>
              <a:t>“</a:t>
            </a:r>
            <a:r>
              <a:rPr lang="ru-RU" sz="2400" b="1" i="1" dirty="0" smtClean="0"/>
              <a:t>по правилам</a:t>
            </a:r>
            <a:r>
              <a:rPr lang="en-US" sz="2400" b="1" dirty="0" smtClean="0"/>
              <a:t>” </a:t>
            </a:r>
            <a:r>
              <a:rPr lang="ru-RU" sz="2400" b="1" dirty="0" smtClean="0"/>
              <a:t>и </a:t>
            </a:r>
            <a:r>
              <a:rPr lang="en-US" sz="2400" b="1" dirty="0" smtClean="0"/>
              <a:t>“</a:t>
            </a:r>
            <a:r>
              <a:rPr lang="ru-RU" sz="2400" b="1" i="1" dirty="0" smtClean="0"/>
              <a:t>на</a:t>
            </a:r>
            <a:r>
              <a:rPr lang="en-US" sz="2400" b="1" i="1" dirty="0" smtClean="0"/>
              <a:t> </a:t>
            </a:r>
            <a:r>
              <a:rPr lang="ru-RU" sz="2400" b="1" i="1" dirty="0" smtClean="0"/>
              <a:t>свой страх и риск</a:t>
            </a:r>
            <a:r>
              <a:rPr lang="en-US" sz="2400" b="1" dirty="0" smtClean="0"/>
              <a:t>”)</a:t>
            </a:r>
            <a:endParaRPr lang="ru-RU" sz="2400" b="1" dirty="0"/>
          </a:p>
          <a:p>
            <a:pPr lvl="8"/>
            <a:r>
              <a:rPr lang="en-US" sz="2400" b="1" dirty="0" smtClean="0"/>
              <a:t>[</a:t>
            </a:r>
            <a:r>
              <a:rPr lang="ru-RU" sz="2400" b="1" i="1" dirty="0" err="1" smtClean="0"/>
              <a:t>Г.А.Цукерман</a:t>
            </a:r>
            <a:r>
              <a:rPr lang="ru-RU" sz="2400" b="1" i="1" dirty="0" smtClean="0"/>
              <a:t> и др.</a:t>
            </a:r>
            <a:r>
              <a:rPr lang="en-US" sz="2400" b="1" dirty="0" smtClean="0"/>
              <a:t>]</a:t>
            </a:r>
            <a:endParaRPr lang="ru-RU" sz="2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62405" y="4033544"/>
            <a:ext cx="10291643" cy="232587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2400" b="1" dirty="0" smtClean="0"/>
              <a:t>3) Дети дают сигнал учителю:</a:t>
            </a:r>
          </a:p>
          <a:p>
            <a:pPr marL="985403" lvl="1" indent="-214218">
              <a:buFontTx/>
              <a:buChar char="-"/>
            </a:pPr>
            <a:r>
              <a:rPr lang="en-US" sz="2400" b="1" dirty="0" smtClean="0"/>
              <a:t>“</a:t>
            </a:r>
            <a:r>
              <a:rPr lang="ru-RU" sz="2400" b="1" dirty="0" smtClean="0"/>
              <a:t>место для сомнений</a:t>
            </a:r>
            <a:r>
              <a:rPr lang="en-US" sz="2400" b="1" dirty="0" smtClean="0"/>
              <a:t>”</a:t>
            </a:r>
            <a:r>
              <a:rPr lang="ru-RU" sz="2400" b="1" dirty="0" smtClean="0"/>
              <a:t> и </a:t>
            </a:r>
            <a:r>
              <a:rPr lang="en-US" sz="2400" b="1" dirty="0" smtClean="0"/>
              <a:t>“</a:t>
            </a:r>
            <a:r>
              <a:rPr lang="ru-RU" sz="2400" b="1" dirty="0"/>
              <a:t>место для </a:t>
            </a:r>
            <a:r>
              <a:rPr lang="ru-RU" sz="2400" b="1" dirty="0" smtClean="0"/>
              <a:t>оценки</a:t>
            </a:r>
            <a:r>
              <a:rPr lang="en-US" sz="2400" b="1" dirty="0" smtClean="0"/>
              <a:t>”</a:t>
            </a:r>
            <a:r>
              <a:rPr lang="ru-RU" sz="2400" b="1" dirty="0" smtClean="0"/>
              <a:t>  (</a:t>
            </a:r>
            <a:r>
              <a:rPr lang="ru-RU" sz="2400" b="1" i="1" dirty="0" smtClean="0"/>
              <a:t>у доски</a:t>
            </a:r>
            <a:r>
              <a:rPr lang="ru-RU" sz="2400" b="1" dirty="0" smtClean="0"/>
              <a:t>)</a:t>
            </a:r>
          </a:p>
          <a:p>
            <a:pPr marL="985403" lvl="1" indent="-214218">
              <a:buFontTx/>
              <a:buChar char="-"/>
            </a:pPr>
            <a:r>
              <a:rPr lang="en-US" sz="2400" b="1" dirty="0"/>
              <a:t>“</a:t>
            </a:r>
            <a:r>
              <a:rPr lang="ru-RU" sz="2400" b="1" dirty="0" smtClean="0"/>
              <a:t>знаки сомнения</a:t>
            </a:r>
            <a:r>
              <a:rPr lang="en-US" sz="2400" b="1" dirty="0" smtClean="0"/>
              <a:t>”</a:t>
            </a:r>
            <a:r>
              <a:rPr lang="ru-RU" sz="2400" b="1" dirty="0" smtClean="0"/>
              <a:t> (</a:t>
            </a:r>
            <a:r>
              <a:rPr lang="ru-RU" sz="2400" b="1" i="1" dirty="0" smtClean="0"/>
              <a:t>в тетради, работе</a:t>
            </a:r>
            <a:r>
              <a:rPr lang="ru-RU" sz="2400" b="1" dirty="0" smtClean="0"/>
              <a:t>)</a:t>
            </a:r>
          </a:p>
          <a:p>
            <a:pPr marL="985403" lvl="1" indent="-214218">
              <a:buFontTx/>
              <a:buChar char="-"/>
            </a:pPr>
            <a:r>
              <a:rPr lang="en-US" sz="2400" b="1" dirty="0"/>
              <a:t>“</a:t>
            </a:r>
            <a:r>
              <a:rPr lang="ru-RU" sz="2400" b="1" dirty="0" smtClean="0"/>
              <a:t>светофор</a:t>
            </a:r>
            <a:r>
              <a:rPr lang="en-US" sz="2400" b="1" dirty="0" smtClean="0"/>
              <a:t>”</a:t>
            </a:r>
            <a:r>
              <a:rPr lang="ru-RU" sz="2400" b="1" dirty="0"/>
              <a:t> (</a:t>
            </a:r>
            <a:r>
              <a:rPr lang="ru-RU" sz="2400" b="1" i="1" dirty="0"/>
              <a:t>в </a:t>
            </a:r>
            <a:r>
              <a:rPr lang="ru-RU" sz="2400" b="1" i="1" dirty="0" smtClean="0"/>
              <a:t>тетради)</a:t>
            </a:r>
            <a:endParaRPr lang="ru-RU" sz="2400" b="1" dirty="0"/>
          </a:p>
          <a:p>
            <a:pPr marL="985403" lvl="1" indent="-214218">
              <a:buFontTx/>
              <a:buChar char="-"/>
            </a:pPr>
            <a:r>
              <a:rPr lang="en-US" sz="2400" b="1" dirty="0" smtClean="0"/>
              <a:t>“</a:t>
            </a:r>
            <a:r>
              <a:rPr lang="ru-RU" sz="2400" b="1" dirty="0" smtClean="0"/>
              <a:t>цветовые дорожки</a:t>
            </a:r>
            <a:r>
              <a:rPr lang="en-US" sz="2400" b="1" dirty="0" smtClean="0"/>
              <a:t>”</a:t>
            </a:r>
            <a:r>
              <a:rPr lang="ru-RU" sz="2400" b="1" dirty="0"/>
              <a:t> </a:t>
            </a:r>
            <a:r>
              <a:rPr lang="ru-RU" sz="2400" b="1" dirty="0" smtClean="0"/>
              <a:t>(</a:t>
            </a:r>
            <a:r>
              <a:rPr lang="ru-RU" sz="2400" b="1" i="1" dirty="0" smtClean="0"/>
              <a:t>на уроке) </a:t>
            </a:r>
            <a:endParaRPr lang="ru-RU" sz="2400" b="1" dirty="0" smtClean="0"/>
          </a:p>
          <a:p>
            <a:pPr marL="985403" lvl="1" indent="-214218">
              <a:buFontTx/>
              <a:buChar char="-"/>
            </a:pPr>
            <a:r>
              <a:rPr lang="ru-RU" sz="2400" b="1" dirty="0" smtClean="0"/>
              <a:t>письмо учителю, …</a:t>
            </a:r>
            <a:endParaRPr lang="ru-RU" sz="24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33241" y="121844"/>
            <a:ext cx="11647609" cy="827475"/>
          </a:xfrm>
          <a:prstGeom prst="rect">
            <a:avLst/>
          </a:prstGeom>
        </p:spPr>
        <p:txBody>
          <a:bodyPr lIns="108823" tIns="54411" rIns="108823" bIns="54411"/>
          <a:lstStyle/>
          <a:p>
            <a:pPr marL="544114" indent="-544114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700" b="1" kern="0" dirty="0" smtClean="0">
                <a:solidFill>
                  <a:schemeClr val="accent6">
                    <a:lumMod val="75000"/>
                  </a:schemeClr>
                </a:solidFill>
              </a:rPr>
              <a:t>Формирующая оценка: </a:t>
            </a:r>
          </a:p>
          <a:p>
            <a:pPr marL="544114" indent="-544114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700" b="1" kern="0" dirty="0" smtClean="0">
                <a:solidFill>
                  <a:schemeClr val="accent6">
                    <a:lumMod val="75000"/>
                  </a:schemeClr>
                </a:solidFill>
              </a:rPr>
              <a:t>некоторые приемы и техники</a:t>
            </a:r>
          </a:p>
          <a:p>
            <a:pPr marL="408085" indent="-408085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38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173508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423-20D4-4055-BFBA-20A023C03C30}" type="slidenum">
              <a:rPr lang="ru-RU"/>
              <a:pPr>
                <a:defRPr/>
              </a:pPr>
              <a:t>103</a:t>
            </a:fld>
            <a:endParaRPr 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751287" y="6532530"/>
            <a:ext cx="239267" cy="55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33241" y="121844"/>
            <a:ext cx="11647609" cy="827475"/>
          </a:xfrm>
          <a:prstGeom prst="rect">
            <a:avLst/>
          </a:prstGeom>
        </p:spPr>
        <p:txBody>
          <a:bodyPr lIns="108823" tIns="54411" rIns="108823" bIns="54411"/>
          <a:lstStyle/>
          <a:p>
            <a:pPr marL="544114" indent="-544114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700" b="1" kern="0" dirty="0" smtClean="0">
                <a:solidFill>
                  <a:schemeClr val="accent6">
                    <a:lumMod val="75000"/>
                  </a:schemeClr>
                </a:solidFill>
              </a:rPr>
              <a:t>Формирующая оценка: </a:t>
            </a:r>
          </a:p>
          <a:p>
            <a:pPr marL="544114" indent="-544114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700" b="1" kern="0" dirty="0" smtClean="0">
                <a:solidFill>
                  <a:schemeClr val="accent6">
                    <a:lumMod val="75000"/>
                  </a:schemeClr>
                </a:solidFill>
              </a:rPr>
              <a:t>некоторые приемы и техники</a:t>
            </a:r>
          </a:p>
          <a:p>
            <a:pPr marL="408085" indent="-408085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3800" b="1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68845" y="1099768"/>
            <a:ext cx="10712005" cy="6177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en-US" sz="3300" b="1" dirty="0" smtClean="0"/>
              <a:t>“</a:t>
            </a:r>
            <a:r>
              <a:rPr lang="ru-RU" sz="3300" b="1" dirty="0" smtClean="0"/>
              <a:t>Волшебная линеечка</a:t>
            </a:r>
            <a:r>
              <a:rPr lang="en-US" sz="3300" b="1" dirty="0" smtClean="0"/>
              <a:t>”</a:t>
            </a:r>
            <a:r>
              <a:rPr lang="ru-RU" sz="3300" b="1" dirty="0" smtClean="0"/>
              <a:t> (</a:t>
            </a:r>
            <a:r>
              <a:rPr lang="ru-RU" sz="3300" b="1" dirty="0" err="1" smtClean="0"/>
              <a:t>Дембо-Рубинштейн</a:t>
            </a:r>
            <a:r>
              <a:rPr lang="ru-RU" sz="3300" b="1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8845" y="1852019"/>
            <a:ext cx="10712005" cy="6177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2900" b="1" dirty="0" smtClean="0"/>
              <a:t>4) </a:t>
            </a:r>
            <a:r>
              <a:rPr lang="ru-RU" sz="3300" b="1" dirty="0" err="1" smtClean="0"/>
              <a:t>Критериальная</a:t>
            </a:r>
            <a:r>
              <a:rPr lang="ru-RU" sz="3300" b="1" dirty="0" smtClean="0"/>
              <a:t> </a:t>
            </a:r>
            <a:r>
              <a:rPr lang="ru-RU" sz="3300" b="1" dirty="0" err="1" smtClean="0"/>
              <a:t>взаимооценка</a:t>
            </a:r>
            <a:endParaRPr lang="ru-RU" sz="33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168845" y="2529044"/>
            <a:ext cx="10712005" cy="6177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3300" b="1" dirty="0" smtClean="0"/>
              <a:t>5) </a:t>
            </a:r>
            <a:r>
              <a:rPr lang="ru-RU" sz="3300" b="1" dirty="0" err="1" smtClean="0"/>
              <a:t>Критериальная</a:t>
            </a:r>
            <a:r>
              <a:rPr lang="ru-RU" sz="3300" b="1" dirty="0" smtClean="0"/>
              <a:t> самооценка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8845" y="3206069"/>
            <a:ext cx="10712005" cy="1002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2900" b="1" dirty="0" smtClean="0"/>
              <a:t>Самостоятельное составление проверочных заданий, </a:t>
            </a:r>
            <a:r>
              <a:rPr lang="ru-RU" sz="2900" b="1" dirty="0" err="1" smtClean="0"/>
              <a:t>критериальной</a:t>
            </a:r>
            <a:r>
              <a:rPr lang="ru-RU" sz="2900" b="1" dirty="0" smtClean="0"/>
              <a:t> базы, схем, моделей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8845" y="4183995"/>
            <a:ext cx="10712005" cy="1002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pPr marL="544114" indent="-544114">
              <a:buFont typeface="+mj-lt"/>
              <a:buAutoNum type="arabicParenR" startAt="6"/>
            </a:pPr>
            <a:r>
              <a:rPr lang="ru-RU" sz="2900" b="1" dirty="0" smtClean="0"/>
              <a:t>Самостоятельное составление </a:t>
            </a:r>
            <a:r>
              <a:rPr lang="en-US" sz="2900" b="1" dirty="0" smtClean="0"/>
              <a:t>“</a:t>
            </a:r>
            <a:r>
              <a:rPr lang="ru-RU" sz="2900" b="1" dirty="0" smtClean="0"/>
              <a:t>Правил</a:t>
            </a:r>
            <a:r>
              <a:rPr lang="en-US" sz="2900" b="1" dirty="0" smtClean="0"/>
              <a:t>”</a:t>
            </a:r>
            <a:r>
              <a:rPr lang="ru-RU" sz="2900" b="1" dirty="0" smtClean="0"/>
              <a:t> (работы в группе, выступлений, обсуждений …) и мониторинг их выполнения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8845" y="5462820"/>
            <a:ext cx="10712005" cy="10024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pPr marL="612128" indent="-612128">
              <a:buFont typeface="+mj-lt"/>
              <a:buAutoNum type="arabicParenR" startAt="7"/>
            </a:pPr>
            <a:r>
              <a:rPr lang="ru-RU" sz="2900" b="1" dirty="0" smtClean="0"/>
              <a:t>Самостоятельное составление проверочных вопросов, заданий, задач, тестов …</a:t>
            </a:r>
          </a:p>
        </p:txBody>
      </p:sp>
    </p:spTree>
    <p:extLst>
      <p:ext uri="{BB962C8B-B14F-4D97-AF65-F5344CB8AC3E}">
        <p14:creationId xmlns="" xmlns:p14="http://schemas.microsoft.com/office/powerpoint/2010/main" val="2173508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34423-20D4-4055-BFBA-20A023C03C30}" type="slidenum">
              <a:rPr lang="ru-RU"/>
              <a:pPr>
                <a:defRPr/>
              </a:pPr>
              <a:t>104</a:t>
            </a:fld>
            <a:endParaRPr 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751287" y="6532530"/>
            <a:ext cx="239267" cy="55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8845" y="2303368"/>
            <a:ext cx="10712005" cy="215659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pPr marL="544114" indent="-544114">
              <a:buFont typeface="+mj-lt"/>
              <a:buAutoNum type="arabicParenR" startAt="8"/>
            </a:pPr>
            <a:r>
              <a:rPr lang="ru-RU" sz="2600" b="1" dirty="0" smtClean="0"/>
              <a:t>Учитель, а затем дети самостоятельно отслеживают продвижение в освоении системы планируемых результатов, например, на основе списка тематических результатов – как предметных, так и </a:t>
            </a:r>
            <a:r>
              <a:rPr lang="ru-RU" sz="2600" b="1" dirty="0" err="1" smtClean="0"/>
              <a:t>метапредметных</a:t>
            </a:r>
            <a:endParaRPr lang="ru-RU" sz="2600" b="1" dirty="0" smtClean="0"/>
          </a:p>
          <a:p>
            <a:endParaRPr lang="ru-RU" sz="29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168845" y="1400668"/>
            <a:ext cx="10712005" cy="91010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en-US" sz="2600" b="1" dirty="0" smtClean="0"/>
              <a:t>“</a:t>
            </a:r>
            <a:r>
              <a:rPr lang="ru-RU" sz="2600" b="1" dirty="0" smtClean="0"/>
              <a:t>Лестницы</a:t>
            </a:r>
            <a:r>
              <a:rPr lang="en-US" sz="2600" b="1" dirty="0" smtClean="0"/>
              <a:t> </a:t>
            </a:r>
            <a:r>
              <a:rPr lang="ru-RU" sz="2600" b="1" dirty="0" smtClean="0"/>
              <a:t>продвижения</a:t>
            </a:r>
            <a:r>
              <a:rPr lang="en-US" sz="2600" b="1" dirty="0" smtClean="0"/>
              <a:t>”</a:t>
            </a:r>
            <a:r>
              <a:rPr lang="ru-RU" sz="2600" b="1" dirty="0" smtClean="0"/>
              <a:t>,</a:t>
            </a:r>
          </a:p>
          <a:p>
            <a:r>
              <a:rPr lang="en-US" sz="2600" b="1" dirty="0" smtClean="0"/>
              <a:t>“</a:t>
            </a:r>
            <a:r>
              <a:rPr lang="ru-RU" sz="2600" b="1" dirty="0" smtClean="0"/>
              <a:t>Листы продвижения</a:t>
            </a:r>
            <a:r>
              <a:rPr lang="en-US" sz="2600" b="1" dirty="0" smtClean="0"/>
              <a:t>”</a:t>
            </a:r>
            <a:endParaRPr lang="ru-RU" sz="2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68845" y="4484895"/>
            <a:ext cx="10712005" cy="50999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2600" b="1" dirty="0" smtClean="0"/>
              <a:t>9) Карты понятий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8845" y="6290295"/>
            <a:ext cx="10712005" cy="91010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pPr marL="544114" indent="-544114">
              <a:buFont typeface="+mj-lt"/>
              <a:buAutoNum type="arabicParenR" startAt="11"/>
            </a:pPr>
            <a:r>
              <a:rPr lang="ru-RU" sz="2600" b="1" dirty="0" smtClean="0"/>
              <a:t>Самооценка и рефлексия своего уровня понимания, дополняющая диагностику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8845" y="5086695"/>
            <a:ext cx="10712005" cy="91010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2600" b="1" dirty="0" smtClean="0"/>
              <a:t>10) ОБЯЗАТЕЛЬНОЕ ОБСУЖДЕНИЕ (критериев, удачных мест, ошибок, оценок, способов действий, удачных стратегий …)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33241" y="121844"/>
            <a:ext cx="11647609" cy="827475"/>
          </a:xfrm>
          <a:prstGeom prst="rect">
            <a:avLst/>
          </a:prstGeom>
        </p:spPr>
        <p:txBody>
          <a:bodyPr lIns="108823" tIns="54411" rIns="108823" bIns="54411"/>
          <a:lstStyle/>
          <a:p>
            <a:pPr marL="544114" indent="-544114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700" b="1" kern="0" dirty="0" smtClean="0">
                <a:solidFill>
                  <a:schemeClr val="accent6">
                    <a:lumMod val="75000"/>
                  </a:schemeClr>
                </a:solidFill>
              </a:rPr>
              <a:t>Формирующая оценка: </a:t>
            </a:r>
          </a:p>
          <a:p>
            <a:pPr marL="544114" indent="-544114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700" b="1" kern="0" dirty="0" smtClean="0">
                <a:solidFill>
                  <a:schemeClr val="accent6">
                    <a:lumMod val="75000"/>
                  </a:schemeClr>
                </a:solidFill>
              </a:rPr>
              <a:t>некоторые приемы и техники</a:t>
            </a:r>
          </a:p>
          <a:p>
            <a:pPr marL="408085" indent="-408085" algn="ctr" defTabSz="108822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ru-RU" sz="3800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3403489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8845" y="1865715"/>
            <a:ext cx="10247948" cy="500018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1428"/>
              </a:spcBef>
              <a:spcAft>
                <a:spcPts val="714"/>
              </a:spcAft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Наличие продуманной системы целевого информирования о целях, содержании и результатах оценки образовательных достижений</a:t>
            </a:r>
          </a:p>
          <a:p>
            <a:pPr>
              <a:lnSpc>
                <a:spcPct val="80000"/>
              </a:lnSpc>
              <a:spcBef>
                <a:spcPts val="1428"/>
              </a:spcBef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Наличие в штате школы специалиста, отвечающего за качество образования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714"/>
              </a:spcAft>
              <a:buNone/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   (оценку, управление, обеспечение)</a:t>
            </a:r>
          </a:p>
          <a:p>
            <a:pPr>
              <a:lnSpc>
                <a:spcPct val="80000"/>
              </a:lnSpc>
              <a:spcBef>
                <a:spcPts val="1428"/>
              </a:spcBef>
              <a:spcAft>
                <a:spcPts val="714"/>
              </a:spcAft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Наличие плана индивидуальной работы  учителей с учащимися с учетом результатов диагностики</a:t>
            </a:r>
          </a:p>
          <a:p>
            <a:pPr>
              <a:lnSpc>
                <a:spcPct val="80000"/>
              </a:lnSpc>
              <a:spcBef>
                <a:spcPts val="1428"/>
              </a:spcBef>
              <a:spcAft>
                <a:spcPts val="714"/>
              </a:spcAft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Информирование и работа с родителями</a:t>
            </a:r>
          </a:p>
          <a:p>
            <a:pPr>
              <a:lnSpc>
                <a:spcPct val="80000"/>
              </a:lnSpc>
              <a:spcBef>
                <a:spcPts val="1428"/>
              </a:spcBef>
              <a:spcAft>
                <a:spcPts val="714"/>
              </a:spcAft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Создание поддерживающей среды</a:t>
            </a:r>
          </a:p>
          <a:p>
            <a:pPr>
              <a:lnSpc>
                <a:spcPct val="80000"/>
              </a:lnSpc>
              <a:spcBef>
                <a:spcPts val="1428"/>
              </a:spcBef>
              <a:spcAft>
                <a:spcPts val="714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0B17C-7408-4392-9667-68CDF4B7AAE2}" type="slidenum">
              <a:rPr lang="ru-RU" smtClean="0"/>
              <a:pPr>
                <a:defRPr/>
              </a:pPr>
              <a:t>105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Механизмы использования результатов оценки образовательных достижений для управления качеством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образования в школе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2479303" y="46436"/>
            <a:ext cx="7530727" cy="79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/>
          <a:lstStyle/>
          <a:p>
            <a:pPr marL="408085" indent="-408085" algn="ctr">
              <a:lnSpc>
                <a:spcPct val="90000"/>
              </a:lnSpc>
              <a:spcBef>
                <a:spcPct val="20000"/>
              </a:spcBef>
            </a:pPr>
            <a:endParaRPr lang="ru-RU" sz="1700" dirty="0">
              <a:solidFill>
                <a:srgbClr val="003399"/>
              </a:solidFill>
            </a:endParaRP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1730563" y="1099535"/>
            <a:ext cx="9729508" cy="214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indent="636689">
              <a:defRPr/>
            </a:pPr>
            <a:endParaRPr lang="ru-RU" sz="33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3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8. </a:t>
            </a:r>
            <a:r>
              <a:rPr lang="ru-RU" sz="33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Новые проекты ИСРО РАО «</a:t>
            </a:r>
            <a:r>
              <a:rPr lang="ru-RU" sz="3300" i="1" dirty="0" smtClean="0">
                <a:solidFill>
                  <a:schemeClr val="accent6">
                    <a:lumMod val="75000"/>
                  </a:schemeClr>
                </a:solidFill>
              </a:rPr>
              <a:t>Исследование готовности и адаптации учащихся 5-х классов к обучению в основной школе»</a:t>
            </a:r>
            <a:r>
              <a:rPr lang="ru-RU" sz="33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endParaRPr lang="ru-RU" sz="33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208DA1-F746-4C62-9D66-FD4008EFD16F}" type="slidenum">
              <a:rPr lang="ru-RU" smtClean="0">
                <a:latin typeface="Arial" pitchFamily="34" charset="0"/>
              </a:rPr>
              <a:pPr/>
              <a:t>106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300" dirty="0" smtClean="0"/>
              <a:t>Цели и задачи проекта. Участники проекта</a:t>
            </a:r>
            <a:endParaRPr lang="ru-RU" sz="3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43" y="1671690"/>
            <a:ext cx="10692765" cy="537085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</a:pP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3100" u="sng" dirty="0" smtClean="0"/>
              <a:t>Цель проекта </a:t>
            </a:r>
            <a:r>
              <a:rPr lang="ru-RU" sz="3100" dirty="0" smtClean="0"/>
              <a:t>- получить информацию о различных сторонах готовности пятиклассников к обучению в основной школе, а также о факторах связанных с учащимися, учебным процессов, семьями учащихся, которые могут позволить сформировать комплексную оценку готовности учащихся к обучению в основной школе и разработать рекомендации по определению индивидуальных траекторий обучения учащихся и оказанию необходимой помощи учащимся, их родителям и учителям.</a:t>
            </a:r>
          </a:p>
          <a:p>
            <a:r>
              <a:rPr lang="ru-RU" sz="3100" u="sng" dirty="0" smtClean="0"/>
              <a:t>Участники проекта </a:t>
            </a:r>
            <a:r>
              <a:rPr lang="ru-RU" sz="3100" dirty="0" smtClean="0"/>
              <a:t>- 35807 учащихся 5 классов из 1204 образовательных организаций, 30859 родителей и 1865 учителей математики, русского языка и литературы и классных руководителей. </a:t>
            </a:r>
          </a:p>
          <a:p>
            <a:pPr algn="just">
              <a:lnSpc>
                <a:spcPct val="80000"/>
              </a:lnSpc>
            </a:pPr>
            <a:endParaRPr lang="ru-RU" sz="3100" dirty="0" smtClean="0"/>
          </a:p>
          <a:p>
            <a:pPr algn="just">
              <a:lnSpc>
                <a:spcPct val="80000"/>
              </a:lnSpc>
            </a:pPr>
            <a:endParaRPr lang="ru-RU" sz="3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782469" y="2002469"/>
            <a:ext cx="4303778" cy="11283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3" tIns="54411" rIns="108823" bIns="54411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969589" y="2303369"/>
            <a:ext cx="4023097" cy="556161"/>
          </a:xfrm>
          <a:prstGeom prst="rect">
            <a:avLst/>
          </a:prstGeom>
          <a:noFill/>
        </p:spPr>
        <p:txBody>
          <a:bodyPr wrap="square" lIns="108823" tIns="54411" rIns="108823" bIns="54411" rtlCol="0">
            <a:spAutoFit/>
          </a:bodyPr>
          <a:lstStyle/>
          <a:p>
            <a:r>
              <a:rPr lang="en-US" sz="2900" b="1" dirty="0" smtClean="0"/>
              <a:t>11 % </a:t>
            </a:r>
            <a:r>
              <a:rPr lang="en-US" sz="2900" dirty="0" smtClean="0"/>
              <a:t>(3 253 </a:t>
            </a:r>
            <a:r>
              <a:rPr lang="ru-RU" sz="2900" dirty="0" smtClean="0"/>
              <a:t>учащихся</a:t>
            </a:r>
            <a:r>
              <a:rPr lang="en-US" sz="2900" dirty="0" smtClean="0"/>
              <a:t>)</a:t>
            </a:r>
            <a:endParaRPr lang="ru-RU" sz="29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82469" y="3506969"/>
            <a:ext cx="4303778" cy="1128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3" tIns="54411" rIns="108823" bIns="54411"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82469" y="5011470"/>
            <a:ext cx="4303778" cy="11283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3" tIns="54411" rIns="108823" bIns="54411"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876029" y="3807870"/>
            <a:ext cx="4023097" cy="556161"/>
          </a:xfrm>
          <a:prstGeom prst="rect">
            <a:avLst/>
          </a:prstGeom>
          <a:noFill/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2900" b="1" dirty="0" smtClean="0"/>
              <a:t>29</a:t>
            </a:r>
            <a:r>
              <a:rPr lang="en-US" sz="2900" b="1" dirty="0" smtClean="0"/>
              <a:t> % </a:t>
            </a:r>
            <a:r>
              <a:rPr lang="en-US" sz="2900" dirty="0" smtClean="0"/>
              <a:t>(</a:t>
            </a:r>
            <a:r>
              <a:rPr lang="ru-RU" sz="2900" dirty="0" smtClean="0"/>
              <a:t>8 306</a:t>
            </a:r>
            <a:r>
              <a:rPr lang="en-US" sz="2900" dirty="0" smtClean="0"/>
              <a:t> </a:t>
            </a:r>
            <a:r>
              <a:rPr lang="ru-RU" sz="2900" dirty="0" smtClean="0"/>
              <a:t>учащихся</a:t>
            </a:r>
            <a:r>
              <a:rPr lang="en-US" sz="2900" dirty="0" smtClean="0"/>
              <a:t>)</a:t>
            </a:r>
            <a:endParaRPr lang="ru-RU" sz="2900" dirty="0"/>
          </a:p>
        </p:txBody>
      </p:sp>
      <p:sp>
        <p:nvSpPr>
          <p:cNvPr id="9" name="TextBox 8"/>
          <p:cNvSpPr txBox="1"/>
          <p:nvPr/>
        </p:nvSpPr>
        <p:spPr>
          <a:xfrm>
            <a:off x="6876029" y="5312370"/>
            <a:ext cx="4210218" cy="556161"/>
          </a:xfrm>
          <a:prstGeom prst="rect">
            <a:avLst/>
          </a:prstGeom>
          <a:noFill/>
        </p:spPr>
        <p:txBody>
          <a:bodyPr wrap="square" lIns="108823" tIns="54411" rIns="108823" bIns="54411" rtlCol="0">
            <a:spAutoFit/>
          </a:bodyPr>
          <a:lstStyle/>
          <a:p>
            <a:r>
              <a:rPr lang="ru-RU" sz="2900" b="1" dirty="0" smtClean="0"/>
              <a:t>60</a:t>
            </a:r>
            <a:r>
              <a:rPr lang="en-US" sz="2900" b="1" dirty="0" smtClean="0"/>
              <a:t> % </a:t>
            </a:r>
            <a:r>
              <a:rPr lang="en-US" sz="2900" dirty="0" smtClean="0"/>
              <a:t>(</a:t>
            </a:r>
            <a:r>
              <a:rPr lang="ru-RU" sz="2900" dirty="0" smtClean="0"/>
              <a:t>17 552</a:t>
            </a:r>
            <a:r>
              <a:rPr lang="en-US" sz="2900" dirty="0" smtClean="0"/>
              <a:t> </a:t>
            </a:r>
            <a:r>
              <a:rPr lang="ru-RU" sz="2900" dirty="0" smtClean="0"/>
              <a:t>учащихся</a:t>
            </a:r>
            <a:r>
              <a:rPr lang="en-US" sz="2900" dirty="0" smtClean="0"/>
              <a:t>)</a:t>
            </a:r>
            <a:endParaRPr lang="ru-RU" sz="2900" dirty="0"/>
          </a:p>
        </p:txBody>
      </p:sp>
      <p:sp>
        <p:nvSpPr>
          <p:cNvPr id="10" name="TextBox 9"/>
          <p:cNvSpPr txBox="1"/>
          <p:nvPr/>
        </p:nvSpPr>
        <p:spPr>
          <a:xfrm>
            <a:off x="420362" y="422743"/>
            <a:ext cx="11133687" cy="1448713"/>
          </a:xfrm>
          <a:prstGeom prst="rect">
            <a:avLst/>
          </a:prstGeom>
          <a:noFill/>
        </p:spPr>
        <p:txBody>
          <a:bodyPr wrap="square" lIns="108823" tIns="54411" rIns="108823" bIns="54411" rtlCol="0">
            <a:spAutoFit/>
          </a:bodyPr>
          <a:lstStyle/>
          <a:p>
            <a:pPr algn="ctr"/>
            <a:r>
              <a:rPr lang="ru-RU" sz="2900" b="1" dirty="0" smtClean="0"/>
              <a:t>Основание для начала проекта:</a:t>
            </a:r>
          </a:p>
          <a:p>
            <a:pPr algn="ctr"/>
            <a:r>
              <a:rPr lang="ru-RU" sz="2900" b="1" dirty="0" smtClean="0"/>
              <a:t>изменение уровня образовательных достижений при переходе учащихся из 4-го в 5-й класс </a:t>
            </a:r>
            <a:endParaRPr lang="ru-RU" sz="29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852932" y="2529044"/>
            <a:ext cx="1029164" cy="11283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852932" y="4409670"/>
            <a:ext cx="1122725" cy="1203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852932" y="4033544"/>
            <a:ext cx="748483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1" y="3431744"/>
            <a:ext cx="3086173" cy="2448987"/>
          </a:xfrm>
          <a:prstGeom prst="rect">
            <a:avLst/>
          </a:prstGeom>
          <a:noFill/>
        </p:spPr>
        <p:txBody>
          <a:bodyPr wrap="square" lIns="108823" tIns="54411" rIns="108823" bIns="54411" rtlCol="0">
            <a:spAutoFit/>
          </a:bodyPr>
          <a:lstStyle/>
          <a:p>
            <a:pPr algn="ctr"/>
            <a:r>
              <a:rPr lang="ru-RU" sz="3800" dirty="0" smtClean="0"/>
              <a:t>Уровень  достижений</a:t>
            </a:r>
          </a:p>
          <a:p>
            <a:pPr algn="ctr"/>
            <a:r>
              <a:rPr lang="ru-RU" sz="3800" dirty="0" smtClean="0"/>
              <a:t>по математике</a:t>
            </a:r>
            <a:endParaRPr lang="ru-RU" sz="3800" dirty="0"/>
          </a:p>
        </p:txBody>
      </p:sp>
      <p:sp>
        <p:nvSpPr>
          <p:cNvPr id="24" name="TextBox 23"/>
          <p:cNvSpPr txBox="1"/>
          <p:nvPr/>
        </p:nvSpPr>
        <p:spPr>
          <a:xfrm>
            <a:off x="3414294" y="2228143"/>
            <a:ext cx="3507855" cy="4203313"/>
          </a:xfrm>
          <a:prstGeom prst="rect">
            <a:avLst/>
          </a:prstGeom>
          <a:noFill/>
        </p:spPr>
        <p:txBody>
          <a:bodyPr wrap="square" lIns="108823" tIns="54411" rIns="108823" bIns="54411" rtlCol="0">
            <a:spAutoFit/>
          </a:bodyPr>
          <a:lstStyle/>
          <a:p>
            <a:pPr algn="ctr"/>
            <a:r>
              <a:rPr lang="ru-RU" sz="3800" dirty="0" smtClean="0"/>
              <a:t> повысился</a:t>
            </a:r>
          </a:p>
          <a:p>
            <a:pPr algn="ctr"/>
            <a:endParaRPr lang="ru-RU" sz="3800" dirty="0" smtClean="0"/>
          </a:p>
          <a:p>
            <a:pPr algn="ctr"/>
            <a:endParaRPr lang="ru-RU" sz="3800" dirty="0"/>
          </a:p>
          <a:p>
            <a:pPr algn="ctr"/>
            <a:r>
              <a:rPr lang="ru-RU" sz="3800" dirty="0" smtClean="0"/>
              <a:t>не изменился</a:t>
            </a:r>
          </a:p>
          <a:p>
            <a:pPr algn="ctr"/>
            <a:endParaRPr lang="ru-RU" sz="3800" dirty="0" smtClean="0"/>
          </a:p>
          <a:p>
            <a:pPr algn="ctr"/>
            <a:endParaRPr lang="ru-RU" sz="3800" dirty="0"/>
          </a:p>
          <a:p>
            <a:pPr algn="ctr"/>
            <a:r>
              <a:rPr lang="ru-RU" sz="3800" dirty="0" smtClean="0"/>
              <a:t> понизился</a:t>
            </a:r>
            <a:endParaRPr lang="ru-RU" sz="38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0"/>
            <a:ext cx="10692765" cy="1480972"/>
          </a:xfrm>
        </p:spPr>
        <p:txBody>
          <a:bodyPr>
            <a:normAutofit/>
          </a:bodyPr>
          <a:lstStyle/>
          <a:p>
            <a:r>
              <a:rPr lang="ru-RU" sz="3800" dirty="0" smtClean="0"/>
              <a:t>Модель готовности пятиклассников к обучению в основной школе</a:t>
            </a:r>
            <a:endParaRPr lang="ru-RU" sz="3800" dirty="0"/>
          </a:p>
        </p:txBody>
      </p:sp>
      <p:pic>
        <p:nvPicPr>
          <p:cNvPr id="4" name="Picture 26" descr="Мозговой штурм &quot;День Открытых ИДЕЙ&quot; V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30" y="2679494"/>
            <a:ext cx="5280378" cy="3303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 bwMode="auto">
          <a:xfrm>
            <a:off x="139681" y="1701568"/>
            <a:ext cx="3555295" cy="1880626"/>
          </a:xfrm>
          <a:prstGeom prst="cloudCallout">
            <a:avLst>
              <a:gd name="adj1" fmla="val -154225"/>
              <a:gd name="adj2" fmla="val 213251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9" tIns="55697" rIns="107109" bIns="55697" numCol="1" rtlCol="0" anchor="ctr" anchorCtr="0" compatLnSpc="1">
            <a:prstTxWarp prst="textNoShape">
              <a:avLst/>
            </a:prstTxWarp>
          </a:bodyPr>
          <a:lstStyle/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Учебная </a:t>
            </a:r>
          </a:p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готовность</a:t>
            </a:r>
          </a:p>
        </p:txBody>
      </p:sp>
      <p:sp>
        <p:nvSpPr>
          <p:cNvPr id="7" name="Выноска-облако 6"/>
          <p:cNvSpPr/>
          <p:nvPr/>
        </p:nvSpPr>
        <p:spPr bwMode="auto">
          <a:xfrm>
            <a:off x="7343831" y="3732644"/>
            <a:ext cx="4537019" cy="1343332"/>
          </a:xfrm>
          <a:prstGeom prst="cloudCallout">
            <a:avLst>
              <a:gd name="adj1" fmla="val -154225"/>
              <a:gd name="adj2" fmla="val 213251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9" tIns="55697" rIns="107109" bIns="55697" numCol="1" rtlCol="0" anchor="ctr" anchorCtr="0" compatLnSpc="1">
            <a:prstTxWarp prst="textNoShape">
              <a:avLst/>
            </a:prstTxWarp>
          </a:bodyPr>
          <a:lstStyle/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Коммуникативная</a:t>
            </a:r>
          </a:p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готовность</a:t>
            </a:r>
          </a:p>
        </p:txBody>
      </p:sp>
      <p:sp>
        <p:nvSpPr>
          <p:cNvPr id="8" name="Выноска-облако 7"/>
          <p:cNvSpPr/>
          <p:nvPr/>
        </p:nvSpPr>
        <p:spPr bwMode="auto">
          <a:xfrm>
            <a:off x="4069217" y="1250218"/>
            <a:ext cx="3742416" cy="1343332"/>
          </a:xfrm>
          <a:prstGeom prst="cloudCallout">
            <a:avLst>
              <a:gd name="adj1" fmla="val -154225"/>
              <a:gd name="adj2" fmla="val 213251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9" tIns="55697" rIns="107109" bIns="55697" numCol="1" rtlCol="0" anchor="ctr" anchorCtr="0" compatLnSpc="1">
            <a:prstTxWarp prst="textNoShape">
              <a:avLst/>
            </a:prstTxWarp>
          </a:bodyPr>
          <a:lstStyle/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Личностная</a:t>
            </a:r>
          </a:p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готовность</a:t>
            </a:r>
          </a:p>
        </p:txBody>
      </p:sp>
      <p:sp>
        <p:nvSpPr>
          <p:cNvPr id="14" name="Выноска-облако 13"/>
          <p:cNvSpPr/>
          <p:nvPr/>
        </p:nvSpPr>
        <p:spPr bwMode="auto">
          <a:xfrm>
            <a:off x="7437391" y="1701568"/>
            <a:ext cx="3882096" cy="1429276"/>
          </a:xfrm>
          <a:prstGeom prst="cloudCallout">
            <a:avLst>
              <a:gd name="adj1" fmla="val -154225"/>
              <a:gd name="adj2" fmla="val 213251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9" tIns="55697" rIns="107109" bIns="55697" numCol="1" rtlCol="0" anchor="ctr" anchorCtr="0" compatLnSpc="1">
            <a:prstTxWarp prst="textNoShape">
              <a:avLst/>
            </a:prstTxWarp>
          </a:bodyPr>
          <a:lstStyle/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Регулятивная</a:t>
            </a:r>
          </a:p>
          <a:p>
            <a:pPr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готовность</a:t>
            </a:r>
          </a:p>
        </p:txBody>
      </p:sp>
      <p:sp>
        <p:nvSpPr>
          <p:cNvPr id="15" name="Овал 14"/>
          <p:cNvSpPr/>
          <p:nvPr/>
        </p:nvSpPr>
        <p:spPr bwMode="auto">
          <a:xfrm>
            <a:off x="326801" y="5914170"/>
            <a:ext cx="3929537" cy="835618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9" tIns="55697" rIns="107109" bIns="55697" numCol="1" rtlCol="0" anchor="ctr" anchorCtr="0" compatLnSpc="1">
            <a:prstTxWarp prst="textNoShape">
              <a:avLst/>
            </a:prstTxWarp>
          </a:bodyPr>
          <a:lstStyle/>
          <a:p>
            <a:pPr algn="ctr"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chemeClr val="bg2"/>
                </a:solidFill>
                <a:latin typeface="Arial" charset="0"/>
              </a:rPr>
              <a:t>Цена адаптации</a:t>
            </a:r>
          </a:p>
        </p:txBody>
      </p:sp>
      <p:sp>
        <p:nvSpPr>
          <p:cNvPr id="16" name="Овал 15"/>
          <p:cNvSpPr/>
          <p:nvPr/>
        </p:nvSpPr>
        <p:spPr bwMode="auto">
          <a:xfrm>
            <a:off x="4911261" y="6139845"/>
            <a:ext cx="3368174" cy="835618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9" tIns="55697" rIns="107109" bIns="55697" numCol="1" rtlCol="0" anchor="ctr" anchorCtr="0" compatLnSpc="1">
            <a:prstTxWarp prst="textNoShape">
              <a:avLst/>
            </a:prstTxWarp>
          </a:bodyPr>
          <a:lstStyle/>
          <a:p>
            <a:pPr algn="ctr"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chemeClr val="bg2"/>
                </a:solidFill>
                <a:latin typeface="Arial" charset="0"/>
              </a:rPr>
              <a:t>Семья</a:t>
            </a:r>
          </a:p>
        </p:txBody>
      </p:sp>
      <p:sp>
        <p:nvSpPr>
          <p:cNvPr id="17" name="Овал 16"/>
          <p:cNvSpPr/>
          <p:nvPr/>
        </p:nvSpPr>
        <p:spPr bwMode="auto">
          <a:xfrm>
            <a:off x="8747237" y="5688495"/>
            <a:ext cx="2713251" cy="835618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9" tIns="55697" rIns="107109" bIns="55697" numCol="1" rtlCol="0" anchor="ctr" anchorCtr="0" compatLnSpc="1">
            <a:prstTxWarp prst="textNoShape">
              <a:avLst/>
            </a:prstTxWarp>
          </a:bodyPr>
          <a:lstStyle/>
          <a:p>
            <a:pPr algn="ctr"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chemeClr val="bg2"/>
                </a:solidFill>
                <a:latin typeface="Arial" charset="0"/>
              </a:rPr>
              <a:t>Состояние </a:t>
            </a:r>
          </a:p>
          <a:p>
            <a:pPr algn="ctr" defTabSz="10882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chemeClr val="bg2"/>
                </a:solidFill>
                <a:latin typeface="Arial" charset="0"/>
              </a:rPr>
              <a:t>здоровья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Чему должны научиться дети</a:t>
            </a:r>
            <a:endParaRPr lang="ru-RU" dirty="0"/>
          </a:p>
        </p:txBody>
      </p:sp>
      <p:pic>
        <p:nvPicPr>
          <p:cNvPr id="43011" name="Изображени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825" y="1626914"/>
            <a:ext cx="11107947" cy="4588856"/>
          </a:xfrm>
        </p:spPr>
      </p:pic>
      <p:sp>
        <p:nvSpPr>
          <p:cNvPr id="43012" name="Прямоугольник 4"/>
          <p:cNvSpPr>
            <a:spLocks noChangeArrowheads="1"/>
          </p:cNvSpPr>
          <p:nvPr/>
        </p:nvSpPr>
        <p:spPr bwMode="auto">
          <a:xfrm>
            <a:off x="1450043" y="6215770"/>
            <a:ext cx="10571068" cy="63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r>
              <a:rPr lang="en-US" sz="1700" dirty="0">
                <a:solidFill>
                  <a:srgbClr val="002060"/>
                </a:solidFill>
              </a:rPr>
              <a:t>Schleicher A., Ramos G. Global competency for an inclusive world // OECD, 2016. </a:t>
            </a:r>
            <a:r>
              <a:rPr lang="ru-RU" sz="1700" dirty="0"/>
              <a:t>URL: </a:t>
            </a:r>
            <a:r>
              <a:rPr lang="ru-RU" sz="1700" u="sng" dirty="0">
                <a:hlinkClick r:id="rId3"/>
              </a:rPr>
              <a:t>https://www.oecd.org/pisa/aboutpisa/Global-competency-for-an-inclusive-world.pdf</a:t>
            </a:r>
            <a:r>
              <a:rPr lang="ru-RU" sz="1700" dirty="0"/>
              <a:t> (дата доступа 01.06.2016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/>
              <a:t>Распределение учащихся 5 классов по уровням интегральной готовности к обучению в основной школе</a:t>
            </a:r>
            <a:br>
              <a:rPr lang="ru-RU" sz="3300" dirty="0" smtClean="0"/>
            </a:br>
            <a:endParaRPr lang="ru-RU" sz="33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94043" y="1475894"/>
          <a:ext cx="10692765" cy="466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3922" y="5688495"/>
            <a:ext cx="11133687" cy="1417935"/>
          </a:xfrm>
          <a:prstGeom prst="rect">
            <a:avLst/>
          </a:prstGeom>
        </p:spPr>
        <p:txBody>
          <a:bodyPr wrap="square" lIns="108823" tIns="54411" rIns="108823" bIns="54411">
            <a:spAutoFit/>
          </a:bodyPr>
          <a:lstStyle/>
          <a:p>
            <a:r>
              <a:rPr lang="ru-RU" sz="1700" dirty="0" smtClean="0"/>
              <a:t>Сравнение данных интегральной готовности, рассчитанных на основе комплексного измерения,  и данных субъективной оцени готовности пятиклассников по мнению учителей и родителей показывает, что количество учащихся с высоким уровнем готовности к обучению в основной школе, по мнению учителей и родителей,  фактически совпадает с количеством учащихся, у которых уровень интегральной готовности может быть оценен как успешный (высокая и устойчивая готовность)  – 23,6% пятиклассников. </a:t>
            </a:r>
            <a:endParaRPr lang="ru-RU" sz="17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300" dirty="0" smtClean="0"/>
              <a:t>Число учащихся с низким уровнем по отдельным шкалам готовности к обучению в основной школе</a:t>
            </a:r>
            <a:endParaRPr lang="ru-RU" sz="33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483" y="1701568"/>
            <a:ext cx="10665885" cy="546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02" y="272293"/>
            <a:ext cx="11227247" cy="601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300" dirty="0" smtClean="0"/>
              <a:t>Профиль готовности и адаптации учащегося 5 класса к основной школе</a:t>
            </a:r>
            <a:endParaRPr lang="ru-RU" sz="33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02" y="1701729"/>
            <a:ext cx="11227247" cy="511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300" dirty="0" smtClean="0"/>
              <a:t>Аттестационные процедуры</a:t>
            </a:r>
            <a:endParaRPr lang="ru-RU" sz="4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Анализ различий в выборе учителями разных квалификационных категорий структуры учебной деятельности, предпочтительного характера домашних заданий, предпочтительных форм контрольно-оценочной деятельности, в использовании ИКТ, а также различия в эффективности их деятельности в адаптационном периоде позволяет сделать предположение, что </a:t>
            </a:r>
            <a:r>
              <a:rPr lang="ru-RU" b="1" dirty="0" err="1" smtClean="0"/>
              <a:t>критериальная</a:t>
            </a:r>
            <a:r>
              <a:rPr lang="ru-RU" b="1" dirty="0" smtClean="0"/>
              <a:t> база аттестационных процедур</a:t>
            </a:r>
            <a:r>
              <a:rPr lang="ru-RU" dirty="0" smtClean="0"/>
              <a:t> не отражает в должной мере современных требований к организации образовательного процесса и нуждается в совершенствовании. </a:t>
            </a:r>
            <a:endParaRPr lang="ru-RU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повышения квалификации учителей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Способы и приёмы, способствующие созданию условий для инициирования детской активности, вовлечения учащихся в осознанный учебный процесс, для организации поисковой активности, учебного сотрудничества;</a:t>
            </a:r>
          </a:p>
          <a:p>
            <a:pPr lvl="0"/>
            <a:r>
              <a:rPr lang="ru-RU" dirty="0" smtClean="0"/>
              <a:t>Способы и этапы формирования оценочной самостоятельности школьников;</a:t>
            </a:r>
          </a:p>
          <a:p>
            <a:pPr lvl="0"/>
            <a:r>
              <a:rPr lang="ru-RU" dirty="0" smtClean="0"/>
              <a:t>Контрольно-оценочная деятельность, в особенности – </a:t>
            </a:r>
            <a:r>
              <a:rPr lang="ru-RU" dirty="0" err="1" smtClean="0"/>
              <a:t>критериальное</a:t>
            </a:r>
            <a:r>
              <a:rPr lang="ru-RU" dirty="0" smtClean="0"/>
              <a:t> оценивание;</a:t>
            </a:r>
          </a:p>
          <a:p>
            <a:pPr lvl="0"/>
            <a:r>
              <a:rPr lang="ru-RU" dirty="0" smtClean="0"/>
              <a:t>Способы ориентации образовательного процесса на достижение планируемых результатов.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Механизмы повышения качества образования в России</a:t>
            </a:r>
            <a:endParaRPr lang="ru-RU" dirty="0"/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>
          <a:xfrm>
            <a:off x="1355160" y="1671691"/>
            <a:ext cx="10525690" cy="4728165"/>
          </a:xfrm>
        </p:spPr>
        <p:txBody>
          <a:bodyPr>
            <a:normAutofit fontScale="92500"/>
          </a:bodyPr>
          <a:lstStyle/>
          <a:p>
            <a:pPr marL="612128" indent="-612128">
              <a:buFontTx/>
              <a:buAutoNum type="arabicPeriod"/>
            </a:pPr>
            <a:r>
              <a:rPr lang="ru-RU" sz="3000" dirty="0" smtClean="0"/>
              <a:t>Создание системы национального мониторинга, ориентированного на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</a:rPr>
              <a:t>комплексный </a:t>
            </a:r>
            <a:r>
              <a:rPr lang="ru-RU" sz="3000" dirty="0" err="1" smtClean="0">
                <a:solidFill>
                  <a:schemeClr val="accent6">
                    <a:lumMod val="75000"/>
                  </a:schemeClr>
                </a:solidFill>
              </a:rPr>
              <a:t>компетентностный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000" dirty="0" smtClean="0"/>
              <a:t>подход</a:t>
            </a:r>
          </a:p>
          <a:p>
            <a:pPr marL="612128" indent="-612128">
              <a:buFontTx/>
              <a:buAutoNum type="arabicPeriod"/>
            </a:pPr>
            <a:r>
              <a:rPr lang="ru-RU" sz="3000" dirty="0" smtClean="0"/>
              <a:t>Создание специального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</a:rPr>
              <a:t>независимого</a:t>
            </a:r>
            <a:r>
              <a:rPr lang="ru-RU" sz="3000" dirty="0" smtClean="0"/>
              <a:t> института мониторинга качества образования</a:t>
            </a:r>
          </a:p>
          <a:p>
            <a:pPr marL="612128" indent="-612128">
              <a:buFontTx/>
              <a:buAutoNum type="arabicPeriod"/>
            </a:pPr>
            <a:r>
              <a:rPr lang="ru-RU" sz="3000" dirty="0" smtClean="0"/>
              <a:t> Создание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</a:rPr>
              <a:t>современных измерителей </a:t>
            </a:r>
            <a:r>
              <a:rPr lang="ru-RU" sz="3000" dirty="0" smtClean="0"/>
              <a:t>для комплексной оценки предметных, </a:t>
            </a:r>
            <a:r>
              <a:rPr lang="ru-RU" sz="3000" dirty="0" err="1" smtClean="0"/>
              <a:t>метапредметных</a:t>
            </a:r>
            <a:r>
              <a:rPr lang="ru-RU" sz="3000" dirty="0" smtClean="0"/>
              <a:t> и личностных результатов</a:t>
            </a:r>
          </a:p>
          <a:p>
            <a:pPr marL="612128" indent="-612128">
              <a:buFontTx/>
              <a:buAutoNum type="arabicPeriod"/>
            </a:pPr>
            <a:r>
              <a:rPr lang="ru-RU" sz="3000" dirty="0" smtClean="0"/>
              <a:t>Широкое </a:t>
            </a:r>
            <a:r>
              <a:rPr lang="ru-RU" sz="3000" dirty="0" smtClean="0">
                <a:solidFill>
                  <a:schemeClr val="accent6">
                    <a:lumMod val="75000"/>
                  </a:schemeClr>
                </a:solidFill>
              </a:rPr>
              <a:t>информирование</a:t>
            </a:r>
            <a:r>
              <a:rPr lang="ru-RU" sz="3000" dirty="0" smtClean="0"/>
              <a:t> профессионального сообщества и общественности о результатах и инструментарии международных исследований </a:t>
            </a:r>
          </a:p>
          <a:p>
            <a:pPr marL="612128" indent="-612128">
              <a:buNone/>
            </a:pPr>
            <a:endParaRPr lang="ru-RU" sz="2900" dirty="0" smtClean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Механизмы повышения качества образования в России</a:t>
            </a:r>
            <a:endParaRPr lang="ru-RU" dirty="0"/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>
          <a:xfrm>
            <a:off x="1355160" y="1671691"/>
            <a:ext cx="10525690" cy="4728165"/>
          </a:xfrm>
        </p:spPr>
        <p:txBody>
          <a:bodyPr/>
          <a:lstStyle/>
          <a:p>
            <a:pPr marL="612128" indent="-612128">
              <a:buNone/>
            </a:pPr>
            <a:r>
              <a:rPr lang="ru-RU" sz="2900" dirty="0" smtClean="0"/>
              <a:t>5.  </a:t>
            </a:r>
            <a:r>
              <a:rPr lang="ru-RU" sz="3300" dirty="0" smtClean="0">
                <a:solidFill>
                  <a:schemeClr val="accent6">
                    <a:lumMod val="75000"/>
                  </a:schemeClr>
                </a:solidFill>
              </a:rPr>
              <a:t>Повышение квалификации учителей </a:t>
            </a:r>
            <a:r>
              <a:rPr lang="ru-RU" sz="3300" dirty="0" smtClean="0"/>
              <a:t>по реализации ФГОС : </a:t>
            </a:r>
          </a:p>
          <a:p>
            <a:pPr marL="1088227" lvl="1" indent="-612128">
              <a:buFontTx/>
              <a:buAutoNum type="romanUcPeriod"/>
            </a:pPr>
            <a:r>
              <a:rPr lang="ru-RU" dirty="0" smtClean="0"/>
              <a:t>Ориентация на комплексные результаты</a:t>
            </a:r>
          </a:p>
          <a:p>
            <a:pPr marL="1088227" lvl="1" indent="-612128">
              <a:buFontTx/>
              <a:buAutoNum type="romanUcPeriod"/>
            </a:pPr>
            <a:r>
              <a:rPr lang="ru-RU" dirty="0" smtClean="0"/>
              <a:t>Реализация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</a:t>
            </a:r>
          </a:p>
          <a:p>
            <a:pPr marL="1088227" lvl="1" indent="-612128">
              <a:buFontTx/>
              <a:buAutoNum type="romanUcPeriod"/>
            </a:pPr>
            <a:r>
              <a:rPr lang="ru-RU" dirty="0" smtClean="0"/>
              <a:t>Индивидуальная работа с учащимися  с разными способностями и интересами</a:t>
            </a:r>
          </a:p>
          <a:p>
            <a:pPr marL="1088227" lvl="1" indent="-612128">
              <a:buFontTx/>
              <a:buAutoNum type="romanUcPeriod"/>
            </a:pPr>
            <a:r>
              <a:rPr lang="ru-RU" dirty="0" smtClean="0"/>
              <a:t>Создание комфортной и поддерживающей среды в школе</a:t>
            </a:r>
          </a:p>
          <a:p>
            <a:pPr marL="1088227" lvl="1" indent="-612128">
              <a:buFontTx/>
              <a:buAutoNum type="romanUcPeriod"/>
            </a:pPr>
            <a:endParaRPr lang="ru-RU" sz="2900" dirty="0" smtClean="0"/>
          </a:p>
          <a:p>
            <a:pPr marL="612128" indent="-612128">
              <a:buNone/>
            </a:pPr>
            <a:endParaRPr lang="ru-RU" sz="2900" dirty="0" smtClean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дополнительной информации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940425" y="5310386"/>
            <a:ext cx="5130359" cy="1593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16089" y="1061914"/>
            <a:ext cx="806489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Международный координационный центр исследования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TIMSS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http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://timss2015.</a:t>
            </a: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org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/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тел.: +1-617-552-1600 –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Ina V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Mullis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Michael O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Martin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– международные координаторы (электронная почта –</a:t>
            </a:r>
            <a:r>
              <a:rPr lang="en-AU" sz="1600" u="sng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 </a:t>
            </a:r>
            <a:r>
              <a:rPr lang="en-US" sz="1600" u="sng" dirty="0" err="1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timss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@</a:t>
            </a:r>
            <a:r>
              <a:rPr lang="en-US" sz="1600" u="sng" dirty="0" err="1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bc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.</a:t>
            </a:r>
            <a:r>
              <a:rPr lang="en-US" sz="1600" u="sng" dirty="0" err="1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edu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6089" y="2070026"/>
            <a:ext cx="8064896" cy="7020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Организация Экономического Сотрудничества и Развития (ОЭСР) (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Organization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Economic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Cooperation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Development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, OECD) –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www.oecd.org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/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edu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/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pisa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833" y="4014242"/>
            <a:ext cx="4896544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Центр оценки качества образования ИСРО РАО – </a:t>
            </a: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hlinkClick r:id="rId5"/>
              </a:rPr>
              <a:t>http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5"/>
              </a:rPr>
              <a:t>://</a:t>
            </a:r>
            <a:r>
              <a:rPr lang="en-US" sz="1600" u="sng" dirty="0" err="1" smtClean="0">
                <a:solidFill>
                  <a:schemeClr val="tx2">
                    <a:lumMod val="50000"/>
                  </a:schemeClr>
                </a:solidFill>
                <a:hlinkClick r:id="rId5"/>
              </a:rPr>
              <a:t>centeroko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5"/>
              </a:rPr>
              <a:t>.</a:t>
            </a:r>
            <a:r>
              <a:rPr lang="en-US" sz="1600" u="sng" dirty="0" err="1" smtClean="0">
                <a:solidFill>
                  <a:schemeClr val="tx2">
                    <a:lumMod val="50000"/>
                  </a:schemeClr>
                </a:solidFill>
                <a:hlinkClick r:id="rId5"/>
              </a:rPr>
              <a:t>ru</a:t>
            </a:r>
            <a:r>
              <a:rPr lang="en-A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тел.: +7-495-621-76-36 – Ковалева Галина Сергеевна – национальный координатор России (электронная почта – </a:t>
            </a:r>
            <a:r>
              <a:rPr lang="en-US" sz="1600" u="sng" dirty="0" err="1" smtClean="0">
                <a:solidFill>
                  <a:schemeClr val="tx2">
                    <a:lumMod val="50000"/>
                  </a:schemeClr>
                </a:solidFill>
                <a:hlinkClick r:id="rId6"/>
              </a:rPr>
              <a:t>centeroko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6"/>
              </a:rPr>
              <a:t>@</a:t>
            </a: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hlinkClick r:id="rId6"/>
              </a:rPr>
              <a:t>mail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hlinkClick r:id="rId6"/>
              </a:rPr>
              <a:t>.</a:t>
            </a:r>
            <a:r>
              <a:rPr lang="en-US" sz="1600" u="sng" dirty="0" err="1" smtClean="0">
                <a:solidFill>
                  <a:schemeClr val="tx2">
                    <a:lumMod val="50000"/>
                  </a:schemeClr>
                </a:solidFill>
                <a:hlinkClick r:id="rId6"/>
              </a:rPr>
              <a:t>ru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Рисунок 8" descr="centeroko.ru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52393" y="2862114"/>
            <a:ext cx="5544616" cy="4104456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857" y="989906"/>
            <a:ext cx="7200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5849" y="2142034"/>
            <a:ext cx="1762463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2_РАБОТА\1_ТЕКУЩАЯ РАБОТА\Галишникова_семинар Просвещения\семинар 2\вспомогат\Обложки_планируемые_результаты\ПООП О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1725" y="1076317"/>
            <a:ext cx="1767690" cy="206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7" descr="пл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388130"/>
            <a:ext cx="1483044" cy="1663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8" name="Picture 2" descr="D:\2_РАБОТА\1_ТЕКУЩАЯ РАБОТА\Галишникова_семинар Просвещения\семинар 2\Обложки_планируемые_результаты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9361" y="2686646"/>
            <a:ext cx="1544924" cy="18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D:\2_РАБОТА\1_ТЕКУЩАЯ РАБОТА\Галишникова_семинар Просвещения\семинар 2\Обложки_планируемые_результаты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75118" y="2761275"/>
            <a:ext cx="1505733" cy="188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 descr="D:\2_РАБОТА\1_ТЕКУЩАЯ РАБОТА\Галишникова_семинар Просвещения\семинар 2\Обложки_планируемые_результаты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60680" y="4403114"/>
            <a:ext cx="1520171" cy="188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6" descr="D:\2_РАБОТА\1_ТЕКУЩАЯ РАБОТА\Галишникова_семинар Просвещения\семинар 2\Обложки_планируемые_результаты\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17819" y="4328485"/>
            <a:ext cx="1540797" cy="18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7" descr="D:\2_РАБОТА\1_ТЕКУЩАЯ РАБОТА\Галишникова_семинар Просвещения\семинар 2\Обложки_планируемые_результаты\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24468" y="1044807"/>
            <a:ext cx="1505733" cy="18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8" descr="D:\2_РАБОТА\1_ТЕКУЩАЯ РАБОТА\Галишникова_семинар Просвещения\семинар 2\Обложки_планируемые_результаты\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7257" y="2567239"/>
            <a:ext cx="1520172" cy="18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9" descr="D:\2_РАБОТА\1_ТЕКУЩАЯ РАБОТА\Галишникова_семинар Просвещения\семинар 2\Обложки_планируемые_результаты\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9893" y="4477742"/>
            <a:ext cx="1544924" cy="187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0" descr="D:\2_РАБОТА\1_ТЕКУЩАЯ РАБОТА\Галишникова_семинар Просвещения\семинар 2\Обложки_планируемые_результаты\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54711" y="3694967"/>
            <a:ext cx="1532546" cy="18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Рисунок 9" descr="C:\Documents and Settings\IAntonova\Рабочий стол\Обложки Стандарты\p_osnov_obraz_pro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820920"/>
            <a:ext cx="1763564" cy="19486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37" name="Picture 3" descr="D:\2_РАБОТА\1_ТЕКУЩАЯ РАБОТА\Галишникова_семинар Просвещения\семинар 2\Обложки_планируемые_результаты\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39361" y="1119436"/>
            <a:ext cx="1544924" cy="188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8" descr="Ocenka_dost_2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06649" y="2462759"/>
            <a:ext cx="1483043" cy="1663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9" name="Picture 3" descr="D:\2_РАБОТА\1_ТЕКУЩАЯ РАБОТА\Галишникова_семинар Просвещения\семинар 2\вспомогат\Обложки_планируемые_результаты\часть 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1862" y="2454467"/>
            <a:ext cx="1542860" cy="172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4" descr="D:\2_РАБОТА\1_ТЕКУЩАЯ РАБОТА\Галишникова_семинар Просвещения\семинар 2\вспомогат\Обложки_планируемые_результаты\часть 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1489" y="2462759"/>
            <a:ext cx="1544924" cy="172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2" descr="5-1,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817819" y="5660199"/>
            <a:ext cx="1501607" cy="150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Рисунок 2" descr="W:\ФГОС_ООД\2013_10_25-листовка МП5\5уч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940426" y="5821065"/>
            <a:ext cx="1491295" cy="131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Picture 4" descr="6-1,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379243" y="5660199"/>
            <a:ext cx="1501607" cy="150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Рисунок 3" descr="W:\ФГОС_ООД\2013_10_25-листовка МП5\6уч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425531" y="5849260"/>
            <a:ext cx="1305657" cy="131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Рисунок 1" descr="W:\ФГОС_ООД\2013_10_25-листовка МП5\МА-уч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5850917"/>
            <a:ext cx="1311844" cy="131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Рисунок 16" descr="МА-вар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85639" y="4104599"/>
            <a:ext cx="1497482" cy="150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Рисунок 2" descr="W:\ФГОС_ООД\2013_10_25-листовка МП5\РУ-уч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392288" y="5850917"/>
            <a:ext cx="1311844" cy="131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Рисунок 3" descr="W:\ФГОС_ООД\2013_10_25-листовка МП5\ОМ-уч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784575" y="5850917"/>
            <a:ext cx="1299468" cy="131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9" name="Рисунок 17" descr="РУ-вар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763565" y="4179227"/>
            <a:ext cx="1497482" cy="150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Рисунок 18" descr="ОМ-вар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41490" y="4253857"/>
            <a:ext cx="1497482" cy="150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Рисунок 13" descr="FGOS_Ocenka-1.pn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826596" y="970178"/>
            <a:ext cx="1392288" cy="1343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52" name="Picture 2" descr="Пинская, Улановская - Новые формы оценивания. Начальная школа. ФГОС обложка книги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970213" y="970178"/>
            <a:ext cx="1392288" cy="141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3" name="Picture 7" descr="пл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462759"/>
            <a:ext cx="1483044" cy="1663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54" name="Прямоугольник 31"/>
          <p:cNvSpPr>
            <a:spLocks noChangeArrowheads="1"/>
          </p:cNvSpPr>
          <p:nvPr/>
        </p:nvSpPr>
        <p:spPr bwMode="auto">
          <a:xfrm>
            <a:off x="556915" y="0"/>
            <a:ext cx="10674202" cy="112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33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Документы и материалы, обеспечивающие</a:t>
            </a:r>
          </a:p>
          <a:p>
            <a:pPr algn="ctr"/>
            <a:r>
              <a:rPr lang="ru-RU" sz="33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функционирование системы оценки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sz="3800" dirty="0" smtClean="0">
                <a:solidFill>
                  <a:schemeClr val="accent5">
                    <a:lumMod val="25000"/>
                  </a:schemeClr>
                </a:solidFill>
              </a:rPr>
              <a:t>Парадокс компетентности</a:t>
            </a:r>
            <a:endParaRPr lang="ru-RU" sz="3800" i="1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7108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1299435" y="2117807"/>
            <a:ext cx="10581415" cy="4330142"/>
          </a:xfrm>
        </p:spPr>
        <p:txBody>
          <a:bodyPr/>
          <a:lstStyle/>
          <a:p>
            <a:pPr marL="523332" indent="-423200">
              <a:buNone/>
            </a:pP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Компетентность (</a:t>
            </a:r>
            <a:r>
              <a:rPr lang="ru-RU" i="1" dirty="0" smtClean="0">
                <a:solidFill>
                  <a:schemeClr val="accent4">
                    <a:lumMod val="25000"/>
                  </a:schemeClr>
                </a:solidFill>
              </a:rPr>
              <a:t>действенные знания, умения, способы</a:t>
            </a: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) обнаруживает себя </a:t>
            </a:r>
          </a:p>
          <a:p>
            <a:pPr marL="523332" indent="-423200"/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за пределами учебных ситуаций, </a:t>
            </a:r>
          </a:p>
          <a:p>
            <a:pPr marL="523332" indent="-423200"/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в задачах, не похожих на те, </a:t>
            </a:r>
            <a:endParaRPr lang="en-US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523332" indent="-423200">
              <a:buNone/>
            </a:pP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   где эти знания, умения, способы приобретались.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260" y="197353"/>
            <a:ext cx="1831631" cy="45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0696891" y="160868"/>
            <a:ext cx="1138581" cy="1100756"/>
            <a:chOff x="10299" y="278"/>
            <a:chExt cx="1643" cy="2027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0299" y="1682"/>
              <a:ext cx="1643" cy="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4000" rIns="18000">
              <a:spAutoFit/>
            </a:bodyPr>
            <a:lstStyle/>
            <a:p>
              <a:pPr algn="ctr">
                <a:spcAft>
                  <a:spcPts val="1190"/>
                </a:spcAft>
              </a:pPr>
              <a:r>
                <a:rPr lang="ru-RU" sz="800" dirty="0">
                  <a:solidFill>
                    <a:srgbClr val="365F91"/>
                  </a:solidFill>
                  <a:latin typeface="Arial Narrow" pitchFamily="34" charset="0"/>
                  <a:cs typeface="Arial" charset="0"/>
                </a:rPr>
                <a:t>Российская академия образования</a:t>
              </a:r>
              <a:endParaRPr lang="ru-RU" dirty="0">
                <a:cs typeface="Arial" charset="0"/>
              </a:endParaRPr>
            </a:p>
          </p:txBody>
        </p:sp>
        <p:pic>
          <p:nvPicPr>
            <p:cNvPr id="7" name="Picture 5" descr="m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79" y="278"/>
              <a:ext cx="125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"/>
            <a:ext cx="11880850" cy="8245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600" dirty="0" smtClean="0">
                <a:solidFill>
                  <a:srgbClr val="000099"/>
                </a:solidFill>
              </a:rPr>
              <a:t>Программа ИСРО РАО «Программа совершенствования читательской грамотности российских школьников»</a:t>
            </a:r>
            <a:endParaRPr lang="ru-RU" sz="1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241" y="1626343"/>
            <a:ext cx="2993933" cy="553804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lvl="0">
              <a:defRPr/>
            </a:pPr>
            <a:endParaRPr lang="ru-RU" sz="2100" dirty="0" smtClean="0">
              <a:solidFill>
                <a:srgbClr val="000099"/>
              </a:solidFill>
            </a:endParaRPr>
          </a:p>
          <a:p>
            <a:pPr lvl="0">
              <a:defRPr/>
            </a:pPr>
            <a:r>
              <a:rPr lang="ru-RU" sz="4800" b="1" dirty="0" smtClean="0">
                <a:solidFill>
                  <a:srgbClr val="000099"/>
                </a:solidFill>
              </a:rPr>
              <a:t>Все </a:t>
            </a:r>
            <a:r>
              <a:rPr lang="ru-RU" sz="4800" b="1" dirty="0">
                <a:solidFill>
                  <a:srgbClr val="000099"/>
                </a:solidFill>
              </a:rPr>
              <a:t>регионы страны</a:t>
            </a:r>
            <a:r>
              <a:rPr lang="ru-RU" sz="4800" b="1" dirty="0" smtClean="0">
                <a:solidFill>
                  <a:srgbClr val="000099"/>
                </a:solidFill>
              </a:rPr>
              <a:t>:</a:t>
            </a:r>
            <a:endParaRPr lang="en-US" sz="4800" b="1" dirty="0" smtClean="0">
              <a:solidFill>
                <a:srgbClr val="000099"/>
              </a:solidFill>
            </a:endParaRPr>
          </a:p>
          <a:p>
            <a:pPr indent="213490" algn="just">
              <a:defRPr/>
            </a:pPr>
            <a:endParaRPr lang="ru-RU" sz="4500" dirty="0" smtClean="0">
              <a:solidFill>
                <a:srgbClr val="000099"/>
              </a:solidFill>
            </a:endParaRPr>
          </a:p>
          <a:p>
            <a:pPr indent="213490" algn="l">
              <a:defRPr/>
            </a:pPr>
            <a:r>
              <a:rPr lang="en-US" sz="4200" dirty="0" smtClean="0">
                <a:solidFill>
                  <a:srgbClr val="000099"/>
                </a:solidFill>
              </a:rPr>
              <a:t>1</a:t>
            </a:r>
            <a:r>
              <a:rPr lang="ru-RU" sz="4200" dirty="0" smtClean="0">
                <a:solidFill>
                  <a:srgbClr val="000099"/>
                </a:solidFill>
              </a:rPr>
              <a:t>. Ознакомление с подходами к формированию читательской грамотности</a:t>
            </a:r>
          </a:p>
          <a:p>
            <a:pPr indent="213490" algn="l">
              <a:defRPr/>
            </a:pPr>
            <a:r>
              <a:rPr lang="ru-RU" sz="4200" dirty="0" smtClean="0">
                <a:solidFill>
                  <a:srgbClr val="000099"/>
                </a:solidFill>
              </a:rPr>
              <a:t>2. Проведение </a:t>
            </a:r>
            <a:r>
              <a:rPr lang="ru-RU" sz="4200" dirty="0" err="1" smtClean="0">
                <a:solidFill>
                  <a:srgbClr val="000099"/>
                </a:solidFill>
              </a:rPr>
              <a:t>меж-региональных</a:t>
            </a:r>
            <a:r>
              <a:rPr lang="ru-RU" sz="4200" dirty="0" smtClean="0">
                <a:solidFill>
                  <a:srgbClr val="000099"/>
                </a:solidFill>
              </a:rPr>
              <a:t>  семинаров</a:t>
            </a:r>
          </a:p>
          <a:p>
            <a:pPr indent="213490" algn="l">
              <a:defRPr/>
            </a:pPr>
            <a:r>
              <a:rPr lang="ru-RU" sz="4200" dirty="0" smtClean="0">
                <a:solidFill>
                  <a:srgbClr val="000099"/>
                </a:solidFill>
              </a:rPr>
              <a:t>3. Оценка </a:t>
            </a:r>
            <a:r>
              <a:rPr lang="ru-RU" sz="4200" dirty="0" err="1" smtClean="0">
                <a:solidFill>
                  <a:srgbClr val="000099"/>
                </a:solidFill>
              </a:rPr>
              <a:t>сформированности</a:t>
            </a:r>
            <a:r>
              <a:rPr lang="ru-RU" sz="4200" dirty="0" smtClean="0">
                <a:solidFill>
                  <a:srgbClr val="000099"/>
                </a:solidFill>
              </a:rPr>
              <a:t> читательской грамотности</a:t>
            </a:r>
          </a:p>
          <a:p>
            <a:pPr indent="213490" algn="l">
              <a:defRPr/>
            </a:pPr>
            <a:r>
              <a:rPr lang="ru-RU" sz="4200" dirty="0" smtClean="0">
                <a:solidFill>
                  <a:srgbClr val="000099"/>
                </a:solidFill>
              </a:rPr>
              <a:t>4. Методическая </a:t>
            </a:r>
            <a:r>
              <a:rPr lang="ru-RU" sz="4200" dirty="0">
                <a:solidFill>
                  <a:srgbClr val="000099"/>
                </a:solidFill>
              </a:rPr>
              <a:t>поддержка и консультирование с целью повышения </a:t>
            </a:r>
            <a:r>
              <a:rPr lang="ru-RU" sz="4200" dirty="0" smtClean="0">
                <a:solidFill>
                  <a:srgbClr val="000099"/>
                </a:solidFill>
              </a:rPr>
              <a:t>читательской грамотности</a:t>
            </a:r>
          </a:p>
          <a:p>
            <a:pPr indent="213490" algn="l">
              <a:defRPr/>
            </a:pPr>
            <a:r>
              <a:rPr lang="ru-RU" sz="4200" dirty="0" smtClean="0">
                <a:solidFill>
                  <a:srgbClr val="000099"/>
                </a:solidFill>
              </a:rPr>
              <a:t>5. Распространение открытого банка заданий международных исследований</a:t>
            </a:r>
            <a:r>
              <a:rPr lang="en-US" sz="4200" dirty="0" smtClean="0">
                <a:solidFill>
                  <a:srgbClr val="000099"/>
                </a:solidFill>
              </a:rPr>
              <a:t> PIRLS</a:t>
            </a:r>
            <a:r>
              <a:rPr lang="ru-RU" sz="4200" dirty="0" smtClean="0">
                <a:solidFill>
                  <a:srgbClr val="000099"/>
                </a:solidFill>
              </a:rPr>
              <a:t> и </a:t>
            </a:r>
            <a:r>
              <a:rPr lang="en-US" sz="4200" dirty="0" smtClean="0">
                <a:solidFill>
                  <a:srgbClr val="000099"/>
                </a:solidFill>
              </a:rPr>
              <a:t>PISA</a:t>
            </a:r>
            <a:r>
              <a:rPr lang="ru-RU" sz="4200" dirty="0" smtClean="0">
                <a:solidFill>
                  <a:srgbClr val="000099"/>
                </a:solidFill>
              </a:rPr>
              <a:t>.</a:t>
            </a:r>
          </a:p>
          <a:p>
            <a:pPr indent="213490" algn="l">
              <a:defRPr/>
            </a:pPr>
            <a:r>
              <a:rPr lang="ru-RU" sz="4200" dirty="0" smtClean="0">
                <a:solidFill>
                  <a:srgbClr val="000099"/>
                </a:solidFill>
              </a:rPr>
              <a:t>6. Создание интерактивной платформы для использования банка заданий для оценки читательской грамотности</a:t>
            </a:r>
          </a:p>
          <a:p>
            <a:pPr lvl="0" algn="l">
              <a:defRPr/>
            </a:pPr>
            <a:endParaRPr lang="ru-RU" sz="4200" dirty="0">
              <a:solidFill>
                <a:srgbClr val="000099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414294" y="1626343"/>
            <a:ext cx="2993933" cy="55380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08823" tIns="54411" rIns="108823" bIns="54411" rtlCol="0">
            <a:noAutofit/>
          </a:bodyPr>
          <a:lstStyle/>
          <a:p>
            <a:pPr algn="ctr" defTabSz="1088227">
              <a:lnSpc>
                <a:spcPct val="80000"/>
              </a:lnSpc>
              <a:spcBef>
                <a:spcPct val="20000"/>
              </a:spcBef>
              <a:defRPr/>
            </a:pPr>
            <a:endParaRPr lang="ru-RU" sz="1900" b="1" dirty="0" smtClean="0">
              <a:solidFill>
                <a:srgbClr val="000099"/>
              </a:solidFill>
            </a:endParaRPr>
          </a:p>
          <a:p>
            <a:pPr algn="ctr" defTabSz="1088227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900" b="1" dirty="0" err="1" smtClean="0">
                <a:solidFill>
                  <a:srgbClr val="000099"/>
                </a:solidFill>
              </a:rPr>
              <a:t>Вебинары</a:t>
            </a:r>
            <a:r>
              <a:rPr lang="ru-RU" sz="1900" b="1" dirty="0" smtClean="0">
                <a:solidFill>
                  <a:srgbClr val="000099"/>
                </a:solidFill>
              </a:rPr>
              <a:t>:</a:t>
            </a:r>
          </a:p>
          <a:p>
            <a:pPr algn="ctr" defTabSz="1088227">
              <a:lnSpc>
                <a:spcPct val="80000"/>
              </a:lnSpc>
              <a:spcBef>
                <a:spcPct val="20000"/>
              </a:spcBef>
              <a:defRPr/>
            </a:pPr>
            <a:endParaRPr lang="ru-RU" sz="17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500" dirty="0" smtClean="0">
                <a:solidFill>
                  <a:srgbClr val="000099"/>
                </a:solidFill>
              </a:rPr>
              <a:t>1. </a:t>
            </a:r>
            <a:r>
              <a:rPr lang="ru-RU" sz="1500" b="1" i="1" dirty="0" smtClean="0"/>
              <a:t>Формируем базовые навыки: читательская грамотность</a:t>
            </a:r>
          </a:p>
          <a:p>
            <a:pPr marL="425089" indent="-425089">
              <a:lnSpc>
                <a:spcPct val="80000"/>
              </a:lnSpc>
            </a:pPr>
            <a:r>
              <a:rPr lang="ru-RU" sz="1500" b="1" dirty="0" smtClean="0"/>
              <a:t>к.п.н. Ковалёва Г. С., </a:t>
            </a:r>
          </a:p>
          <a:p>
            <a:pPr marL="425089" indent="-425089">
              <a:lnSpc>
                <a:spcPct val="80000"/>
              </a:lnSpc>
            </a:pPr>
            <a:r>
              <a:rPr lang="ru-RU" sz="1500" dirty="0" smtClean="0">
                <a:solidFill>
                  <a:srgbClr val="0000CC"/>
                </a:solidFill>
              </a:rPr>
              <a:t>02.11.2015 (1787 подключений)</a:t>
            </a:r>
            <a:endParaRPr lang="en-US" sz="1500" dirty="0" smtClean="0">
              <a:solidFill>
                <a:srgbClr val="0000CC"/>
              </a:solidFill>
            </a:endParaRPr>
          </a:p>
          <a:p>
            <a:pPr indent="17004">
              <a:lnSpc>
                <a:spcPct val="80000"/>
              </a:lnSpc>
            </a:pPr>
            <a:r>
              <a:rPr lang="en-US" sz="1500" dirty="0" smtClean="0">
                <a:hlinkClick r:id="rId2"/>
              </a:rPr>
              <a:t>https://my.webinar.ru/record/571095</a:t>
            </a:r>
            <a:endParaRPr lang="ru-RU" sz="1500" dirty="0" smtClean="0"/>
          </a:p>
          <a:p>
            <a:pPr indent="17004">
              <a:lnSpc>
                <a:spcPct val="80000"/>
              </a:lnSpc>
            </a:pPr>
            <a:endParaRPr lang="ru-RU" sz="1500" dirty="0">
              <a:solidFill>
                <a:srgbClr val="000099"/>
              </a:solidFill>
            </a:endParaRPr>
          </a:p>
          <a:p>
            <a:pPr indent="17004">
              <a:lnSpc>
                <a:spcPct val="80000"/>
              </a:lnSpc>
            </a:pPr>
            <a:r>
              <a:rPr lang="ru-RU" sz="1500" dirty="0" smtClean="0">
                <a:solidFill>
                  <a:srgbClr val="000099"/>
                </a:solidFill>
              </a:rPr>
              <a:t>2. </a:t>
            </a:r>
            <a:r>
              <a:rPr lang="ru-RU" sz="1500" b="1" i="1" dirty="0" err="1" smtClean="0">
                <a:solidFill>
                  <a:schemeClr val="tx1"/>
                </a:solidFill>
              </a:rPr>
              <a:t>Компетентностный</a:t>
            </a:r>
            <a:r>
              <a:rPr lang="ru-RU" sz="1500" b="1" i="1" dirty="0" smtClean="0">
                <a:solidFill>
                  <a:schemeClr val="tx1"/>
                </a:solidFill>
              </a:rPr>
              <a:t> подход к диагностике читательской грамотности (на материале тестов </a:t>
            </a:r>
            <a:r>
              <a:rPr lang="en-US" sz="1500" b="1" i="1" dirty="0" smtClean="0">
                <a:solidFill>
                  <a:schemeClr val="tx1"/>
                </a:solidFill>
              </a:rPr>
              <a:t>PIRLS </a:t>
            </a:r>
            <a:r>
              <a:rPr lang="ru-RU" sz="1500" b="1" i="1" dirty="0" smtClean="0">
                <a:solidFill>
                  <a:schemeClr val="tx1"/>
                </a:solidFill>
              </a:rPr>
              <a:t>и</a:t>
            </a:r>
            <a:r>
              <a:rPr lang="en-US" sz="1500" b="1" i="1" dirty="0" smtClean="0">
                <a:solidFill>
                  <a:schemeClr val="tx1"/>
                </a:solidFill>
              </a:rPr>
              <a:t> PISA</a:t>
            </a:r>
            <a:r>
              <a:rPr lang="ru-RU" sz="1500" b="1" i="1" dirty="0" smtClean="0">
                <a:solidFill>
                  <a:schemeClr val="tx1"/>
                </a:solidFill>
              </a:rPr>
              <a:t>)</a:t>
            </a:r>
            <a:endParaRPr lang="en-US" sz="1500" b="1" i="1" dirty="0" smtClean="0">
              <a:solidFill>
                <a:schemeClr val="tx1"/>
              </a:solidFill>
            </a:endParaRPr>
          </a:p>
          <a:p>
            <a:pPr indent="17004">
              <a:lnSpc>
                <a:spcPct val="80000"/>
              </a:lnSpc>
            </a:pPr>
            <a:r>
              <a:rPr lang="ru-RU" sz="1500" b="1" dirty="0" smtClean="0">
                <a:solidFill>
                  <a:schemeClr val="tx1"/>
                </a:solidFill>
              </a:rPr>
              <a:t>д.п.н. </a:t>
            </a:r>
            <a:r>
              <a:rPr lang="ru-RU" sz="1500" b="1" dirty="0" err="1" smtClean="0">
                <a:solidFill>
                  <a:schemeClr val="tx1"/>
                </a:solidFill>
              </a:rPr>
              <a:t>Цукерман</a:t>
            </a:r>
            <a:r>
              <a:rPr lang="ru-RU" sz="1500" b="1" dirty="0" smtClean="0">
                <a:solidFill>
                  <a:schemeClr val="tx1"/>
                </a:solidFill>
              </a:rPr>
              <a:t> Г.А</a:t>
            </a:r>
            <a:r>
              <a:rPr lang="ru-RU" sz="1500" dirty="0" smtClean="0">
                <a:solidFill>
                  <a:srgbClr val="000099"/>
                </a:solidFill>
              </a:rPr>
              <a:t>.</a:t>
            </a:r>
          </a:p>
          <a:p>
            <a:pPr indent="17004">
              <a:lnSpc>
                <a:spcPct val="80000"/>
              </a:lnSpc>
            </a:pPr>
            <a:r>
              <a:rPr lang="ru-RU" sz="1500" dirty="0" smtClean="0">
                <a:solidFill>
                  <a:srgbClr val="000099"/>
                </a:solidFill>
              </a:rPr>
              <a:t>22.12.2015</a:t>
            </a:r>
            <a:endParaRPr lang="en-US" sz="1500" dirty="0" smtClean="0">
              <a:solidFill>
                <a:srgbClr val="000099"/>
              </a:solidFill>
            </a:endParaRPr>
          </a:p>
          <a:p>
            <a:pPr indent="17004">
              <a:lnSpc>
                <a:spcPct val="80000"/>
              </a:lnSpc>
            </a:pPr>
            <a:endParaRPr lang="en-US" sz="1500" dirty="0">
              <a:solidFill>
                <a:srgbClr val="000099"/>
              </a:solidFill>
            </a:endParaRPr>
          </a:p>
          <a:p>
            <a:pPr indent="17004">
              <a:lnSpc>
                <a:spcPct val="80000"/>
              </a:lnSpc>
            </a:pPr>
            <a:r>
              <a:rPr lang="ru-RU" sz="1500" dirty="0" smtClean="0">
                <a:solidFill>
                  <a:srgbClr val="000099"/>
                </a:solidFill>
              </a:rPr>
              <a:t>3.  </a:t>
            </a:r>
            <a:r>
              <a:rPr lang="ru-RU" sz="1500" b="1" i="1" dirty="0" smtClean="0">
                <a:solidFill>
                  <a:schemeClr val="tx1"/>
                </a:solidFill>
              </a:rPr>
              <a:t>Сильные и слабые стороны читательской грамотности младших школьников (по результатам международного исследования </a:t>
            </a:r>
            <a:r>
              <a:rPr lang="en-US" sz="1500" b="1" i="1" dirty="0" smtClean="0">
                <a:solidFill>
                  <a:schemeClr val="tx1"/>
                </a:solidFill>
              </a:rPr>
              <a:t>PIRLS</a:t>
            </a:r>
            <a:r>
              <a:rPr lang="ru-RU" sz="1500" b="1" i="1" dirty="0" smtClean="0">
                <a:solidFill>
                  <a:schemeClr val="tx1"/>
                </a:solidFill>
              </a:rPr>
              <a:t>)</a:t>
            </a:r>
          </a:p>
          <a:p>
            <a:pPr indent="17004">
              <a:lnSpc>
                <a:spcPct val="80000"/>
              </a:lnSpc>
            </a:pPr>
            <a:r>
              <a:rPr lang="ru-RU" sz="1500" b="1" dirty="0" smtClean="0">
                <a:solidFill>
                  <a:schemeClr val="tx1"/>
                </a:solidFill>
              </a:rPr>
              <a:t>к.п.н. Кузнецова М.И.</a:t>
            </a:r>
          </a:p>
          <a:p>
            <a:pPr indent="17004">
              <a:lnSpc>
                <a:spcPct val="80000"/>
              </a:lnSpc>
            </a:pPr>
            <a:r>
              <a:rPr lang="ru-RU" sz="1500" dirty="0" smtClean="0">
                <a:solidFill>
                  <a:srgbClr val="000099"/>
                </a:solidFill>
              </a:rPr>
              <a:t>24.12.2015</a:t>
            </a:r>
          </a:p>
          <a:p>
            <a:pPr indent="17004">
              <a:lnSpc>
                <a:spcPct val="80000"/>
              </a:lnSpc>
            </a:pPr>
            <a:endParaRPr lang="ru-RU" sz="1700" dirty="0">
              <a:solidFill>
                <a:srgbClr val="000099"/>
              </a:solidFill>
            </a:endParaRPr>
          </a:p>
          <a:p>
            <a:pPr indent="17004">
              <a:lnSpc>
                <a:spcPct val="80000"/>
              </a:lnSpc>
            </a:pPr>
            <a:endParaRPr lang="ru-RU" sz="1700" dirty="0" smtClean="0">
              <a:solidFill>
                <a:srgbClr val="000099"/>
              </a:solidFill>
            </a:endParaRPr>
          </a:p>
          <a:p>
            <a:pPr indent="17004">
              <a:lnSpc>
                <a:spcPct val="80000"/>
              </a:lnSpc>
            </a:pPr>
            <a:endParaRPr lang="ru-RU" sz="1700" dirty="0">
              <a:solidFill>
                <a:srgbClr val="000099"/>
              </a:solidFill>
            </a:endParaRPr>
          </a:p>
          <a:p>
            <a:pPr indent="17004">
              <a:lnSpc>
                <a:spcPct val="80000"/>
              </a:lnSpc>
            </a:pPr>
            <a:endParaRPr lang="ru-RU" sz="1700" dirty="0" smtClean="0">
              <a:solidFill>
                <a:srgbClr val="000099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595348" y="1475893"/>
            <a:ext cx="5052261" cy="977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08823" tIns="54411" rIns="108823" bIns="54411" rtlCol="0">
            <a:normAutofit lnSpcReduction="10000"/>
          </a:bodyPr>
          <a:lstStyle/>
          <a:p>
            <a:pPr algn="ctr" defTabSz="1088227"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000099"/>
                </a:solidFill>
              </a:rPr>
              <a:t>Измерительные материалы на основе международного инструментария </a:t>
            </a:r>
            <a:r>
              <a:rPr lang="en-US" b="1" dirty="0" smtClean="0">
                <a:solidFill>
                  <a:srgbClr val="000099"/>
                </a:solidFill>
              </a:rPr>
              <a:t>PIRLS </a:t>
            </a:r>
            <a:r>
              <a:rPr lang="ru-RU" b="1" dirty="0" smtClean="0">
                <a:solidFill>
                  <a:srgbClr val="000099"/>
                </a:solidFill>
              </a:rPr>
              <a:t>и </a:t>
            </a:r>
            <a:r>
              <a:rPr lang="en-US" b="1" dirty="0" smtClean="0">
                <a:solidFill>
                  <a:srgbClr val="000099"/>
                </a:solidFill>
              </a:rPr>
              <a:t>PISA</a:t>
            </a:r>
            <a:endParaRPr lang="ru-RU" b="1" dirty="0" smtClean="0">
              <a:solidFill>
                <a:srgbClr val="000099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501787" y="2829944"/>
            <a:ext cx="2619691" cy="4334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08823" tIns="54411" rIns="108823" bIns="54411" rtlCol="0">
            <a:normAutofit/>
          </a:bodyPr>
          <a:lstStyle/>
          <a:p>
            <a:pPr algn="ctr" defTabSz="1088227">
              <a:defRPr/>
            </a:pPr>
            <a:r>
              <a:rPr lang="ru-RU" sz="1900" dirty="0" smtClean="0">
                <a:solidFill>
                  <a:srgbClr val="000099"/>
                </a:solidFill>
              </a:rPr>
              <a:t>ФГОС: оценка </a:t>
            </a:r>
            <a:r>
              <a:rPr lang="ru-RU" sz="1900" dirty="0" err="1" smtClean="0">
                <a:solidFill>
                  <a:srgbClr val="000099"/>
                </a:solidFill>
              </a:rPr>
              <a:t>метапредметных</a:t>
            </a:r>
            <a:r>
              <a:rPr lang="ru-RU" sz="1900" dirty="0" smtClean="0">
                <a:solidFill>
                  <a:srgbClr val="000099"/>
                </a:solidFill>
              </a:rPr>
              <a:t> результатов (читательской грамотности)</a:t>
            </a:r>
          </a:p>
          <a:p>
            <a:pPr algn="ctr" defTabSz="1088227">
              <a:defRPr/>
            </a:pPr>
            <a:r>
              <a:rPr lang="ru-RU" sz="1900" dirty="0" smtClean="0">
                <a:solidFill>
                  <a:srgbClr val="000099"/>
                </a:solidFill>
              </a:rPr>
              <a:t>4-9 классы  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308599" y="2829944"/>
            <a:ext cx="2572251" cy="4334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08823" tIns="54411" rIns="108823" bIns="54411" rtlCol="0">
            <a:normAutofit/>
          </a:bodyPr>
          <a:lstStyle/>
          <a:p>
            <a:pPr algn="ctr" defTabSz="1088227">
              <a:spcBef>
                <a:spcPct val="20000"/>
              </a:spcBef>
              <a:defRPr/>
            </a:pPr>
            <a:r>
              <a:rPr lang="ru-RU" sz="1900" dirty="0" smtClean="0">
                <a:solidFill>
                  <a:srgbClr val="000099"/>
                </a:solidFill>
              </a:rPr>
              <a:t>«Тяни-толкай» - измеритель динамики читательской грамотности</a:t>
            </a:r>
          </a:p>
          <a:p>
            <a:pPr algn="ctr" defTabSz="1088227">
              <a:spcBef>
                <a:spcPct val="20000"/>
              </a:spcBef>
              <a:defRPr/>
            </a:pPr>
            <a:endParaRPr lang="ru-RU" dirty="0">
              <a:solidFill>
                <a:srgbClr val="000099"/>
              </a:solidFill>
            </a:endParaRPr>
          </a:p>
          <a:p>
            <a:pPr algn="ctr" defTabSz="1088227">
              <a:spcBef>
                <a:spcPct val="20000"/>
              </a:spcBef>
              <a:defRPr/>
            </a:pPr>
            <a:endParaRPr lang="ru-RU" dirty="0" smtClean="0">
              <a:solidFill>
                <a:srgbClr val="000099"/>
              </a:solidFill>
            </a:endParaRPr>
          </a:p>
          <a:p>
            <a:pPr algn="ctr" defTabSz="1088227">
              <a:spcBef>
                <a:spcPct val="20000"/>
              </a:spcBef>
              <a:defRPr/>
            </a:pPr>
            <a:endParaRPr lang="ru-RU" dirty="0">
              <a:solidFill>
                <a:srgbClr val="000099"/>
              </a:solidFill>
            </a:endParaRPr>
          </a:p>
          <a:p>
            <a:pPr algn="ctr" defTabSz="1088227">
              <a:spcBef>
                <a:spcPct val="20000"/>
              </a:spcBef>
              <a:defRPr/>
            </a:pPr>
            <a:endParaRPr lang="ru-RU" dirty="0" smtClean="0">
              <a:solidFill>
                <a:srgbClr val="000099"/>
              </a:solidFill>
            </a:endParaRPr>
          </a:p>
          <a:p>
            <a:pPr algn="ctr" defTabSz="1088227">
              <a:spcBef>
                <a:spcPct val="20000"/>
              </a:spcBef>
              <a:defRPr/>
            </a:pPr>
            <a:endParaRPr lang="ru-RU" dirty="0" smtClean="0">
              <a:solidFill>
                <a:srgbClr val="000099"/>
              </a:solidFill>
            </a:endParaRPr>
          </a:p>
        </p:txBody>
      </p:sp>
      <p:pic>
        <p:nvPicPr>
          <p:cNvPr id="8" name="Рисунок 7" descr="ФГОС_Метапредметные_результаты_5кл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5348" y="4635344"/>
            <a:ext cx="795588" cy="8761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 descr="ФГОС_Метапредметные_результаты_6кл_02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4512" y="4635345"/>
            <a:ext cx="1309846" cy="13812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 descr="ФГОС_Метапредметные_результаты_6кл_03.tif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95348" y="5613270"/>
            <a:ext cx="1309846" cy="14142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Рисунок 11" descr="ФГОС_Метапредметные_результаты_6кл_01.tif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92314" y="6139845"/>
            <a:ext cx="842044" cy="86690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3" descr="тяни-толкай2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402160" y="4334444"/>
            <a:ext cx="2478690" cy="180540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10712005" y="6215071"/>
            <a:ext cx="1168845" cy="752249"/>
          </a:xfrm>
          <a:prstGeom prst="rect">
            <a:avLst/>
          </a:prstGeom>
        </p:spPr>
        <p:txBody>
          <a:bodyPr wrap="none" lIns="108823" tIns="54411" rIns="108823" bIns="544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PISA</a:t>
            </a:r>
          </a:p>
          <a:p>
            <a:pPr algn="ctr"/>
            <a:r>
              <a:rPr lang="en-US" sz="43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+ </a:t>
            </a:r>
            <a:r>
              <a:rPr lang="ru-RU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вопросы </a:t>
            </a:r>
          </a:p>
          <a:p>
            <a:pPr algn="ctr"/>
            <a:r>
              <a:rPr lang="en-US" sz="43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PIRLS-</a:t>
            </a:r>
            <a:r>
              <a:rPr lang="ru-RU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подобные</a:t>
            </a:r>
          </a:p>
        </p:txBody>
      </p:sp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9402159" y="6215071"/>
            <a:ext cx="1122725" cy="827474"/>
          </a:xfrm>
          <a:prstGeom prst="rect">
            <a:avLst/>
          </a:prstGeom>
        </p:spPr>
        <p:txBody>
          <a:bodyPr wrap="none" lIns="108823" tIns="54411" rIns="108823" bIns="544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PIRLS</a:t>
            </a:r>
          </a:p>
          <a:p>
            <a:pPr algn="ctr"/>
            <a:r>
              <a:rPr lang="en-US" sz="43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+ </a:t>
            </a:r>
            <a:r>
              <a:rPr lang="ru-RU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вопросы </a:t>
            </a:r>
          </a:p>
          <a:p>
            <a:pPr algn="ctr"/>
            <a:r>
              <a:rPr lang="en-US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PISA-</a:t>
            </a:r>
            <a:r>
              <a:rPr lang="ru-RU" sz="43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подобные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624512" y="2453819"/>
            <a:ext cx="0" cy="376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0337764" y="2453819"/>
            <a:ext cx="0" cy="376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1" y="955252"/>
            <a:ext cx="11880850" cy="5731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108823" tIns="54411" rIns="108823" bIns="54411" rtlCol="0" anchor="ctr">
            <a:noAutofit/>
          </a:bodyPr>
          <a:lstStyle/>
          <a:p>
            <a:pPr algn="ctr" defTabSz="10882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Читательская грамотность  </a:t>
            </a:r>
            <a:br>
              <a:rPr lang="ru-RU" sz="1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i="1" dirty="0" smtClean="0">
                <a:solidFill>
                  <a:srgbClr val="000099"/>
                </a:solidFill>
              </a:rPr>
              <a:t>-  способность человека понимать и использовать письменные тексты, </a:t>
            </a:r>
            <a:br>
              <a:rPr lang="ru-RU" sz="1400" b="1" i="1" dirty="0" smtClean="0">
                <a:solidFill>
                  <a:srgbClr val="000099"/>
                </a:solidFill>
              </a:rPr>
            </a:br>
            <a:r>
              <a:rPr lang="ru-RU" sz="1400" b="1" i="1" dirty="0" smtClean="0">
                <a:solidFill>
                  <a:srgbClr val="000099"/>
                </a:solidFill>
              </a:rPr>
              <a:t>размышлять о них и заниматься чтением для того, чтобы достигать своих целей, </a:t>
            </a:r>
            <a:br>
              <a:rPr lang="ru-RU" sz="1400" b="1" i="1" dirty="0" smtClean="0">
                <a:solidFill>
                  <a:srgbClr val="000099"/>
                </a:solidFill>
              </a:rPr>
            </a:br>
            <a:r>
              <a:rPr lang="ru-RU" sz="1400" b="1" i="1" dirty="0" smtClean="0">
                <a:solidFill>
                  <a:srgbClr val="000099"/>
                </a:solidFill>
              </a:rPr>
              <a:t>расширять свои знания и возможности, участвовать в социальной жизни. </a:t>
            </a:r>
            <a:r>
              <a:rPr lang="ru-RU" sz="1400" dirty="0" smtClean="0">
                <a:solidFill>
                  <a:srgbClr val="000099"/>
                </a:solidFill>
              </a:rPr>
              <a:t/>
            </a:r>
            <a:br>
              <a:rPr lang="ru-RU" sz="1400" dirty="0" smtClean="0">
                <a:solidFill>
                  <a:srgbClr val="000099"/>
                </a:solidFill>
              </a:rPr>
            </a:b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2"/>
          <p:cNvSpPr txBox="1">
            <a:spLocks/>
          </p:cNvSpPr>
          <p:nvPr/>
        </p:nvSpPr>
        <p:spPr bwMode="auto">
          <a:xfrm>
            <a:off x="792057" y="0"/>
            <a:ext cx="11088793" cy="55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23" tIns="54411" rIns="108823" bIns="54411" numCol="1" anchor="b" anchorCtr="0" compatLnSpc="1">
            <a:prstTxWarp prst="textNoShape">
              <a:avLst/>
            </a:prstTxWarp>
          </a:bodyPr>
          <a:lstStyle/>
          <a:p>
            <a:pPr algn="ctr" defTabSz="10882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kern="0" dirty="0" smtClean="0">
                <a:solidFill>
                  <a:srgbClr val="3B5A79"/>
                </a:solidFill>
                <a:latin typeface="+mj-lt"/>
                <a:ea typeface="ＭＳ Ｐゴシック" charset="-128"/>
                <a:cs typeface="ＭＳ Ｐゴシック" charset="-128"/>
              </a:rPr>
              <a:t>Открытые тетради </a:t>
            </a:r>
            <a:r>
              <a:rPr lang="en-US" altLang="ru-RU" sz="3600" b="1" kern="0" dirty="0" smtClean="0">
                <a:solidFill>
                  <a:srgbClr val="3B5A79"/>
                </a:solidFill>
                <a:latin typeface="+mj-lt"/>
                <a:ea typeface="ＭＳ Ｐゴシック" charset="-128"/>
                <a:cs typeface="ＭＳ Ｐゴシック" charset="-128"/>
              </a:rPr>
              <a:t>PIRLS</a:t>
            </a:r>
            <a:endParaRPr lang="ru-RU" sz="3600" b="1" kern="0" dirty="0">
              <a:solidFill>
                <a:srgbClr val="3B5A79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32031" y="796043"/>
            <a:ext cx="6003430" cy="46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23" tIns="54411" rIns="108823" bIns="54411" numCol="1" anchor="t" anchorCtr="0" compatLnSpc="1">
            <a:prstTxWarp prst="textNoShape">
              <a:avLst/>
            </a:prstTxWarp>
          </a:bodyPr>
          <a:lstStyle/>
          <a:p>
            <a:pPr marL="275835" indent="-275835" defTabSz="1088227" fontAlgn="base">
              <a:spcBef>
                <a:spcPct val="20000"/>
              </a:spcBef>
              <a:spcAft>
                <a:spcPts val="1190"/>
              </a:spcAft>
              <a:defRPr/>
            </a:pPr>
            <a:r>
              <a:rPr lang="ru-RU" sz="3600" kern="0" dirty="0" smtClean="0">
                <a:ea typeface="ＭＳ Ｐゴシック" charset="-128"/>
                <a:cs typeface="ＭＳ Ｐゴシック" charset="-128"/>
              </a:rPr>
              <a:t>	</a:t>
            </a:r>
            <a:r>
              <a:rPr lang="ru-RU" sz="2900" kern="0" dirty="0" smtClean="0">
                <a:ea typeface="ＭＳ Ｐゴシック" charset="-128"/>
                <a:cs typeface="ＭＳ Ｐゴシック" charset="-128"/>
              </a:rPr>
              <a:t>На сайте Центра оценки качества образования ИСРО РАО размещены тетради с заданиями прошлых циклов исследования (2001, 2006 и 2011 годов) с критериями оценивания и рекомендациями по использованию.</a:t>
            </a:r>
            <a:endParaRPr lang="ru-RU" sz="2900" i="1" u="sng" kern="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t="5148" b="12264"/>
          <a:stretch>
            <a:fillRect/>
          </a:stretch>
        </p:blipFill>
        <p:spPr bwMode="auto">
          <a:xfrm>
            <a:off x="6197844" y="668676"/>
            <a:ext cx="5545398" cy="405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rcRect l="32223" t="15525" r="34656" b="1370"/>
          <a:stretch>
            <a:fillRect/>
          </a:stretch>
        </p:blipFill>
        <p:spPr bwMode="auto">
          <a:xfrm>
            <a:off x="1782128" y="4802070"/>
            <a:ext cx="1386099" cy="15662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9252" y="4800077"/>
            <a:ext cx="1381102" cy="156826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5136368" y="5092264"/>
            <a:ext cx="6744482" cy="95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23" tIns="54411" rIns="108823" bIns="54411" numCol="1" anchor="t" anchorCtr="0" compatLnSpc="1">
            <a:prstTxWarp prst="textNoShape">
              <a:avLst/>
            </a:prstTxWarp>
          </a:bodyPr>
          <a:lstStyle/>
          <a:p>
            <a:pPr marL="275835" indent="-275835" defTabSz="1088227" eaLnBrk="0" fontAlgn="base" hangingPunct="0">
              <a:spcBef>
                <a:spcPct val="20000"/>
              </a:spcBef>
              <a:spcAft>
                <a:spcPts val="1190"/>
              </a:spcAft>
              <a:defRPr/>
            </a:pPr>
            <a:r>
              <a:rPr lang="en-US" b="1" i="1" kern="0" dirty="0" smtClean="0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http://www.centeroko.ru/pirls16/pirls16_pub.htm</a:t>
            </a:r>
            <a:endParaRPr lang="ru-RU" b="1" i="1" kern="0" dirty="0" smtClean="0">
              <a:solidFill>
                <a:srgbClr val="00B05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0B17C-7408-4392-9667-68CDF4B7AAE2}" type="slidenum">
              <a:rPr lang="ru-RU" smtClean="0"/>
              <a:pPr>
                <a:defRPr/>
              </a:pPr>
              <a:t>122</a:t>
            </a:fld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2900" dirty="0" smtClean="0"/>
              <a:t>Материалы для оценки читательской грамотности выпускников начальной школы 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0" t="5795" r="2963" b="5795"/>
          <a:stretch>
            <a:fillRect/>
          </a:stretch>
        </p:blipFill>
        <p:spPr bwMode="auto">
          <a:xfrm>
            <a:off x="5196776" y="2359464"/>
            <a:ext cx="6433952" cy="406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3050" y="1659121"/>
            <a:ext cx="4722117" cy="263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23" tIns="54411" rIns="108823" bIns="54411" numCol="1" anchor="t" anchorCtr="0" compatLnSpc="1">
            <a:prstTxWarp prst="textNoShape">
              <a:avLst/>
            </a:prstTxWarp>
          </a:bodyPr>
          <a:lstStyle/>
          <a:p>
            <a:pPr marL="408085" indent="-408085" defTabSz="108822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 сайте Центра оценки качества образования ИСРО РАО размещены материалы для оценки читательской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грамот-ности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выпускников начальной школы в соответствии с ФГОС</a:t>
            </a:r>
            <a:endParaRPr lang="ru-RU" sz="2400" i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73" y="4701683"/>
            <a:ext cx="1819263" cy="20684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5920" y="4711738"/>
            <a:ext cx="1808440" cy="20684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6138440" y="1639011"/>
            <a:ext cx="5017054" cy="70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23" tIns="54411" rIns="108823" bIns="54411" numCol="1" anchor="t" anchorCtr="0" compatLnSpc="1">
            <a:prstTxWarp prst="textNoShape">
              <a:avLst/>
            </a:prstTxWarp>
          </a:bodyPr>
          <a:lstStyle/>
          <a:p>
            <a:pPr marL="275835" indent="-275835" defTabSz="1088227" eaLnBrk="0" fontAlgn="base" hangingPunct="0">
              <a:spcBef>
                <a:spcPct val="20000"/>
              </a:spcBef>
              <a:spcAft>
                <a:spcPts val="1190"/>
              </a:spcAft>
              <a:defRPr/>
            </a:pPr>
            <a:r>
              <a:rPr lang="en-US" sz="2600" b="1" i="1" kern="0" dirty="0" smtClean="0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http://centeroko.ru</a:t>
            </a:r>
            <a:endParaRPr lang="ru-RU" sz="2600" b="1" i="1" kern="0" dirty="0" smtClean="0">
              <a:solidFill>
                <a:srgbClr val="00B05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5265092" y="4605319"/>
            <a:ext cx="2163566" cy="87481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8823" tIns="54411" rIns="108823" bIns="54411" numCol="1" rtlCol="0" anchor="ctr" anchorCtr="0" compatLnSpc="1">
            <a:prstTxWarp prst="textNoShape">
              <a:avLst/>
            </a:prstTxWarp>
          </a:bodyPr>
          <a:lstStyle/>
          <a:p>
            <a:pPr algn="ctr" defTabSz="1088227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900" dirty="0" smtClean="0">
              <a:latin typeface="Times" pitchFamily="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8459" y="238814"/>
            <a:ext cx="11323935" cy="1179139"/>
          </a:xfrm>
        </p:spPr>
        <p:txBody>
          <a:bodyPr/>
          <a:lstStyle/>
          <a:p>
            <a:pPr eaLnBrk="1" hangingPunct="1"/>
            <a:r>
              <a:rPr lang="ru-RU" sz="3800" dirty="0" smtClean="0">
                <a:solidFill>
                  <a:srgbClr val="FF0000"/>
                </a:solidFill>
              </a:rPr>
              <a:t>Спасибо за внимание!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dirty="0" smtClean="0"/>
              <a:t>   </a:t>
            </a:r>
            <a:r>
              <a:rPr lang="ru-RU" b="1" dirty="0" smtClean="0"/>
              <a:t>Ковалева Галина Сергеевна, </a:t>
            </a:r>
            <a:r>
              <a:rPr lang="ru-RU" dirty="0" smtClean="0"/>
              <a:t>руководитель Центра оценки качества  образования Института стратегии развития образования  РАО</a:t>
            </a:r>
          </a:p>
          <a:p>
            <a:pPr indent="11336"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Тел./факс: (495)-621-76-36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e-mail: </a:t>
            </a:r>
            <a:r>
              <a:rPr lang="en-US" dirty="0" smtClean="0">
                <a:solidFill>
                  <a:srgbClr val="002060"/>
                </a:solidFill>
                <a:hlinkClick r:id="rId3"/>
              </a:rPr>
              <a:t>centeroko@mail.ru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сайты: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hlinkClick r:id="rId4"/>
              </a:rPr>
              <a:t>www.centeroko.ru</a:t>
            </a:r>
            <a:endParaRPr lang="ru-RU" dirty="0" smtClean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  <a:defRPr/>
            </a:pPr>
            <a:endParaRPr lang="ru-RU" dirty="0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94D34D-6F29-4C4A-96B0-9B0417D6C66B}" type="slidenum">
              <a:rPr lang="ru-RU" smtClean="0"/>
              <a:pPr/>
              <a:t>123</a:t>
            </a:fld>
            <a:endParaRPr lang="ru-RU" smtClean="0"/>
          </a:p>
        </p:txBody>
      </p:sp>
      <p:pic>
        <p:nvPicPr>
          <p:cNvPr id="5" name="Рисунок 7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657" y="3006130"/>
            <a:ext cx="3429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594043" y="121065"/>
            <a:ext cx="10692765" cy="82755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Тенденции изменения в оценке </a:t>
            </a:r>
            <a:r>
              <a:rPr lang="ru-RU" smtClean="0"/>
              <a:t>образовательных достижений</a:t>
            </a:r>
            <a:endParaRPr lang="ru-RU" dirty="0" smtClean="0"/>
          </a:p>
        </p:txBody>
      </p:sp>
      <p:sp>
        <p:nvSpPr>
          <p:cNvPr id="49155" name="Содержимое 2"/>
          <p:cNvSpPr>
            <a:spLocks noGrp="1"/>
          </p:cNvSpPr>
          <p:nvPr>
            <p:ph idx="1"/>
          </p:nvPr>
        </p:nvSpPr>
        <p:spPr>
          <a:xfrm>
            <a:off x="1169522" y="1325081"/>
            <a:ext cx="10385430" cy="5341780"/>
          </a:xfrm>
        </p:spPr>
        <p:txBody>
          <a:bodyPr/>
          <a:lstStyle/>
          <a:p>
            <a:r>
              <a:rPr lang="ru-RU" sz="3300" dirty="0" smtClean="0"/>
              <a:t>Изменение целевых установок </a:t>
            </a:r>
            <a:r>
              <a:rPr lang="ru-RU" sz="3300" i="1" dirty="0" smtClean="0"/>
              <a:t>(от оценки ЗУН к оценке грамотности и компетентности)</a:t>
            </a:r>
          </a:p>
          <a:p>
            <a:r>
              <a:rPr lang="ru-RU" sz="3300" dirty="0" smtClean="0"/>
              <a:t>Изменение концептуальных рамок оценки</a:t>
            </a:r>
            <a:r>
              <a:rPr lang="en-US" sz="3300" dirty="0" smtClean="0"/>
              <a:t> </a:t>
            </a:r>
            <a:r>
              <a:rPr lang="ru-RU" sz="3300" dirty="0" smtClean="0"/>
              <a:t>и изменение инструментария (</a:t>
            </a:r>
            <a:r>
              <a:rPr lang="ru-RU" sz="3300" i="1" dirty="0" smtClean="0"/>
              <a:t>изменение основных характеристик заданий, увеличение доли контекстных заданий, увеличение доли структурированных заданий)</a:t>
            </a:r>
          </a:p>
          <a:p>
            <a:r>
              <a:rPr lang="ru-RU" sz="3300" dirty="0" smtClean="0"/>
              <a:t>Изменение в технологиях (</a:t>
            </a:r>
            <a:r>
              <a:rPr lang="ru-RU" sz="3300" i="1" dirty="0" smtClean="0"/>
              <a:t>переход на электронные носители, введение интерактивных заданий)</a:t>
            </a:r>
          </a:p>
          <a:p>
            <a:endParaRPr lang="ru-RU" sz="3300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B2AA67-3B4B-427A-A980-B497F8B00786}" type="slidenum">
              <a:rPr lang="ru-RU" smtClean="0">
                <a:latin typeface="Arial" pitchFamily="34" charset="0"/>
              </a:rPr>
              <a:pPr/>
              <a:t>13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ctrTitle"/>
          </p:nvPr>
        </p:nvSpPr>
        <p:spPr>
          <a:xfrm>
            <a:off x="92820" y="172476"/>
            <a:ext cx="11788030" cy="1154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800" b="1" dirty="0" smtClean="0">
                <a:solidFill>
                  <a:srgbClr val="002060"/>
                </a:solidFill>
              </a:rPr>
              <a:t>Перспективные вопросы развития</a:t>
            </a:r>
            <a:br>
              <a:rPr lang="ru-RU" sz="3800" b="1" dirty="0" smtClean="0">
                <a:solidFill>
                  <a:srgbClr val="002060"/>
                </a:solidFill>
              </a:rPr>
            </a:br>
            <a:r>
              <a:rPr lang="ru-RU" sz="3800" b="1" dirty="0" smtClean="0">
                <a:solidFill>
                  <a:srgbClr val="002060"/>
                </a:solidFill>
              </a:rPr>
              <a:t> содержания экзаменов</a:t>
            </a: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971873" y="1400669"/>
            <a:ext cx="10020202" cy="56960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8823" tIns="54411" rIns="108823" bIns="54411">
            <a:spAutoFit/>
          </a:bodyPr>
          <a:lstStyle/>
          <a:p>
            <a:pPr marL="408085" indent="-408085">
              <a:buFont typeface="Arial" pitchFamily="34" charset="0"/>
              <a:buAutoNum type="arabicPeriod"/>
            </a:pPr>
            <a:r>
              <a:rPr lang="ru-RU" sz="3300" dirty="0" smtClean="0">
                <a:solidFill>
                  <a:srgbClr val="002060"/>
                </a:solidFill>
              </a:rPr>
              <a:t>Содержание </a:t>
            </a:r>
            <a:r>
              <a:rPr lang="ru-RU" sz="3300" dirty="0">
                <a:solidFill>
                  <a:srgbClr val="002060"/>
                </a:solidFill>
              </a:rPr>
              <a:t>экзаменов сопоставляется с содержанием тестов </a:t>
            </a:r>
            <a:r>
              <a:rPr lang="en-US" sz="3300" dirty="0">
                <a:solidFill>
                  <a:srgbClr val="002060"/>
                </a:solidFill>
              </a:rPr>
              <a:t>PISA</a:t>
            </a:r>
          </a:p>
          <a:p>
            <a:pPr marL="408085" indent="-408085">
              <a:buFont typeface="Arial" pitchFamily="34" charset="0"/>
              <a:buAutoNum type="arabicPeriod"/>
            </a:pPr>
            <a:r>
              <a:rPr lang="ru-RU" sz="3300" dirty="0">
                <a:solidFill>
                  <a:srgbClr val="002060"/>
                </a:solidFill>
              </a:rPr>
              <a:t>Использование заданий на </a:t>
            </a:r>
            <a:r>
              <a:rPr lang="ru-RU" sz="3300" dirty="0" err="1">
                <a:solidFill>
                  <a:srgbClr val="002060"/>
                </a:solidFill>
              </a:rPr>
              <a:t>компетентностной</a:t>
            </a:r>
            <a:r>
              <a:rPr lang="ru-RU" sz="3300" dirty="0">
                <a:solidFill>
                  <a:srgbClr val="002060"/>
                </a:solidFill>
              </a:rPr>
              <a:t> основе</a:t>
            </a:r>
          </a:p>
          <a:p>
            <a:pPr marL="408085" indent="-408085">
              <a:buFont typeface="Arial" pitchFamily="34" charset="0"/>
              <a:buAutoNum type="arabicPeriod"/>
            </a:pPr>
            <a:r>
              <a:rPr lang="ru-RU" sz="3300" dirty="0">
                <a:solidFill>
                  <a:srgbClr val="002060"/>
                </a:solidFill>
              </a:rPr>
              <a:t>Включение заданий, содержащих «неопределённость» (задания с неполным или лишним условием)</a:t>
            </a:r>
          </a:p>
          <a:p>
            <a:pPr marL="408085" indent="-408085">
              <a:buFont typeface="Arial" pitchFamily="34" charset="0"/>
              <a:buAutoNum type="arabicPeriod"/>
            </a:pPr>
            <a:r>
              <a:rPr lang="ru-RU" sz="3300" dirty="0">
                <a:solidFill>
                  <a:srgbClr val="002060"/>
                </a:solidFill>
              </a:rPr>
              <a:t>Включение заданий с развёрнутым ответом (эссе)</a:t>
            </a:r>
          </a:p>
          <a:p>
            <a:pPr marL="408085" indent="-408085">
              <a:buFont typeface="Arial" pitchFamily="34" charset="0"/>
              <a:buAutoNum type="arabicPeriod"/>
            </a:pPr>
            <a:r>
              <a:rPr lang="ru-RU" sz="3300" dirty="0">
                <a:solidFill>
                  <a:srgbClr val="002060"/>
                </a:solidFill>
              </a:rPr>
              <a:t>Включение заданий интерактивных на компьютерной платформе</a:t>
            </a:r>
          </a:p>
          <a:p>
            <a:pPr marL="408085" indent="-408085">
              <a:buFont typeface="Arial" pitchFamily="34" charset="0"/>
              <a:buAutoNum type="arabicPeriod"/>
            </a:pPr>
            <a:r>
              <a:rPr lang="ru-RU" sz="3300" dirty="0" smtClean="0">
                <a:solidFill>
                  <a:srgbClr val="002060"/>
                </a:solidFill>
              </a:rPr>
              <a:t>…?</a:t>
            </a:r>
            <a:endParaRPr lang="ru-RU" sz="3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 txBox="1">
            <a:spLocks/>
          </p:cNvSpPr>
          <p:nvPr/>
        </p:nvSpPr>
        <p:spPr bwMode="auto">
          <a:xfrm>
            <a:off x="792057" y="0"/>
            <a:ext cx="11088793" cy="111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</a:extLst>
        </p:spPr>
        <p:txBody>
          <a:bodyPr lIns="108823" tIns="54411" rIns="108823" bIns="54411" anchor="b"/>
          <a:lstStyle/>
          <a:p>
            <a:pPr algn="ctr">
              <a:defRPr/>
            </a:pPr>
            <a:r>
              <a:rPr lang="ru-RU" altLang="ru-RU" sz="3600" b="1" kern="0" dirty="0">
                <a:solidFill>
                  <a:srgbClr val="3B5A79"/>
                </a:solidFill>
                <a:ea typeface="ＭＳ Ｐゴシック" charset="-128"/>
                <a:cs typeface="ＭＳ Ｐゴシック" charset="-128"/>
              </a:rPr>
              <a:t>Модель оценки функциональной грамотности: </a:t>
            </a:r>
            <a:endParaRPr lang="ru-RU" altLang="ru-RU" sz="3600" b="1" kern="0" dirty="0" smtClean="0">
              <a:solidFill>
                <a:srgbClr val="3B5A79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en-US" altLang="ru-RU" sz="3600" b="1" kern="0" dirty="0" smtClean="0">
                <a:solidFill>
                  <a:srgbClr val="3B5A79"/>
                </a:solidFill>
                <a:ea typeface="ＭＳ Ｐゴシック" charset="-128"/>
                <a:cs typeface="ＭＳ Ｐゴシック" charset="-128"/>
              </a:rPr>
              <a:t>PISA</a:t>
            </a:r>
            <a:r>
              <a:rPr lang="ru-RU" altLang="ru-RU" sz="3600" b="1" kern="0" dirty="0">
                <a:solidFill>
                  <a:srgbClr val="3B5A79"/>
                </a:solidFill>
                <a:ea typeface="ＭＳ Ｐゴシック" charset="-128"/>
                <a:cs typeface="ＭＳ Ｐゴシック" charset="-128"/>
              </a:rPr>
              <a:t>-2015 </a:t>
            </a:r>
            <a:endParaRPr lang="ru-RU" sz="3600" b="1" kern="0" dirty="0">
              <a:solidFill>
                <a:srgbClr val="3B5A7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Овал 4"/>
          <p:cNvSpPr>
            <a:spLocks noChangeArrowheads="1"/>
          </p:cNvSpPr>
          <p:nvPr/>
        </p:nvSpPr>
        <p:spPr bwMode="auto">
          <a:xfrm>
            <a:off x="794121" y="1550627"/>
            <a:ext cx="3929343" cy="978470"/>
          </a:xfrm>
          <a:prstGeom prst="ellipse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Математическая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грамотность</a:t>
            </a:r>
          </a:p>
        </p:txBody>
      </p:sp>
      <p:sp>
        <p:nvSpPr>
          <p:cNvPr id="20484" name="Овал 6"/>
          <p:cNvSpPr>
            <a:spLocks noChangeArrowheads="1"/>
          </p:cNvSpPr>
          <p:nvPr/>
        </p:nvSpPr>
        <p:spPr bwMode="auto">
          <a:xfrm>
            <a:off x="7157388" y="1550627"/>
            <a:ext cx="4723463" cy="978470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Читательская</a:t>
            </a:r>
          </a:p>
          <a:p>
            <a:pPr algn="ctr"/>
            <a:r>
              <a:rPr lang="ru-RU" sz="2400" dirty="0"/>
              <a:t>грамотность</a:t>
            </a:r>
          </a:p>
        </p:txBody>
      </p:sp>
      <p:sp>
        <p:nvSpPr>
          <p:cNvPr id="20485" name="Овал 7"/>
          <p:cNvSpPr>
            <a:spLocks noChangeArrowheads="1"/>
          </p:cNvSpPr>
          <p:nvPr/>
        </p:nvSpPr>
        <p:spPr bwMode="auto">
          <a:xfrm>
            <a:off x="4069604" y="5388218"/>
            <a:ext cx="4397565" cy="976811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Решение проблем в </a:t>
            </a:r>
          </a:p>
          <a:p>
            <a:pPr algn="ctr"/>
            <a:r>
              <a:rPr lang="ru-RU" sz="2400" dirty="0"/>
              <a:t>сотрудничестве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4069604" y="3205733"/>
            <a:ext cx="4397565" cy="1354931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8823" tIns="54411" rIns="108823" bIns="54411" anchor="ctr"/>
          <a:lstStyle/>
          <a:p>
            <a:pPr algn="ctr">
              <a:defRPr/>
            </a:pPr>
            <a:r>
              <a:rPr lang="ru-RU" sz="2900" dirty="0"/>
              <a:t>Естественнонаучная</a:t>
            </a:r>
          </a:p>
          <a:p>
            <a:pPr algn="ctr">
              <a:defRPr/>
            </a:pPr>
            <a:r>
              <a:rPr lang="ru-RU" sz="2900" dirty="0"/>
              <a:t>грамотность</a:t>
            </a:r>
          </a:p>
        </p:txBody>
      </p:sp>
      <p:cxnSp>
        <p:nvCxnSpPr>
          <p:cNvPr id="11" name="Прямая соединительная линия 10"/>
          <p:cNvCxnSpPr>
            <a:endCxn id="20485" idx="6"/>
          </p:cNvCxnSpPr>
          <p:nvPr/>
        </p:nvCxnSpPr>
        <p:spPr bwMode="auto">
          <a:xfrm flipH="1">
            <a:off x="8467169" y="2454467"/>
            <a:ext cx="2151341" cy="342132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1823381" y="2454467"/>
            <a:ext cx="2339042" cy="330855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Прямая соединительная линия 17"/>
          <p:cNvCxnSpPr>
            <a:stCxn id="20483" idx="6"/>
            <a:endCxn id="20484" idx="2"/>
          </p:cNvCxnSpPr>
          <p:nvPr/>
        </p:nvCxnSpPr>
        <p:spPr bwMode="auto">
          <a:xfrm>
            <a:off x="4723463" y="2039860"/>
            <a:ext cx="243392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6128127" y="2078005"/>
            <a:ext cx="0" cy="112772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 flipH="1" flipV="1">
            <a:off x="8467169" y="3882369"/>
            <a:ext cx="841560" cy="52737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Прямая соединительная линия 35"/>
          <p:cNvCxnSpPr>
            <a:stCxn id="9" idx="2"/>
          </p:cNvCxnSpPr>
          <p:nvPr/>
        </p:nvCxnSpPr>
        <p:spPr bwMode="auto">
          <a:xfrm flipH="1">
            <a:off x="3228044" y="3882370"/>
            <a:ext cx="841560" cy="45274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Прямая соединительная линия 41"/>
          <p:cNvCxnSpPr>
            <a:endCxn id="9" idx="1"/>
          </p:cNvCxnSpPr>
          <p:nvPr/>
        </p:nvCxnSpPr>
        <p:spPr bwMode="auto">
          <a:xfrm>
            <a:off x="3413683" y="2454466"/>
            <a:ext cx="1299468" cy="95027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Прямая соединительная линия 45"/>
          <p:cNvCxnSpPr>
            <a:endCxn id="9" idx="7"/>
          </p:cNvCxnSpPr>
          <p:nvPr/>
        </p:nvCxnSpPr>
        <p:spPr bwMode="auto">
          <a:xfrm flipH="1">
            <a:off x="7821560" y="2529096"/>
            <a:ext cx="1381974" cy="87564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Прямая соединительная линия 48"/>
          <p:cNvCxnSpPr>
            <a:stCxn id="9" idx="4"/>
            <a:endCxn id="20485" idx="0"/>
          </p:cNvCxnSpPr>
          <p:nvPr/>
        </p:nvCxnSpPr>
        <p:spPr bwMode="auto">
          <a:xfrm>
            <a:off x="6268387" y="4560664"/>
            <a:ext cx="0" cy="82755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496" name="TextBox 55"/>
          <p:cNvSpPr txBox="1">
            <a:spLocks noChangeArrowheads="1"/>
          </p:cNvSpPr>
          <p:nvPr/>
        </p:nvSpPr>
        <p:spPr bwMode="auto">
          <a:xfrm>
            <a:off x="2572123" y="4109572"/>
            <a:ext cx="93644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20497" name="TextBox 56"/>
          <p:cNvSpPr txBox="1">
            <a:spLocks noChangeArrowheads="1"/>
          </p:cNvSpPr>
          <p:nvPr/>
        </p:nvSpPr>
        <p:spPr bwMode="auto">
          <a:xfrm>
            <a:off x="5659906" y="1852459"/>
            <a:ext cx="93644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20498" name="TextBox 57"/>
          <p:cNvSpPr txBox="1">
            <a:spLocks noChangeArrowheads="1"/>
          </p:cNvSpPr>
          <p:nvPr/>
        </p:nvSpPr>
        <p:spPr bwMode="auto">
          <a:xfrm>
            <a:off x="8840508" y="4258830"/>
            <a:ext cx="93644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20499" name="TextBox 58"/>
          <p:cNvSpPr txBox="1">
            <a:spLocks noChangeArrowheads="1"/>
          </p:cNvSpPr>
          <p:nvPr/>
        </p:nvSpPr>
        <p:spPr bwMode="auto">
          <a:xfrm>
            <a:off x="3601383" y="2680012"/>
            <a:ext cx="121696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33%</a:t>
            </a:r>
          </a:p>
        </p:txBody>
      </p:sp>
      <p:sp>
        <p:nvSpPr>
          <p:cNvPr id="20500" name="TextBox 59"/>
          <p:cNvSpPr txBox="1">
            <a:spLocks noChangeArrowheads="1"/>
          </p:cNvSpPr>
          <p:nvPr/>
        </p:nvSpPr>
        <p:spPr bwMode="auto">
          <a:xfrm>
            <a:off x="7906129" y="2754641"/>
            <a:ext cx="1214899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33%</a:t>
            </a:r>
          </a:p>
        </p:txBody>
      </p:sp>
      <p:sp>
        <p:nvSpPr>
          <p:cNvPr id="20501" name="TextBox 60"/>
          <p:cNvSpPr txBox="1">
            <a:spLocks noChangeArrowheads="1"/>
          </p:cNvSpPr>
          <p:nvPr/>
        </p:nvSpPr>
        <p:spPr bwMode="auto">
          <a:xfrm>
            <a:off x="5659906" y="4786209"/>
            <a:ext cx="121696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22%</a:t>
            </a:r>
          </a:p>
        </p:txBody>
      </p:sp>
      <p:sp>
        <p:nvSpPr>
          <p:cNvPr id="20502" name="Овал 21"/>
          <p:cNvSpPr>
            <a:spLocks noChangeArrowheads="1"/>
          </p:cNvSpPr>
          <p:nvPr/>
        </p:nvSpPr>
        <p:spPr bwMode="auto">
          <a:xfrm>
            <a:off x="792057" y="5333489"/>
            <a:ext cx="2772198" cy="875647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" pitchFamily="18" charset="0"/>
              </a:rPr>
              <a:t>Финансовая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" pitchFamily="18" charset="0"/>
              </a:rPr>
              <a:t> грамотность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880850" cy="79886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dirty="0" smtClean="0"/>
              <a:t>Сравнение моделей заданий для оценки естественнонаучной грамотности в исследовании </a:t>
            </a:r>
            <a:r>
              <a:rPr lang="en-US" sz="2400" dirty="0" smtClean="0"/>
              <a:t>PISA-2015</a:t>
            </a:r>
            <a:r>
              <a:rPr lang="ru-RU" sz="2400" dirty="0" smtClean="0"/>
              <a:t> по основным характеристикам (18</a:t>
            </a:r>
            <a:r>
              <a:rPr lang="en-US" sz="2400" dirty="0" smtClean="0"/>
              <a:t>2</a:t>
            </a:r>
            <a:r>
              <a:rPr lang="ru-RU" sz="2400" dirty="0" smtClean="0"/>
              <a:t> задания)</a:t>
            </a:r>
            <a:endParaRPr lang="ru-RU" sz="2400" dirty="0"/>
          </a:p>
        </p:txBody>
      </p:sp>
      <p:pic>
        <p:nvPicPr>
          <p:cNvPr id="31749" name="Рисунок 10"/>
          <p:cNvPicPr>
            <a:picLocks noChangeAspect="1" noChangeArrowheads="1"/>
          </p:cNvPicPr>
          <p:nvPr/>
        </p:nvPicPr>
        <p:blipFill>
          <a:blip r:embed="rId3" cstate="print"/>
          <a:srcRect l="19226" t="11986" r="20621" b="7991"/>
          <a:stretch>
            <a:fillRect/>
          </a:stretch>
        </p:blipFill>
        <p:spPr bwMode="auto">
          <a:xfrm>
            <a:off x="0" y="4335119"/>
            <a:ext cx="4630644" cy="267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11"/>
          <p:cNvPicPr>
            <a:picLocks noChangeAspect="1" noChangeArrowheads="1"/>
          </p:cNvPicPr>
          <p:nvPr/>
        </p:nvPicPr>
        <p:blipFill>
          <a:blip r:embed="rId4" cstate="print"/>
          <a:srcRect l="957"/>
          <a:stretch>
            <a:fillRect/>
          </a:stretch>
        </p:blipFill>
        <p:spPr bwMode="auto">
          <a:xfrm>
            <a:off x="7437908" y="1401368"/>
            <a:ext cx="4442943" cy="24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13"/>
          <p:cNvPicPr>
            <a:picLocks noChangeAspect="1" noChangeArrowheads="1"/>
          </p:cNvPicPr>
          <p:nvPr/>
        </p:nvPicPr>
        <p:blipFill>
          <a:blip r:embed="rId3" cstate="print"/>
          <a:srcRect l="19226" t="11986" r="20621" b="82571"/>
          <a:stretch>
            <a:fillRect/>
          </a:stretch>
        </p:blipFill>
        <p:spPr bwMode="auto">
          <a:xfrm>
            <a:off x="7421407" y="1250451"/>
            <a:ext cx="4484196" cy="17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5" cstate="print"/>
          <a:srcRect l="1038" r="1511" b="2173"/>
          <a:stretch>
            <a:fillRect/>
          </a:stretch>
        </p:blipFill>
        <p:spPr bwMode="auto">
          <a:xfrm>
            <a:off x="4649208" y="4010068"/>
            <a:ext cx="7231642" cy="315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99360"/>
            <a:ext cx="7376028" cy="320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701300" y="286908"/>
            <a:ext cx="10585507" cy="1194065"/>
          </a:xfrm>
        </p:spPr>
        <p:txBody>
          <a:bodyPr/>
          <a:lstStyle/>
          <a:p>
            <a:pPr>
              <a:defRPr/>
            </a:pPr>
            <a:r>
              <a:rPr lang="ru-RU" sz="3800" dirty="0" smtClean="0"/>
              <a:t>Пример интерактивного задания</a:t>
            </a: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8982F2-36F5-4559-8DEB-CFDC4B192BDD}" type="slidenum">
              <a:rPr lang="ru-RU" smtClean="0">
                <a:latin typeface="Arial" pitchFamily="34" charset="0"/>
              </a:rPr>
              <a:pPr/>
              <a:t>17</a:t>
            </a:fld>
            <a:endParaRPr lang="ru-RU" smtClean="0">
              <a:latin typeface="Arial" pitchFamily="34" charset="0"/>
            </a:endParaRPr>
          </a:p>
        </p:txBody>
      </p:sp>
      <p:pic>
        <p:nvPicPr>
          <p:cNvPr id="3174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03900" y="1325080"/>
            <a:ext cx="8607429" cy="549103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355160" y="121066"/>
            <a:ext cx="9931647" cy="1129386"/>
          </a:xfrm>
        </p:spPr>
        <p:txBody>
          <a:bodyPr/>
          <a:lstStyle/>
          <a:p>
            <a:pPr>
              <a:defRPr/>
            </a:pPr>
            <a:r>
              <a:rPr lang="ru-RU" sz="3800" dirty="0" smtClean="0"/>
              <a:t>Пример интерактивного задания</a:t>
            </a: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58A2CC-0557-4750-B0A6-B7299BF65ED7}" type="slidenum">
              <a:rPr lang="ru-RU" smtClean="0">
                <a:latin typeface="Arial" pitchFamily="34" charset="0"/>
              </a:rPr>
              <a:pPr/>
              <a:t>18</a:t>
            </a:fld>
            <a:endParaRPr lang="ru-RU" smtClean="0">
              <a:latin typeface="Arial" pitchFamily="34" charset="0"/>
            </a:endParaRPr>
          </a:p>
        </p:txBody>
      </p:sp>
      <p:pic>
        <p:nvPicPr>
          <p:cNvPr id="3277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24906"/>
            <a:ext cx="4942104" cy="5491040"/>
          </a:xfrm>
          <a:noFill/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685" y="873989"/>
            <a:ext cx="6456087" cy="594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800" dirty="0" smtClean="0"/>
              <a:t>Пример интерактивного задания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9ACB91-EDD8-4C04-8D41-34650AF7B285}" type="slidenum">
              <a:rPr lang="ru-RU" smtClean="0">
                <a:latin typeface="Arial" pitchFamily="34" charset="0"/>
              </a:rPr>
              <a:pPr/>
              <a:t>19</a:t>
            </a:fld>
            <a:endParaRPr lang="ru-RU" smtClean="0">
              <a:latin typeface="Arial" pitchFamily="34" charset="0"/>
            </a:endParaRPr>
          </a:p>
        </p:txBody>
      </p:sp>
      <p:pic>
        <p:nvPicPr>
          <p:cNvPr id="337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5898" y="1325081"/>
            <a:ext cx="5241188" cy="5567326"/>
          </a:xfrm>
          <a:noFill/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127" y="1401368"/>
            <a:ext cx="5426825" cy="536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479303" y="46436"/>
            <a:ext cx="7530727" cy="43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/>
          <a:lstStyle/>
          <a:p>
            <a:pPr marL="408085" indent="-408085" algn="ctr">
              <a:lnSpc>
                <a:spcPct val="90000"/>
              </a:lnSpc>
              <a:spcBef>
                <a:spcPct val="20000"/>
              </a:spcBef>
            </a:pPr>
            <a:r>
              <a:rPr lang="ru-RU" sz="3800" dirty="0" smtClean="0">
                <a:solidFill>
                  <a:srgbClr val="FF0000"/>
                </a:solidFill>
              </a:rPr>
              <a:t>Содержание</a:t>
            </a:r>
            <a:endParaRPr lang="ru-RU" sz="3800" dirty="0">
              <a:solidFill>
                <a:srgbClr val="FF0000"/>
              </a:solidFill>
            </a:endParaRP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395809" y="557858"/>
            <a:ext cx="11233248" cy="833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3" tIns="54411" rIns="108823" bIns="54411">
            <a:spAutoFit/>
          </a:bodyPr>
          <a:lstStyle/>
          <a:p>
            <a:pPr marL="68014" indent="-68014"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</a:rPr>
              <a:t>1. </a:t>
            </a:r>
            <a:r>
              <a:rPr lang="ru-RU" sz="2800" dirty="0" smtClean="0">
                <a:solidFill>
                  <a:srgbClr val="002060"/>
                </a:solidFill>
              </a:rPr>
              <a:t>Международный контекст развития национальных систем образования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  <a:r>
              <a:rPr lang="ru-RU" sz="2800" dirty="0" smtClean="0">
                <a:solidFill>
                  <a:srgbClr val="002060"/>
                </a:solidFill>
              </a:rPr>
              <a:t> Новые вызовы</a:t>
            </a:r>
          </a:p>
          <a:p>
            <a:pPr marL="68014" indent="-68014"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2. </a:t>
            </a:r>
            <a:r>
              <a:rPr lang="en-US" sz="2800" dirty="0" smtClean="0">
                <a:solidFill>
                  <a:srgbClr val="002060"/>
                </a:solidFill>
              </a:rPr>
              <a:t>OECD PISA </a:t>
            </a:r>
            <a:r>
              <a:rPr lang="ru-RU" sz="2800" dirty="0" smtClean="0">
                <a:solidFill>
                  <a:srgbClr val="002060"/>
                </a:solidFill>
              </a:rPr>
              <a:t>и </a:t>
            </a:r>
            <a:r>
              <a:rPr lang="en-US" sz="2800" dirty="0" smtClean="0">
                <a:solidFill>
                  <a:srgbClr val="002060"/>
                </a:solidFill>
              </a:rPr>
              <a:t>IEA TIMSS</a:t>
            </a:r>
            <a:r>
              <a:rPr lang="ru-RU" sz="2800" dirty="0" smtClean="0">
                <a:solidFill>
                  <a:srgbClr val="002060"/>
                </a:solidFill>
              </a:rPr>
              <a:t>-</a:t>
            </a:r>
            <a:r>
              <a:rPr lang="en-US" sz="2800" dirty="0" smtClean="0">
                <a:solidFill>
                  <a:srgbClr val="002060"/>
                </a:solidFill>
              </a:rPr>
              <a:t>PIRLS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– операторы </a:t>
            </a:r>
            <a:r>
              <a:rPr lang="ru-RU" sz="2800" dirty="0" smtClean="0">
                <a:solidFill>
                  <a:srgbClr val="002060"/>
                </a:solidFill>
              </a:rPr>
              <a:t>распространения новых идей в образовании. Оценка качества системы образования</a:t>
            </a:r>
          </a:p>
          <a:p>
            <a:pPr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3. Направления использования результатов международных исследований для управления качеством образования</a:t>
            </a:r>
          </a:p>
          <a:p>
            <a:pPr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4. Российский опыт оценки качества образования в соответствии с ФГОС 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5.   </a:t>
            </a:r>
            <a:r>
              <a:rPr lang="ru-RU" sz="2800" dirty="0" smtClean="0">
                <a:solidFill>
                  <a:srgbClr val="002060"/>
                </a:solidFill>
              </a:rPr>
              <a:t>Оценка деятельности образовательной организации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6.   </a:t>
            </a:r>
            <a:r>
              <a:rPr lang="ru-RU" sz="2800" dirty="0" smtClean="0">
                <a:solidFill>
                  <a:srgbClr val="002060"/>
                </a:solidFill>
              </a:rPr>
              <a:t>Оценка профессиональной деятельности учителей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7.  </a:t>
            </a:r>
            <a:r>
              <a:rPr lang="ru-RU" sz="2800" dirty="0" smtClean="0">
                <a:solidFill>
                  <a:srgbClr val="002060"/>
                </a:solidFill>
              </a:rPr>
              <a:t>Оценка индивидуальных достижений учащихся</a:t>
            </a:r>
            <a:endParaRPr lang="en-US" sz="2800" dirty="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8. </a:t>
            </a:r>
            <a:r>
              <a:rPr lang="ru-RU" sz="2800" dirty="0" smtClean="0">
                <a:solidFill>
                  <a:srgbClr val="002060"/>
                </a:solidFill>
              </a:rPr>
              <a:t>Новые проекты ИСРО РАО «Исследование готовности и адаптации учащихся 5-х классов к обучению в основной школе»</a:t>
            </a:r>
          </a:p>
          <a:p>
            <a:pPr>
              <a:buNone/>
              <a:defRPr/>
            </a:pPr>
            <a:endParaRPr lang="ru-RU" sz="3000" dirty="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endParaRPr lang="ru-RU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  <a:defRPr/>
            </a:pPr>
            <a:endParaRPr lang="ru-RU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  <a:defRPr/>
            </a:pPr>
            <a:endParaRPr lang="ru-RU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544114" indent="-544114">
              <a:defRPr/>
            </a:pP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8445D5-3483-457F-B165-2B0E40511FF5}" type="slidenum">
              <a:rPr lang="ru-RU" smtClean="0"/>
              <a:pPr/>
              <a:t>2</a:t>
            </a:fld>
            <a:endParaRPr lang="ru-RU" smtClean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4941" y="6064854"/>
            <a:ext cx="6447836" cy="109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7816" y="5670426"/>
            <a:ext cx="11413033" cy="47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23" tIns="54411" rIns="108823" bIns="54411">
            <a:spAutoFit/>
          </a:bodyPr>
          <a:lstStyle/>
          <a:p>
            <a:pPr marL="102021" indent="-102021">
              <a:defRPr/>
            </a:pPr>
            <a:r>
              <a:rPr lang="ru-RU" sz="2400" i="1" dirty="0"/>
              <a:t>«Мы должны научиться измерять то, что важно, а не то, что легко измерить»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0" y="-159209"/>
            <a:ext cx="11781843" cy="127366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mtClean="0"/>
              <a:t>Совместное решение проблем: основные компетенции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xfrm>
            <a:off x="1262341" y="1114460"/>
            <a:ext cx="9568623" cy="5015072"/>
          </a:xfrm>
        </p:spPr>
        <p:txBody>
          <a:bodyPr>
            <a:normAutofit fontScale="92500"/>
          </a:bodyPr>
          <a:lstStyle/>
          <a:p>
            <a:r>
              <a:rPr lang="ru-RU" sz="2900" u="sng" dirty="0" smtClean="0"/>
              <a:t>Компетенции совместного взаимодействия</a:t>
            </a:r>
            <a:r>
              <a:rPr lang="ru-RU" sz="2900" dirty="0" smtClean="0"/>
              <a:t>:</a:t>
            </a:r>
          </a:p>
          <a:p>
            <a:r>
              <a:rPr lang="ru-RU" sz="2900" dirty="0" smtClean="0"/>
              <a:t>Установление и поддержание общего понимания проблемы</a:t>
            </a:r>
          </a:p>
          <a:p>
            <a:r>
              <a:rPr lang="ru-RU" sz="2900" dirty="0" smtClean="0"/>
              <a:t>Принятие соответствующего действия для решения проблемы</a:t>
            </a:r>
          </a:p>
          <a:p>
            <a:r>
              <a:rPr lang="ru-RU" sz="2900" dirty="0" smtClean="0"/>
              <a:t>Организация деятельности группы</a:t>
            </a:r>
          </a:p>
          <a:p>
            <a:r>
              <a:rPr lang="ru-RU" sz="2900" u="sng" dirty="0" smtClean="0"/>
              <a:t>Компетенции решения проблем:</a:t>
            </a:r>
          </a:p>
          <a:p>
            <a:r>
              <a:rPr lang="ru-RU" sz="2900" dirty="0" smtClean="0"/>
              <a:t>Изучение проблемы</a:t>
            </a:r>
          </a:p>
          <a:p>
            <a:r>
              <a:rPr lang="ru-RU" sz="2900" dirty="0" smtClean="0"/>
              <a:t>Представление и формулирование проблемы</a:t>
            </a:r>
          </a:p>
          <a:p>
            <a:r>
              <a:rPr lang="ru-RU" sz="2900" dirty="0" smtClean="0"/>
              <a:t>Планирование и выполнение действий</a:t>
            </a:r>
          </a:p>
          <a:p>
            <a:r>
              <a:rPr lang="ru-RU" sz="2900" dirty="0" smtClean="0"/>
              <a:t>Мониторинг и рефлексия </a:t>
            </a:r>
          </a:p>
        </p:txBody>
      </p:sp>
      <p:pic>
        <p:nvPicPr>
          <p:cNvPr id="35844" name="Picture 5" descr="logo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3794" y="6288741"/>
            <a:ext cx="2537057" cy="72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0" y="159208"/>
            <a:ext cx="11781843" cy="95525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smtClean="0"/>
              <a:t>Совместное решение проблем: матрица компетенций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14460"/>
            <a:ext cx="11880850" cy="604992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740590" cy="873990"/>
          </a:xfrm>
        </p:spPr>
        <p:txBody>
          <a:bodyPr/>
          <a:lstStyle/>
          <a:p>
            <a:pPr>
              <a:defRPr/>
            </a:pPr>
            <a:r>
              <a:rPr lang="ru-RU" sz="3300" dirty="0" smtClean="0"/>
              <a:t>Совместное решение проблем: описание задания</a:t>
            </a:r>
          </a:p>
        </p:txBody>
      </p:sp>
      <p:pic>
        <p:nvPicPr>
          <p:cNvPr id="37891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9325" t="11810" r="20520" b="7991"/>
          <a:stretch>
            <a:fillRect/>
          </a:stretch>
        </p:blipFill>
        <p:spPr>
          <a:xfrm>
            <a:off x="140260" y="948618"/>
            <a:ext cx="11880850" cy="62157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300" dirty="0" smtClean="0"/>
              <a:t>Совместное решение проблем: пример задания</a:t>
            </a:r>
          </a:p>
        </p:txBody>
      </p:sp>
      <p:pic>
        <p:nvPicPr>
          <p:cNvPr id="38915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 l="19424" t="11810" r="20718" b="8167"/>
          <a:stretch>
            <a:fillRect/>
          </a:stretch>
        </p:blipFill>
        <p:spPr>
          <a:xfrm>
            <a:off x="0" y="1175823"/>
            <a:ext cx="11880850" cy="62787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2"/>
          <p:cNvSpPr txBox="1">
            <a:spLocks/>
          </p:cNvSpPr>
          <p:nvPr/>
        </p:nvSpPr>
        <p:spPr bwMode="auto">
          <a:xfrm>
            <a:off x="792057" y="0"/>
            <a:ext cx="11088793" cy="111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 anchor="b"/>
          <a:lstStyle/>
          <a:p>
            <a:pPr algn="ctr"/>
            <a:r>
              <a:rPr lang="ru-RU" altLang="ru-RU" sz="3600" dirty="0">
                <a:solidFill>
                  <a:srgbClr val="3B5A79"/>
                </a:solidFill>
                <a:ea typeface="MS PGothic" pitchFamily="34" charset="-128"/>
              </a:rPr>
              <a:t> </a:t>
            </a:r>
            <a:r>
              <a:rPr lang="ru-RU" altLang="ru-RU" sz="3600" b="1" dirty="0">
                <a:solidFill>
                  <a:srgbClr val="3B5A79"/>
                </a:solidFill>
                <a:ea typeface="MS PGothic" pitchFamily="34" charset="-128"/>
              </a:rPr>
              <a:t>Модель оценки функциональной грамотности: </a:t>
            </a:r>
            <a:endParaRPr lang="ru-RU" altLang="ru-RU" sz="3600" b="1" dirty="0" smtClean="0">
              <a:solidFill>
                <a:srgbClr val="3B5A79"/>
              </a:solidFill>
              <a:ea typeface="MS PGothic" pitchFamily="34" charset="-128"/>
            </a:endParaRPr>
          </a:p>
          <a:p>
            <a:pPr algn="ctr"/>
            <a:r>
              <a:rPr lang="en-US" altLang="ru-RU" sz="3600" b="1" dirty="0" smtClean="0">
                <a:solidFill>
                  <a:srgbClr val="3B5A79"/>
                </a:solidFill>
                <a:ea typeface="MS PGothic" pitchFamily="34" charset="-128"/>
              </a:rPr>
              <a:t>PISA</a:t>
            </a:r>
            <a:r>
              <a:rPr lang="ru-RU" altLang="ru-RU" sz="3600" b="1" dirty="0">
                <a:solidFill>
                  <a:srgbClr val="3B5A79"/>
                </a:solidFill>
                <a:ea typeface="MS PGothic" pitchFamily="34" charset="-128"/>
              </a:rPr>
              <a:t>-201</a:t>
            </a:r>
            <a:r>
              <a:rPr lang="en-US" altLang="ru-RU" sz="3600" b="1" dirty="0">
                <a:solidFill>
                  <a:srgbClr val="3B5A79"/>
                </a:solidFill>
                <a:ea typeface="MS PGothic" pitchFamily="34" charset="-128"/>
              </a:rPr>
              <a:t>8</a:t>
            </a:r>
            <a:endParaRPr lang="ru-RU" sz="3600" b="1" dirty="0">
              <a:solidFill>
                <a:srgbClr val="3B5A79"/>
              </a:solidFill>
              <a:ea typeface="MS PGothic" pitchFamily="34" charset="-128"/>
            </a:endParaRPr>
          </a:p>
        </p:txBody>
      </p:sp>
      <p:sp>
        <p:nvSpPr>
          <p:cNvPr id="40963" name="Овал 4"/>
          <p:cNvSpPr>
            <a:spLocks noChangeArrowheads="1"/>
          </p:cNvSpPr>
          <p:nvPr/>
        </p:nvSpPr>
        <p:spPr bwMode="auto">
          <a:xfrm>
            <a:off x="794121" y="1550627"/>
            <a:ext cx="3929343" cy="978470"/>
          </a:xfrm>
          <a:prstGeom prst="ellipse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Математическая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грамотность</a:t>
            </a:r>
          </a:p>
        </p:txBody>
      </p:sp>
      <p:sp>
        <p:nvSpPr>
          <p:cNvPr id="40964" name="Овал 6"/>
          <p:cNvSpPr>
            <a:spLocks noChangeArrowheads="1"/>
          </p:cNvSpPr>
          <p:nvPr/>
        </p:nvSpPr>
        <p:spPr bwMode="auto">
          <a:xfrm>
            <a:off x="7157388" y="1550627"/>
            <a:ext cx="4723463" cy="978470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Естественнонаучная </a:t>
            </a:r>
          </a:p>
          <a:p>
            <a:pPr algn="ctr"/>
            <a:r>
              <a:rPr lang="ru-RU" sz="2400" dirty="0"/>
              <a:t>грамотность</a:t>
            </a:r>
          </a:p>
        </p:txBody>
      </p:sp>
      <p:sp>
        <p:nvSpPr>
          <p:cNvPr id="40965" name="Овал 7"/>
          <p:cNvSpPr>
            <a:spLocks noChangeArrowheads="1"/>
          </p:cNvSpPr>
          <p:nvPr/>
        </p:nvSpPr>
        <p:spPr bwMode="auto">
          <a:xfrm>
            <a:off x="4069604" y="5388218"/>
            <a:ext cx="4397565" cy="976811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/>
              <a:t>Глобальные </a:t>
            </a:r>
          </a:p>
          <a:p>
            <a:pPr algn="ctr"/>
            <a:r>
              <a:rPr lang="ru-RU" sz="2400" dirty="0"/>
              <a:t>компетенции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4069604" y="3205733"/>
            <a:ext cx="4397565" cy="1354931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8823" tIns="54411" rIns="108823" bIns="54411" anchor="ctr"/>
          <a:lstStyle/>
          <a:p>
            <a:pPr algn="ctr">
              <a:defRPr/>
            </a:pPr>
            <a:r>
              <a:rPr lang="ru-RU" sz="3300" dirty="0">
                <a:latin typeface="Arial" charset="0"/>
              </a:rPr>
              <a:t>Читательская</a:t>
            </a:r>
          </a:p>
          <a:p>
            <a:pPr algn="ctr">
              <a:defRPr/>
            </a:pPr>
            <a:r>
              <a:rPr lang="ru-RU" sz="3300" dirty="0">
                <a:latin typeface="Arial" charset="0"/>
              </a:rPr>
              <a:t>грамотность</a:t>
            </a:r>
          </a:p>
        </p:txBody>
      </p:sp>
      <p:cxnSp>
        <p:nvCxnSpPr>
          <p:cNvPr id="11" name="Прямая соединительная линия 10"/>
          <p:cNvCxnSpPr>
            <a:endCxn id="40965" idx="6"/>
          </p:cNvCxnSpPr>
          <p:nvPr/>
        </p:nvCxnSpPr>
        <p:spPr bwMode="auto">
          <a:xfrm flipH="1">
            <a:off x="8467169" y="2454467"/>
            <a:ext cx="2151341" cy="342132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1823381" y="2454467"/>
            <a:ext cx="2339042" cy="330855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Прямая соединительная линия 17"/>
          <p:cNvCxnSpPr>
            <a:stCxn id="40963" idx="6"/>
            <a:endCxn id="40964" idx="2"/>
          </p:cNvCxnSpPr>
          <p:nvPr/>
        </p:nvCxnSpPr>
        <p:spPr bwMode="auto">
          <a:xfrm>
            <a:off x="4723463" y="2039860"/>
            <a:ext cx="2433924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6128127" y="2078005"/>
            <a:ext cx="0" cy="112772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 flipH="1" flipV="1">
            <a:off x="8467169" y="3882369"/>
            <a:ext cx="841560" cy="52737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Прямая соединительная линия 35"/>
          <p:cNvCxnSpPr>
            <a:stCxn id="9" idx="2"/>
          </p:cNvCxnSpPr>
          <p:nvPr/>
        </p:nvCxnSpPr>
        <p:spPr bwMode="auto">
          <a:xfrm flipH="1">
            <a:off x="3228044" y="3882370"/>
            <a:ext cx="841560" cy="45274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3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Прямая соединительная линия 41"/>
          <p:cNvCxnSpPr>
            <a:endCxn id="9" idx="1"/>
          </p:cNvCxnSpPr>
          <p:nvPr/>
        </p:nvCxnSpPr>
        <p:spPr bwMode="auto">
          <a:xfrm>
            <a:off x="3413683" y="2454466"/>
            <a:ext cx="1299468" cy="95027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Прямая соединительная линия 45"/>
          <p:cNvCxnSpPr>
            <a:endCxn id="9" idx="7"/>
          </p:cNvCxnSpPr>
          <p:nvPr/>
        </p:nvCxnSpPr>
        <p:spPr bwMode="auto">
          <a:xfrm flipH="1">
            <a:off x="7821560" y="2529096"/>
            <a:ext cx="1381974" cy="87564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Прямая соединительная линия 48"/>
          <p:cNvCxnSpPr>
            <a:stCxn id="9" idx="4"/>
            <a:endCxn id="40965" idx="0"/>
          </p:cNvCxnSpPr>
          <p:nvPr/>
        </p:nvCxnSpPr>
        <p:spPr bwMode="auto">
          <a:xfrm>
            <a:off x="6268387" y="4560664"/>
            <a:ext cx="0" cy="82755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976" name="TextBox 55"/>
          <p:cNvSpPr txBox="1">
            <a:spLocks noChangeArrowheads="1"/>
          </p:cNvSpPr>
          <p:nvPr/>
        </p:nvSpPr>
        <p:spPr bwMode="auto">
          <a:xfrm>
            <a:off x="2572123" y="4109572"/>
            <a:ext cx="93644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40977" name="TextBox 56"/>
          <p:cNvSpPr txBox="1">
            <a:spLocks noChangeArrowheads="1"/>
          </p:cNvSpPr>
          <p:nvPr/>
        </p:nvSpPr>
        <p:spPr bwMode="auto">
          <a:xfrm>
            <a:off x="5659906" y="1852459"/>
            <a:ext cx="93644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40978" name="TextBox 57"/>
          <p:cNvSpPr txBox="1">
            <a:spLocks noChangeArrowheads="1"/>
          </p:cNvSpPr>
          <p:nvPr/>
        </p:nvSpPr>
        <p:spPr bwMode="auto">
          <a:xfrm>
            <a:off x="8840508" y="4258830"/>
            <a:ext cx="93644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4%</a:t>
            </a:r>
          </a:p>
        </p:txBody>
      </p:sp>
      <p:sp>
        <p:nvSpPr>
          <p:cNvPr id="40979" name="TextBox 58"/>
          <p:cNvSpPr txBox="1">
            <a:spLocks noChangeArrowheads="1"/>
          </p:cNvSpPr>
          <p:nvPr/>
        </p:nvSpPr>
        <p:spPr bwMode="auto">
          <a:xfrm>
            <a:off x="3601383" y="2680012"/>
            <a:ext cx="121696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33%</a:t>
            </a:r>
          </a:p>
        </p:txBody>
      </p:sp>
      <p:sp>
        <p:nvSpPr>
          <p:cNvPr id="40980" name="TextBox 59"/>
          <p:cNvSpPr txBox="1">
            <a:spLocks noChangeArrowheads="1"/>
          </p:cNvSpPr>
          <p:nvPr/>
        </p:nvSpPr>
        <p:spPr bwMode="auto">
          <a:xfrm>
            <a:off x="7906129" y="2754641"/>
            <a:ext cx="1214899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33%</a:t>
            </a:r>
          </a:p>
        </p:txBody>
      </p:sp>
      <p:sp>
        <p:nvSpPr>
          <p:cNvPr id="40981" name="TextBox 60"/>
          <p:cNvSpPr txBox="1">
            <a:spLocks noChangeArrowheads="1"/>
          </p:cNvSpPr>
          <p:nvPr/>
        </p:nvSpPr>
        <p:spPr bwMode="auto">
          <a:xfrm>
            <a:off x="5659906" y="4786209"/>
            <a:ext cx="1216962" cy="47921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pPr algn="ctr"/>
            <a:r>
              <a:rPr lang="ru-RU" sz="2400" dirty="0"/>
              <a:t>22%</a:t>
            </a:r>
          </a:p>
        </p:txBody>
      </p:sp>
      <p:sp>
        <p:nvSpPr>
          <p:cNvPr id="40982" name="Овал 21"/>
          <p:cNvSpPr>
            <a:spLocks noChangeArrowheads="1"/>
          </p:cNvSpPr>
          <p:nvPr/>
        </p:nvSpPr>
        <p:spPr bwMode="auto">
          <a:xfrm>
            <a:off x="792057" y="5333489"/>
            <a:ext cx="2772198" cy="875647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23" tIns="54411" rIns="108823" bIns="54411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" pitchFamily="18" charset="0"/>
              </a:rPr>
              <a:t>Финансовая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" pitchFamily="18" charset="0"/>
              </a:rPr>
              <a:t> грамотность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62406" y="1400668"/>
          <a:ext cx="10236629" cy="491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443"/>
                <a:gridCol w="3780093"/>
                <a:gridCol w="3780093"/>
              </a:tblGrid>
              <a:tr h="764201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002060"/>
                          </a:solidFill>
                        </a:rPr>
                        <a:t>Основные компетенции</a:t>
                      </a:r>
                      <a:endParaRPr lang="ru-RU" sz="2200" dirty="0">
                        <a:solidFill>
                          <a:srgbClr val="002060"/>
                        </a:solidFill>
                      </a:endParaRPr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002060"/>
                          </a:solidFill>
                        </a:rPr>
                        <a:t>Один текст</a:t>
                      </a:r>
                      <a:endParaRPr lang="ru-RU" sz="2200" dirty="0">
                        <a:solidFill>
                          <a:srgbClr val="002060"/>
                        </a:solidFill>
                      </a:endParaRPr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002060"/>
                          </a:solidFill>
                        </a:rPr>
                        <a:t>Множественный текст</a:t>
                      </a:r>
                      <a:endParaRPr lang="ru-RU" sz="2200" dirty="0">
                        <a:solidFill>
                          <a:srgbClr val="002060"/>
                        </a:solidFill>
                      </a:endParaRPr>
                    </a:p>
                  </a:txBody>
                  <a:tcPr marL="118809" marR="118809" marT="47763" marB="47763">
                    <a:noFill/>
                  </a:tcPr>
                </a:tc>
              </a:tr>
              <a:tr h="955252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Локализация информации (25%)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Просмотр и поиск (15%)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Поиск и извлечение соответствующего текста (10%)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</a:tr>
              <a:tr h="1528403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Понимание</a:t>
                      </a:r>
                      <a:r>
                        <a:rPr lang="en-US" sz="1900" dirty="0" smtClean="0"/>
                        <a:t>.</a:t>
                      </a:r>
                    </a:p>
                    <a:p>
                      <a:r>
                        <a:rPr lang="ru-RU" sz="1900" dirty="0" smtClean="0"/>
                        <a:t>Интеграция и интерпретация (45%-50%)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Выявление буквального смысла (15%)</a:t>
                      </a:r>
                    </a:p>
                    <a:p>
                      <a:r>
                        <a:rPr lang="ru-RU" sz="1900" dirty="0" smtClean="0"/>
                        <a:t>Обобщение и формулирование выводов (15%)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/>
                        <a:t>Обобщение и формулирование выводов (15%)</a:t>
                      </a:r>
                    </a:p>
                    <a:p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</a:tr>
              <a:tr h="1666336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Рефлексия и оценка (25%-30%)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900" dirty="0" smtClean="0"/>
                        <a:t>Оценка качества и надежности текста (10%)</a:t>
                      </a:r>
                    </a:p>
                    <a:p>
                      <a:r>
                        <a:rPr lang="ru-RU" sz="1900" dirty="0" smtClean="0"/>
                        <a:t>Размышление</a:t>
                      </a:r>
                      <a:r>
                        <a:rPr lang="ru-RU" sz="1900" baseline="0" dirty="0" smtClean="0"/>
                        <a:t> над содержанием и формой текста (10%)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Выявление и анализ противоречий (10%)</a:t>
                      </a:r>
                      <a:endParaRPr lang="ru-RU" sz="1900" dirty="0"/>
                    </a:p>
                  </a:txBody>
                  <a:tcPr marL="118809" marR="118809" marT="47763" marB="47763">
                    <a:noFill/>
                  </a:tcPr>
                </a:tc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7624512" y="1400669"/>
            <a:ext cx="395440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94975" y="4560120"/>
            <a:ext cx="3929537" cy="827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718072" y="4560119"/>
            <a:ext cx="3096344" cy="912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601415" y="3078139"/>
            <a:ext cx="4023097" cy="7769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PISA_WebBanner6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964762" y="6174482"/>
            <a:ext cx="2688850" cy="8280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1794" y="6318499"/>
            <a:ext cx="176246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вал 12"/>
          <p:cNvSpPr/>
          <p:nvPr/>
        </p:nvSpPr>
        <p:spPr bwMode="auto">
          <a:xfrm>
            <a:off x="1355966" y="1"/>
            <a:ext cx="8981798" cy="1354931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8823" tIns="54411" rIns="108823" bIns="54411" anchor="ctr"/>
          <a:lstStyle/>
          <a:p>
            <a:pPr algn="ctr">
              <a:defRPr/>
            </a:pPr>
            <a:r>
              <a:rPr lang="ru-RU" sz="3300" dirty="0" smtClean="0">
                <a:solidFill>
                  <a:schemeClr val="accent5">
                    <a:lumMod val="25000"/>
                  </a:schemeClr>
                </a:solidFill>
              </a:rPr>
              <a:t>Структура заданий</a:t>
            </a:r>
            <a:endParaRPr lang="en-US" sz="33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ru-RU" sz="3300" dirty="0" smtClean="0">
                <a:solidFill>
                  <a:schemeClr val="accent5">
                    <a:lumMod val="25000"/>
                  </a:schemeClr>
                </a:solidFill>
              </a:rPr>
              <a:t> по читательской грамотности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2405" y="1781994"/>
            <a:ext cx="9774825" cy="4536504"/>
          </a:xfrm>
        </p:spPr>
        <p:txBody>
          <a:bodyPr>
            <a:normAutofit/>
          </a:bodyPr>
          <a:lstStyle/>
          <a:p>
            <a:r>
              <a:rPr lang="ru-RU" altLang="ru-RU" sz="3200" b="1" u="sng" dirty="0" smtClean="0">
                <a:solidFill>
                  <a:schemeClr val="tx1"/>
                </a:solidFill>
                <a:ea typeface="MS PGothic" pitchFamily="34" charset="-128"/>
              </a:rPr>
              <a:t>Глобальные компетенции </a:t>
            </a:r>
            <a:r>
              <a:rPr lang="ru-RU" altLang="ru-RU" sz="3200" b="1" dirty="0" smtClean="0">
                <a:solidFill>
                  <a:schemeClr val="tx1"/>
                </a:solidFill>
                <a:ea typeface="MS PGothic" pitchFamily="34" charset="-128"/>
              </a:rPr>
              <a:t>– способность эффективно действовать индивидуально или в группе в различных ситуациях</a:t>
            </a:r>
            <a:r>
              <a:rPr lang="en-US" altLang="ru-RU" sz="3200" b="1" dirty="0" smtClean="0">
                <a:solidFill>
                  <a:schemeClr val="tx1"/>
                </a:solidFill>
                <a:ea typeface="MS PGothic" pitchFamily="34" charset="-128"/>
              </a:rPr>
              <a:t>. </a:t>
            </a:r>
            <a:r>
              <a:rPr lang="ru-RU" altLang="ru-RU" sz="3200" b="1" dirty="0" smtClean="0">
                <a:solidFill>
                  <a:schemeClr val="tx1"/>
                </a:solidFill>
                <a:ea typeface="MS PGothic" pitchFamily="34" charset="-128"/>
              </a:rPr>
              <a:t>Они включают:</a:t>
            </a:r>
            <a:endParaRPr lang="en-US" altLang="ru-RU" sz="3200" b="1" dirty="0" smtClean="0">
              <a:solidFill>
                <a:schemeClr val="tx1"/>
              </a:solidFill>
              <a:ea typeface="MS PGothic" pitchFamily="34" charset="-128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ea typeface="MS PGothic" pitchFamily="34" charset="-128"/>
              </a:rPr>
              <a:t>- </a:t>
            </a:r>
            <a:r>
              <a:rPr lang="ru-RU" sz="3200" b="1" dirty="0" smtClean="0">
                <a:solidFill>
                  <a:schemeClr val="tx1"/>
                </a:solidFill>
                <a:ea typeface="MS PGothic" pitchFamily="34" charset="-128"/>
              </a:rPr>
              <a:t>з</a:t>
            </a:r>
            <a:r>
              <a:rPr lang="ru-RU" sz="3200" b="1" dirty="0" smtClean="0">
                <a:solidFill>
                  <a:schemeClr val="tx1"/>
                </a:solidFill>
              </a:rPr>
              <a:t>аинтересованность и осведомленность о глобальных тенденциях развития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- управление поведением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- открытость к новому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- эмоциональное восприятие нового</a:t>
            </a:r>
            <a:endParaRPr lang="ru-RU" sz="3200" dirty="0"/>
          </a:p>
        </p:txBody>
      </p:sp>
      <p:sp>
        <p:nvSpPr>
          <p:cNvPr id="4" name="Овал 7"/>
          <p:cNvSpPr>
            <a:spLocks noChangeArrowheads="1"/>
          </p:cNvSpPr>
          <p:nvPr/>
        </p:nvSpPr>
        <p:spPr bwMode="auto">
          <a:xfrm>
            <a:off x="899865" y="341835"/>
            <a:ext cx="9649072" cy="976811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/>
            <a:r>
              <a:rPr lang="ru-RU" sz="3200" b="1" dirty="0"/>
              <a:t>Глобальные </a:t>
            </a:r>
            <a:r>
              <a:rPr lang="ru-RU" sz="3200" b="1" dirty="0" smtClean="0"/>
              <a:t>компетенции</a:t>
            </a:r>
            <a:endParaRPr lang="ru-RU" sz="3200" b="1" dirty="0"/>
          </a:p>
        </p:txBody>
      </p:sp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92000" y="6215070"/>
            <a:ext cx="2688850" cy="82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1794" y="6390506"/>
            <a:ext cx="1762463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60" y="0"/>
            <a:ext cx="11740590" cy="948618"/>
          </a:xfrm>
        </p:spPr>
        <p:txBody>
          <a:bodyPr/>
          <a:lstStyle/>
          <a:p>
            <a:pPr algn="l">
              <a:defRPr/>
            </a:pPr>
            <a:r>
              <a:rPr lang="ru-RU" sz="3300" dirty="0" smtClean="0"/>
              <a:t>Результаты 91 страны по отдельным навыкам </a:t>
            </a:r>
            <a:r>
              <a:rPr lang="en-US" sz="3300" dirty="0" smtClean="0"/>
              <a:t>OECD 2015 </a:t>
            </a:r>
            <a:r>
              <a:rPr lang="ru-RU" sz="3300" dirty="0" smtClean="0"/>
              <a:t>: </a:t>
            </a:r>
            <a:endParaRPr lang="ru-RU" sz="3300" dirty="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9522" y="1024906"/>
            <a:ext cx="10197730" cy="6139482"/>
          </a:xfrm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129" y="701874"/>
            <a:ext cx="5024609" cy="3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0" y="-159209"/>
            <a:ext cx="11781843" cy="1273669"/>
          </a:xfrm>
        </p:spPr>
        <p:txBody>
          <a:bodyPr/>
          <a:lstStyle/>
          <a:p>
            <a:pPr>
              <a:defRPr/>
            </a:pPr>
            <a:r>
              <a:rPr lang="ru-RU" sz="3300" dirty="0" smtClean="0"/>
              <a:t>Сравнение стран ОЭСР по отдельным навыкам 21-го века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160" y="1069684"/>
            <a:ext cx="10385430" cy="60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Главные детерминанты качества школьного образования</a:t>
            </a:r>
            <a:endParaRPr lang="ru-RU" dirty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6978" indent="-426978">
              <a:lnSpc>
                <a:spcPct val="80000"/>
              </a:lnSpc>
              <a:defRPr/>
            </a:pPr>
            <a:r>
              <a:rPr lang="ru-RU" dirty="0" smtClean="0"/>
              <a:t>Качество школьного образования в основном определяется качеством профессиональной подготовки педагогов</a:t>
            </a:r>
            <a:r>
              <a:rPr lang="en-US" dirty="0" smtClean="0"/>
              <a:t>.</a:t>
            </a:r>
            <a:endParaRPr lang="ru-RU" dirty="0" smtClean="0"/>
          </a:p>
          <a:p>
            <a:pPr marL="426978" indent="-426978" algn="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i="1" dirty="0" smtClean="0"/>
              <a:t>(по результатам </a:t>
            </a:r>
            <a:r>
              <a:rPr lang="en-US" i="1" dirty="0" smtClean="0"/>
              <a:t>PISA)</a:t>
            </a:r>
            <a:endParaRPr lang="ru-RU" i="1" dirty="0" smtClean="0"/>
          </a:p>
          <a:p>
            <a:pPr marL="426978" indent="-426978">
              <a:lnSpc>
                <a:spcPct val="80000"/>
              </a:lnSpc>
              <a:defRPr/>
            </a:pPr>
            <a:endParaRPr lang="ru-RU" sz="1700" dirty="0" smtClean="0"/>
          </a:p>
          <a:p>
            <a:pPr marL="426978" indent="-426978">
              <a:lnSpc>
                <a:spcPct val="80000"/>
              </a:lnSpc>
              <a:defRPr/>
            </a:pPr>
            <a:r>
              <a:rPr lang="ru-RU" dirty="0" smtClean="0"/>
              <a:t>Качество образовательных достижений школьников в основном определяется качеством учебных заданий, предлагаемых им педагогами</a:t>
            </a:r>
            <a:r>
              <a:rPr lang="en-US" dirty="0" smtClean="0"/>
              <a:t>.</a:t>
            </a:r>
          </a:p>
          <a:p>
            <a:pPr marL="426978" indent="-426978" algn="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i="1" dirty="0" smtClean="0"/>
              <a:t>(по результатам </a:t>
            </a:r>
            <a:r>
              <a:rPr lang="en-US" i="1" dirty="0" smtClean="0"/>
              <a:t>ITL</a:t>
            </a:r>
            <a:r>
              <a:rPr lang="ru-RU" i="1" dirty="0" smtClean="0"/>
              <a:t>, </a:t>
            </a:r>
            <a:r>
              <a:rPr lang="en-US" i="1" dirty="0" smtClean="0"/>
              <a:t>PISA</a:t>
            </a:r>
            <a:r>
              <a:rPr lang="ru-RU" i="1" dirty="0" smtClean="0"/>
              <a:t>)</a:t>
            </a:r>
            <a:endParaRPr lang="ru-RU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1"/>
            <a:ext cx="10692765" cy="798868"/>
          </a:xfrm>
        </p:spPr>
        <p:txBody>
          <a:bodyPr>
            <a:normAutofit/>
          </a:bodyPr>
          <a:lstStyle/>
          <a:p>
            <a:endParaRPr lang="ru-RU" sz="2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2113" y="874093"/>
            <a:ext cx="8515496" cy="5525763"/>
          </a:xfrm>
        </p:spPr>
        <p:txBody>
          <a:bodyPr>
            <a:normAutofit/>
          </a:bodyPr>
          <a:lstStyle/>
          <a:p>
            <a:endParaRPr lang="ru-RU" sz="2100" i="1" dirty="0" smtClean="0"/>
          </a:p>
          <a:p>
            <a:pPr marL="0" indent="0">
              <a:buNone/>
            </a:pPr>
            <a:r>
              <a:rPr lang="ru-RU" sz="3200" i="1" dirty="0" smtClean="0"/>
              <a:t>Джон Равен. Педагогическое тестирование: проблемы, заблуждения, перспективы. М. 1999</a:t>
            </a:r>
          </a:p>
          <a:p>
            <a:pPr marL="0" indent="0">
              <a:buNone/>
            </a:pPr>
            <a:r>
              <a:rPr lang="ru-RU" sz="3200" dirty="0" smtClean="0"/>
              <a:t>« … важность работы над проблемой оценивания оказалась значительней, чем ожидалось. Она позволила … прояснить представления о природе качеств, которые должны быть сформированы, и понимание того, как это можно делать.» </a:t>
            </a:r>
          </a:p>
          <a:p>
            <a:endParaRPr lang="ru-RU" sz="21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81620" y="903238"/>
            <a:ext cx="37528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FF850B-E1DD-4D25-83E7-5CFB5BEC7D85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0042" y="1401369"/>
            <a:ext cx="10197730" cy="4685045"/>
          </a:xfrm>
        </p:spPr>
        <p:txBody>
          <a:bodyPr/>
          <a:lstStyle/>
          <a:p>
            <a:pPr marL="68014" indent="-68014"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3. Направления использования результатов международных исследований для управления качеством образования </a:t>
            </a:r>
          </a:p>
          <a:p>
            <a:pPr marL="68014" indent="-68014"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882" y="214902"/>
            <a:ext cx="9378831" cy="77500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Самые важные результаты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849" y="1174993"/>
            <a:ext cx="10985321" cy="5791577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cs typeface="Arial" pitchFamily="34" charset="0"/>
              </a:rPr>
              <a:t>В соответствии с международными стандартами TIMSS, начиная с 1995 года, российские школьники демонстрируют высокие результаты по математике и естествознанию (превышающие средние международные).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В 2015 году Россия продемонстрировала существенный подъем уровня математической и естественнонаучной подготовки учащихся 4 классов.</a:t>
            </a:r>
            <a:endParaRPr lang="en-US" sz="1800" dirty="0" smtClean="0"/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Результаты российских учащихся 8 класса не изменились по сравнению с 2011 годом.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Российские учащиеся 11 классов, изучавшие углубленный профильный курс математики в старшей школе, продемонстрировали самые высокие результаты среди всех стран-участниц исследования 2015 года. По сравнению с 1995 годом уровень подготовки данной группы учащихся практически не изменился</a:t>
            </a:r>
            <a:r>
              <a:rPr lang="en-US" sz="1800" dirty="0" smtClean="0"/>
              <a:t>.</a:t>
            </a:r>
            <a:endParaRPr lang="ru-RU" sz="1800" dirty="0" smtClean="0"/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Результаты российских учащихся</a:t>
            </a:r>
            <a:r>
              <a:rPr lang="en-US" sz="1800" dirty="0" smtClean="0"/>
              <a:t>, </a:t>
            </a:r>
            <a:r>
              <a:rPr lang="ru-RU" sz="1800" dirty="0" smtClean="0"/>
              <a:t>изучавших профильные курсы математики</a:t>
            </a:r>
            <a:r>
              <a:rPr lang="en-US" sz="1800" dirty="0" smtClean="0"/>
              <a:t>, </a:t>
            </a:r>
            <a:r>
              <a:rPr lang="ru-RU" sz="1800" dirty="0" smtClean="0"/>
              <a:t>ниже среднего значения шкалы </a:t>
            </a:r>
            <a:r>
              <a:rPr lang="en-US" sz="1800" dirty="0" smtClean="0"/>
              <a:t>TIMSS.</a:t>
            </a:r>
            <a:endParaRPr lang="ru-RU" sz="1800" dirty="0" smtClean="0"/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Результаты российских учащихся 11 классов, изучавших профильный курс физики, превышают среднее значение шкалы </a:t>
            </a:r>
            <a:r>
              <a:rPr lang="en-US" sz="1800" dirty="0" smtClean="0"/>
              <a:t>TIMSS</a:t>
            </a:r>
            <a:r>
              <a:rPr lang="ru-RU" sz="1800" dirty="0" smtClean="0"/>
              <a:t>. По сравнению с 1995 годом результаты значительно понизились</a:t>
            </a:r>
            <a:r>
              <a:rPr lang="en-US" sz="1800" dirty="0" smtClean="0"/>
              <a:t>.</a:t>
            </a:r>
            <a:endParaRPr lang="ru-RU" sz="1800" dirty="0" smtClean="0"/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В соответствии с международными стандартами </a:t>
            </a:r>
            <a:r>
              <a:rPr lang="en-US" sz="1800" dirty="0" smtClean="0"/>
              <a:t>PISA </a:t>
            </a:r>
            <a:r>
              <a:rPr lang="ru-RU" sz="1800" dirty="0" smtClean="0"/>
              <a:t> в 2015 году сохранились положительные тенденции в результатах российских учащихся 15-летнего возраста по всем направлениям функциональной грамотности. 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В 2015 году по сравнению с предыдущим циклом исследования 2012 года повысились средние результаты российских учащихся 15-летнего возраста по математической и читательской грамотности. Результаты российских учащихся по естественнонаучной грамотности практически не изменились.</a:t>
            </a:r>
          </a:p>
          <a:p>
            <a:pPr>
              <a:buFont typeface="Wingdings" pitchFamily="2" charset="2"/>
              <a:buChar char="v"/>
            </a:pPr>
            <a:endParaRPr lang="ru-RU" sz="1800" dirty="0"/>
          </a:p>
        </p:txBody>
      </p:sp>
      <p:pic>
        <p:nvPicPr>
          <p:cNvPr id="46" name="Рисунок 45" descr="PISA_WebBanner6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0865" y="125811"/>
            <a:ext cx="1753599" cy="540000"/>
          </a:xfrm>
          <a:prstGeom prst="rect">
            <a:avLst/>
          </a:prstGeom>
        </p:spPr>
      </p:pic>
      <p:grpSp>
        <p:nvGrpSpPr>
          <p:cNvPr id="4" name="Группа 46"/>
          <p:cNvGrpSpPr/>
          <p:nvPr/>
        </p:nvGrpSpPr>
        <p:grpSpPr>
          <a:xfrm>
            <a:off x="179786" y="125810"/>
            <a:ext cx="774000" cy="648000"/>
            <a:chOff x="179784" y="5526412"/>
            <a:chExt cx="774000" cy="648000"/>
          </a:xfrm>
        </p:grpSpPr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52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939" y="286909"/>
            <a:ext cx="9738871" cy="7750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Динамика результатов российских учащихся за период с 1995 по 2015 годы</a:t>
            </a:r>
            <a:endParaRPr lang="ru-RU" dirty="0"/>
          </a:p>
        </p:txBody>
      </p:sp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964762" y="6174482"/>
            <a:ext cx="2688850" cy="828000"/>
          </a:xfrm>
          <a:prstGeom prst="rect">
            <a:avLst/>
          </a:prstGeom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0620944" y="917898"/>
            <a:ext cx="1021582" cy="1011040"/>
            <a:chOff x="8845" y="281"/>
            <a:chExt cx="816" cy="685"/>
          </a:xfrm>
        </p:grpSpPr>
        <p:sp>
          <p:nvSpPr>
            <p:cNvPr id="126" name="Freeform 10"/>
            <p:cNvSpPr>
              <a:spLocks/>
            </p:cNvSpPr>
            <p:nvPr/>
          </p:nvSpPr>
          <p:spPr bwMode="auto">
            <a:xfrm>
              <a:off x="8845" y="281"/>
              <a:ext cx="816" cy="685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8887" y="336"/>
              <a:ext cx="727" cy="154"/>
              <a:chOff x="8887" y="336"/>
              <a:chExt cx="727" cy="154"/>
            </a:xfrm>
          </p:grpSpPr>
          <p:sp>
            <p:nvSpPr>
              <p:cNvPr id="143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8886" y="662"/>
              <a:ext cx="725" cy="254"/>
              <a:chOff x="8886" y="662"/>
              <a:chExt cx="725" cy="254"/>
            </a:xfrm>
          </p:grpSpPr>
          <p:sp>
            <p:nvSpPr>
              <p:cNvPr id="130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9" name="Freeform 48"/>
            <p:cNvSpPr>
              <a:spLocks/>
            </p:cNvSpPr>
            <p:nvPr/>
          </p:nvSpPr>
          <p:spPr bwMode="auto">
            <a:xfrm>
              <a:off x="8903" y="574"/>
              <a:ext cx="748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5" name="Содержимое 44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3802" y="2358059"/>
            <a:ext cx="11377264" cy="280831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3801" y="6390506"/>
            <a:ext cx="1762463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43" y="701874"/>
            <a:ext cx="10692765" cy="56979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atin typeface="+mj-lt"/>
              </a:rPr>
              <a:t>Эффекты введения новых образовательных стандартов начального общего образования</a:t>
            </a:r>
          </a:p>
        </p:txBody>
      </p:sp>
      <p:grpSp>
        <p:nvGrpSpPr>
          <p:cNvPr id="2" name="Группа 53"/>
          <p:cNvGrpSpPr/>
          <p:nvPr/>
        </p:nvGrpSpPr>
        <p:grpSpPr>
          <a:xfrm>
            <a:off x="10999073" y="125882"/>
            <a:ext cx="774000" cy="648000"/>
            <a:chOff x="179784" y="5526412"/>
            <a:chExt cx="774000" cy="648000"/>
          </a:xfrm>
        </p:grpSpPr>
        <p:sp>
          <p:nvSpPr>
            <p:cNvPr id="47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64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86" name="Рисунок 85" descr="IEA Home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5" y="125810"/>
            <a:ext cx="1656000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G4_M_Overview_Chap_1_RUS копия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785" y="2286050"/>
            <a:ext cx="5688632" cy="4680520"/>
          </a:xfrm>
          <a:prstGeom prst="rect">
            <a:avLst/>
          </a:prstGeom>
        </p:spPr>
      </p:pic>
      <p:pic>
        <p:nvPicPr>
          <p:cNvPr id="45" name="Содержимое 5" descr="G4_S_Overview_Chap_1_RUS.png"/>
          <p:cNvPicPr>
            <a:picLocks noChangeAspect="1"/>
          </p:cNvPicPr>
          <p:nvPr/>
        </p:nvPicPr>
        <p:blipFill>
          <a:blip r:embed="rId4" cstate="print"/>
          <a:srcRect l="4349" r="4315" b="8611"/>
          <a:stretch>
            <a:fillRect/>
          </a:stretch>
        </p:blipFill>
        <p:spPr>
          <a:xfrm>
            <a:off x="6185251" y="2286050"/>
            <a:ext cx="5443133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986" y="286909"/>
            <a:ext cx="8640960" cy="142307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Изменение профиля познавательной деятельности учащихся 4 класса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849" y="1830271"/>
            <a:ext cx="10585176" cy="477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IEA Home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5" y="125810"/>
            <a:ext cx="1656000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53"/>
          <p:cNvGrpSpPr/>
          <p:nvPr/>
        </p:nvGrpSpPr>
        <p:grpSpPr>
          <a:xfrm>
            <a:off x="10999073" y="125810"/>
            <a:ext cx="774000" cy="648000"/>
            <a:chOff x="179784" y="5526412"/>
            <a:chExt cx="774000" cy="648000"/>
          </a:xfrm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10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858" y="413842"/>
            <a:ext cx="11052992" cy="7750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сравнения: изменение профиля </a:t>
            </a:r>
            <a:br>
              <a:rPr lang="ru-RU" dirty="0" smtClean="0"/>
            </a:br>
            <a:r>
              <a:rPr lang="ru-RU" dirty="0" smtClean="0"/>
              <a:t>познавательной деятельности учащихся 8 класса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01" y="1626344"/>
            <a:ext cx="11017224" cy="478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IEA Home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0"/>
            <a:ext cx="1656000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53"/>
          <p:cNvGrpSpPr/>
          <p:nvPr/>
        </p:nvGrpSpPr>
        <p:grpSpPr>
          <a:xfrm>
            <a:off x="10999073" y="125810"/>
            <a:ext cx="774000" cy="648000"/>
            <a:chOff x="179784" y="5526412"/>
            <a:chExt cx="774000" cy="648000"/>
          </a:xfrm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10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309" y="430926"/>
            <a:ext cx="10692765" cy="558981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3600" dirty="0" smtClean="0"/>
              <a:t>Активизация познавательной деятельности учащихся. Вовлеченность в учебный процесс.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4 класс и 8 класс.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3923" y="6462514"/>
            <a:ext cx="5332941" cy="5760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spc="-36" dirty="0" smtClean="0"/>
              <a:t>По сравнению с 2011 годом значительно (на 21% по математике и на 11% по естествознанию) выросло число российских учащихся 4 классов, которые чувствуют себя полноправными участниками учебного процесса.</a:t>
            </a:r>
            <a:endParaRPr lang="ru-RU" sz="1200" spc="-36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99866" y="1077015"/>
            <a:ext cx="10153128" cy="193898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indent="273029" algn="just" defTabSz="914329" fontAlgn="base">
              <a:spcBef>
                <a:spcPct val="0"/>
              </a:spcBef>
              <a:spcAft>
                <a:spcPct val="0"/>
              </a:spcAft>
            </a:pPr>
            <a:endParaRPr lang="ru-RU" sz="1000" b="1" cap="all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273029" algn="just" defTabSz="91432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cap="all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Насколько </a:t>
            </a:r>
            <a:r>
              <a:rPr lang="ru-RU" sz="1000" b="1" cap="all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вы согласны или не согласны со следующими высказываниями об </a:t>
            </a:r>
            <a:r>
              <a:rPr lang="ru-RU" sz="1000" b="1" cap="all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уроках </a:t>
            </a:r>
            <a:r>
              <a:rPr lang="ru-RU" sz="1000" b="1" cap="all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математики?</a:t>
            </a:r>
          </a:p>
          <a:p>
            <a:pPr indent="273029" algn="just" defTabSz="914329" fontAlgn="base">
              <a:spcBef>
                <a:spcPct val="0"/>
              </a:spcBef>
              <a:spcAft>
                <a:spcPct val="0"/>
              </a:spcAft>
            </a:pPr>
            <a:endParaRPr lang="ru-RU" sz="1000" b="1" cap="all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Я знаю, что ждет от меня мой учитель. </a:t>
            </a: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		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Я </a:t>
            </a: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легко понимаю моего учителя.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Мне интересно то, что говорит мой учитель.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Мой учитель дает мне интересные задания. </a:t>
            </a: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Мой учитель понятно отвечает на мои вопросы.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«Полностью согласен», «Скорее согласен», «Скорее не согласен» или «Полностью не согласен». </a:t>
            </a: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5941927" y="6498343"/>
            <a:ext cx="5472607" cy="629866"/>
          </a:xfrm>
          <a:prstGeom prst="rect">
            <a:avLst/>
          </a:prstGeom>
        </p:spPr>
        <p:txBody>
          <a:bodyPr vert="horz" lIns="104261" tIns="52131" rIns="104261" bIns="52131" rtlCol="0">
            <a:noAutofit/>
          </a:bodyPr>
          <a:lstStyle/>
          <a:p>
            <a:pPr lvl="0" algn="just">
              <a:lnSpc>
                <a:spcPct val="80000"/>
              </a:lnSpc>
            </a:pPr>
            <a:r>
              <a:rPr lang="ru-RU" sz="1200" dirty="0"/>
              <a:t>По сравнению с 2011 годом </a:t>
            </a:r>
            <a:r>
              <a:rPr lang="ru-RU" sz="1200" dirty="0" smtClean="0"/>
              <a:t>значительно (на 20%) увеличилось число учащихся 8 классов с высокой степенью вовлеченности в учебный процесс на уроках математики.</a:t>
            </a:r>
            <a:endParaRPr lang="ru-RU" sz="12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5379063" y="1551119"/>
            <a:ext cx="5940425" cy="861768"/>
          </a:xfrm>
          <a:prstGeom prst="rect">
            <a:avLst/>
          </a:prstGeom>
        </p:spPr>
        <p:txBody>
          <a:bodyPr lIns="91433" tIns="45717" rIns="91433" bIns="45717">
            <a:spAutoFit/>
          </a:bodyPr>
          <a:lstStyle/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6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Мой учитель хорошо объясняет математику.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6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Мой учитель дает мне продемонстрировать то, чему я научился.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6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Мой учитель делает очень много всего, чтобы помочь нам учиться.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6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Мой учитель объясняет мне, что сделать, если я допустил ошибку.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6"/>
            </a:pPr>
            <a:r>
              <a:rPr lang="ru-RU" sz="1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Мой учитель слушает то, что я хочу сказать.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Рисунок 52" descr="IEA Home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5" y="125811"/>
            <a:ext cx="1450025" cy="46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53"/>
          <p:cNvGrpSpPr/>
          <p:nvPr/>
        </p:nvGrpSpPr>
        <p:grpSpPr>
          <a:xfrm>
            <a:off x="10999073" y="125882"/>
            <a:ext cx="774000" cy="648000"/>
            <a:chOff x="179784" y="5526412"/>
            <a:chExt cx="774000" cy="648000"/>
          </a:xfrm>
        </p:grpSpPr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76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63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4" name="Rectangle 23"/>
          <p:cNvSpPr/>
          <p:nvPr/>
        </p:nvSpPr>
        <p:spPr>
          <a:xfrm>
            <a:off x="1" y="1697038"/>
            <a:ext cx="420360" cy="54673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33" tIns="45717" rIns="91433" bIns="45717" rtlCol="0" anchor="ctr"/>
          <a:lstStyle/>
          <a:p>
            <a:pPr algn="ctr"/>
            <a:r>
              <a:rPr lang="ru-RU" b="1" dirty="0" smtClean="0"/>
              <a:t>4 класс</a:t>
            </a:r>
            <a:endParaRPr lang="en-US" b="1" dirty="0"/>
          </a:p>
        </p:txBody>
      </p:sp>
      <p:sp>
        <p:nvSpPr>
          <p:cNvPr id="60" name="Rectangle 23"/>
          <p:cNvSpPr/>
          <p:nvPr/>
        </p:nvSpPr>
        <p:spPr>
          <a:xfrm>
            <a:off x="11507931" y="1697038"/>
            <a:ext cx="420360" cy="54673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33" tIns="45717" rIns="91433" bIns="45717" rtlCol="0" anchor="ctr"/>
          <a:lstStyle/>
          <a:p>
            <a:pPr algn="ctr"/>
            <a:r>
              <a:rPr lang="ru-RU" b="1" dirty="0" smtClean="0"/>
              <a:t>8 класс</a:t>
            </a:r>
            <a:endParaRPr lang="en-US" b="1" dirty="0"/>
          </a:p>
        </p:txBody>
      </p:sp>
      <p:sp>
        <p:nvSpPr>
          <p:cNvPr id="61" name="Rectangle 3"/>
          <p:cNvSpPr>
            <a:spLocks noChangeArrowheads="1"/>
          </p:cNvSpPr>
          <p:nvPr/>
        </p:nvSpPr>
        <p:spPr bwMode="auto">
          <a:xfrm>
            <a:off x="1403921" y="2945160"/>
            <a:ext cx="9217024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29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cap="all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Результаты учащихся  по математике и их </a:t>
            </a:r>
            <a:r>
              <a:rPr lang="ru-RU" sz="1200" b="1" cap="all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ВОВЛЕЧЕННОСТЬ В УЧЕБНЫЙ ПРОЦЕСС</a:t>
            </a:r>
            <a:endParaRPr lang="ru-RU" sz="1800" b="1" cap="all" dirty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922" y="3356519"/>
            <a:ext cx="5322499" cy="2783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3986" y="3356519"/>
            <a:ext cx="5298143" cy="2783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6909"/>
            <a:ext cx="10692765" cy="1351069"/>
          </a:xfrm>
        </p:spPr>
        <p:txBody>
          <a:bodyPr>
            <a:normAutofit/>
          </a:bodyPr>
          <a:lstStyle/>
          <a:p>
            <a:r>
              <a:rPr lang="ru-RU" dirty="0" smtClean="0"/>
              <a:t>1. Усиление внимания к формированию функциональной грамотности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Около пятой части выпускников основной школы не достигают порогового уровня функциональной грамотности (математической</a:t>
            </a:r>
            <a:r>
              <a:rPr lang="en-US" i="1" dirty="0" smtClean="0"/>
              <a:t>,</a:t>
            </a:r>
            <a:r>
              <a:rPr lang="ru-RU" i="1" dirty="0" smtClean="0"/>
              <a:t> естественнонаучной и читательской)</a:t>
            </a:r>
            <a:r>
              <a:rPr lang="en-US" i="1" dirty="0" smtClean="0"/>
              <a:t>.</a:t>
            </a:r>
            <a:r>
              <a:rPr lang="ru-RU" i="1" dirty="0" smtClean="0"/>
              <a:t> </a:t>
            </a:r>
          </a:p>
          <a:p>
            <a:pPr algn="just">
              <a:buNone/>
            </a:pPr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по результатам исследования  </a:t>
            </a:r>
            <a:r>
              <a:rPr lang="en-US" sz="2800" dirty="0" smtClean="0"/>
              <a:t>PISA - 2015</a:t>
            </a: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0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72873" y="0"/>
            <a:ext cx="1753598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124001" y="3582195"/>
            <a:ext cx="3384376" cy="1728191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 w="9525">
            <a:noFill/>
            <a:miter lim="800000"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3800" dirty="0" smtClean="0"/>
              <a:t>Уровни функциональной </a:t>
            </a:r>
            <a:br>
              <a:rPr lang="ru-RU" sz="3800" dirty="0" smtClean="0"/>
            </a:br>
            <a:r>
              <a:rPr lang="ru-RU" sz="3800" dirty="0" smtClean="0"/>
              <a:t>грамотности в исследовании </a:t>
            </a:r>
            <a:r>
              <a:rPr lang="en-US" sz="3800" dirty="0" smtClean="0"/>
              <a:t>PISA</a:t>
            </a:r>
            <a:endParaRPr lang="ru-RU" sz="3800" dirty="0"/>
          </a:p>
        </p:txBody>
      </p:sp>
      <p:sp>
        <p:nvSpPr>
          <p:cNvPr id="14339" name="Text Box 366"/>
          <p:cNvSpPr txBox="1">
            <a:spLocks noChangeArrowheads="1"/>
          </p:cNvSpPr>
          <p:nvPr/>
        </p:nvSpPr>
        <p:spPr bwMode="auto">
          <a:xfrm>
            <a:off x="5659905" y="2454467"/>
            <a:ext cx="6220945" cy="82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/>
          <a:lstStyle/>
          <a:p>
            <a:pPr>
              <a:spcAft>
                <a:spcPts val="1190"/>
              </a:spcAft>
            </a:pPr>
            <a:r>
              <a:rPr lang="ru-RU" dirty="0"/>
              <a:t>Самостоятельно мыслящие и способные функционировать в сложных условиях</a:t>
            </a:r>
          </a:p>
        </p:txBody>
      </p:sp>
      <p:sp>
        <p:nvSpPr>
          <p:cNvPr id="14340" name="Text Box 367"/>
          <p:cNvSpPr txBox="1">
            <a:spLocks noChangeArrowheads="1"/>
          </p:cNvSpPr>
          <p:nvPr/>
        </p:nvSpPr>
        <p:spPr bwMode="auto">
          <a:xfrm>
            <a:off x="5659905" y="3507566"/>
            <a:ext cx="6220945" cy="90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/>
          <a:lstStyle/>
          <a:p>
            <a:pPr>
              <a:spcAft>
                <a:spcPts val="1190"/>
              </a:spcAft>
            </a:pPr>
            <a:r>
              <a:rPr lang="ru-RU" i="1" dirty="0"/>
              <a:t>4 уровень</a:t>
            </a:r>
            <a:r>
              <a:rPr lang="ru-RU" dirty="0"/>
              <a:t> – проявляется способность использовать имеющиеся знания и умения для получения новой информации</a:t>
            </a:r>
          </a:p>
        </p:txBody>
      </p:sp>
      <p:sp>
        <p:nvSpPr>
          <p:cNvPr id="14341" name="Text Box 368"/>
          <p:cNvSpPr txBox="1">
            <a:spLocks noChangeArrowheads="1"/>
          </p:cNvSpPr>
          <p:nvPr/>
        </p:nvSpPr>
        <p:spPr bwMode="auto">
          <a:xfrm>
            <a:off x="5659905" y="5011755"/>
            <a:ext cx="6220945" cy="15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/>
          <a:lstStyle/>
          <a:p>
            <a:pPr>
              <a:spcAft>
                <a:spcPts val="1190"/>
              </a:spcAft>
            </a:pPr>
            <a:r>
              <a:rPr lang="ru-RU" i="1" dirty="0"/>
              <a:t>2 уровень</a:t>
            </a:r>
            <a:r>
              <a:rPr lang="ru-RU" dirty="0"/>
              <a:t> – пороговый, при достижении которого учащиеся начинают демонстрировать применение знаний и умений в простейших не учебных ситуациях</a:t>
            </a:r>
          </a:p>
        </p:txBody>
      </p:sp>
      <p:sp>
        <p:nvSpPr>
          <p:cNvPr id="14342" name="Правая фигурная скобка 368"/>
          <p:cNvSpPr>
            <a:spLocks/>
          </p:cNvSpPr>
          <p:nvPr/>
        </p:nvSpPr>
        <p:spPr bwMode="auto">
          <a:xfrm>
            <a:off x="5379385" y="2078005"/>
            <a:ext cx="280520" cy="1429561"/>
          </a:xfrm>
          <a:prstGeom prst="rightBrace">
            <a:avLst>
              <a:gd name="adj1" fmla="val 68341"/>
              <a:gd name="adj2" fmla="val 50000"/>
            </a:avLst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lIns="108823" tIns="54411" rIns="108823" bIns="54411"/>
          <a:lstStyle/>
          <a:p>
            <a:endParaRPr lang="ru-RU"/>
          </a:p>
        </p:txBody>
      </p:sp>
      <p:pic>
        <p:nvPicPr>
          <p:cNvPr id="14343" name="Picture 3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563" y="1325081"/>
            <a:ext cx="3648823" cy="519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PISA_WebBanner6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00865" y="125810"/>
            <a:ext cx="1753598" cy="540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2196009" y="4446290"/>
            <a:ext cx="310354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"/>
          <p:cNvSpPr txBox="1"/>
          <p:nvPr/>
        </p:nvSpPr>
        <p:spPr>
          <a:xfrm>
            <a:off x="287562" y="4230266"/>
            <a:ext cx="1836439" cy="8640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b="0" i="0" kern="0" baseline="0" dirty="0">
                <a:latin typeface="Arial" pitchFamily="34" charset="0"/>
                <a:cs typeface="Arial" pitchFamily="34" charset="0"/>
              </a:rPr>
              <a:t>Среднее значение </a:t>
            </a:r>
            <a:r>
              <a:rPr lang="ru-RU" sz="1050" b="0" i="0" kern="0" baseline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50" b="0" i="0" kern="0" baseline="0" dirty="0" smtClean="0">
                <a:latin typeface="Arial" pitchFamily="34" charset="0"/>
                <a:cs typeface="Arial" pitchFamily="34" charset="0"/>
              </a:rPr>
            </a:br>
            <a:r>
              <a:rPr lang="ru-RU" sz="1050" b="0" i="0" kern="0" baseline="0" dirty="0" smtClean="0">
                <a:latin typeface="Arial" pitchFamily="34" charset="0"/>
                <a:cs typeface="Arial" pitchFamily="34" charset="0"/>
              </a:rPr>
              <a:t>международной </a:t>
            </a:r>
            <a:r>
              <a:rPr lang="ru-RU" sz="1050" b="0" i="0" kern="0" baseline="0" dirty="0">
                <a:latin typeface="Arial" pitchFamily="34" charset="0"/>
                <a:cs typeface="Arial" pitchFamily="34" charset="0"/>
              </a:rPr>
              <a:t>шкалы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5076329" y="4302274"/>
            <a:ext cx="576064" cy="5760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b="1" i="0" kern="0" baseline="0" dirty="0" smtClean="0">
                <a:latin typeface="Arial" pitchFamily="34" charset="0"/>
                <a:cs typeface="Arial" pitchFamily="34" charset="0"/>
              </a:rPr>
              <a:t>500</a:t>
            </a:r>
            <a:endParaRPr lang="ru-RU" sz="1200" b="1" i="0" kern="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5076329" y="5310386"/>
            <a:ext cx="576064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b="1" i="0" kern="0" baseline="0" dirty="0" smtClean="0">
                <a:latin typeface="Arial" pitchFamily="34" charset="0"/>
                <a:cs typeface="Arial" pitchFamily="34" charset="0"/>
              </a:rPr>
              <a:t>400</a:t>
            </a:r>
            <a:endParaRPr lang="ru-RU" sz="1200" b="1" i="0" kern="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5076329" y="3510186"/>
            <a:ext cx="576064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b="1" i="0" kern="0" baseline="0" dirty="0" smtClean="0">
                <a:latin typeface="Arial" pitchFamily="34" charset="0"/>
                <a:cs typeface="Arial" pitchFamily="34" charset="0"/>
              </a:rPr>
              <a:t>600</a:t>
            </a:r>
            <a:endParaRPr lang="ru-RU" sz="1200" b="1" i="0" kern="0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358917"/>
            <a:ext cx="10692765" cy="77500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Распределение российских учащихся</a:t>
            </a:r>
            <a:br>
              <a:rPr lang="ru-RU" dirty="0" smtClean="0"/>
            </a:br>
            <a:r>
              <a:rPr lang="ru-RU" dirty="0" smtClean="0"/>
              <a:t> 15-летнего возраста по уровням</a:t>
            </a:r>
            <a:br>
              <a:rPr lang="ru-RU" dirty="0" smtClean="0"/>
            </a:br>
            <a:r>
              <a:rPr lang="ru-RU" dirty="0" smtClean="0"/>
              <a:t>функциональной грамотности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65970"/>
            <a:ext cx="11880850" cy="524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SA_WebBanner6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47467" y="161906"/>
            <a:ext cx="1753598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FF850B-E1DD-4D25-83E7-5CFB5BEC7D85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759823" y="238813"/>
            <a:ext cx="8446542" cy="1432878"/>
          </a:xfrm>
        </p:spPr>
        <p:txBody>
          <a:bodyPr/>
          <a:lstStyle/>
          <a:p>
            <a:endParaRPr lang="ru-RU" smtClean="0">
              <a:solidFill>
                <a:srgbClr val="000066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0042" y="1401369"/>
            <a:ext cx="10197730" cy="4685045"/>
          </a:xfrm>
        </p:spPr>
        <p:txBody>
          <a:bodyPr/>
          <a:lstStyle/>
          <a:p>
            <a:pPr marL="68014" indent="-68014"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1. Международный контекст развития национальных систем образования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Новые вызовы</a:t>
            </a:r>
          </a:p>
          <a:p>
            <a:pPr marL="68014" indent="-68014"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430925"/>
            <a:ext cx="10692765" cy="775005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Результаты российских 15-летних </a:t>
            </a:r>
            <a:br>
              <a:rPr lang="ru-RU" sz="3600" dirty="0" smtClean="0"/>
            </a:br>
            <a:r>
              <a:rPr lang="ru-RU" sz="3600" dirty="0" smtClean="0"/>
              <a:t>учащихся по функциональной грамотности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43" y="1671693"/>
            <a:ext cx="10692765" cy="470341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6"/>
            <a:ext cx="1753598" cy="540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641" y="2646090"/>
            <a:ext cx="3816424" cy="33843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85" y="2646090"/>
            <a:ext cx="3600400" cy="33843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52193" y="2646090"/>
            <a:ext cx="3960440" cy="33843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 Повышение уровня познавательной самостоятельности учащихся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b="1" dirty="0" smtClean="0">
              <a:latin typeface="Arial Black" pitchFamily="34" charset="0"/>
            </a:endParaRPr>
          </a:p>
          <a:p>
            <a:pPr marL="0" indent="0">
              <a:buNone/>
            </a:pPr>
            <a:r>
              <a:rPr lang="ru-RU" i="1" dirty="0" smtClean="0"/>
              <a:t>В профиле результатов выполнения групп заданий, отличающихся уровнем самостоятельности учащихся, наиболее высокие результаты выполнения заданий на воспроизведение знаний и решение задач по образцу и более низкие результаты на применение знаний в незнакомых или измененных ситуациях.</a:t>
            </a:r>
          </a:p>
          <a:p>
            <a:pPr algn="just">
              <a:buNone/>
            </a:pPr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по результатам исследования  </a:t>
            </a:r>
            <a:r>
              <a:rPr lang="en-US" sz="2800" dirty="0" smtClean="0"/>
              <a:t>TIMSS – 1995-2015</a:t>
            </a: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6"/>
            <a:ext cx="1753598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7021" y="79604"/>
            <a:ext cx="11350588" cy="119406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600" dirty="0" smtClean="0">
                <a:latin typeface="Arial Black" pitchFamily="34" charset="0"/>
              </a:rPr>
              <a:t> </a:t>
            </a:r>
            <a:r>
              <a:rPr lang="ru-RU" sz="3200" dirty="0" smtClean="0">
                <a:latin typeface="Arial Black" pitchFamily="34" charset="0"/>
              </a:rPr>
              <a:t>Профиль познавательной деятельности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 (по результатам </a:t>
            </a:r>
            <a:r>
              <a:rPr lang="en-US" sz="3200" dirty="0" smtClean="0">
                <a:latin typeface="Arial Black" pitchFamily="34" charset="0"/>
              </a:rPr>
              <a:t>TIMSS</a:t>
            </a:r>
            <a:r>
              <a:rPr lang="ru-RU" sz="3200" dirty="0" smtClean="0">
                <a:latin typeface="Arial Black" pitchFamily="34" charset="0"/>
              </a:rPr>
              <a:t> </a:t>
            </a:r>
            <a:r>
              <a:rPr lang="en-US" sz="3200" dirty="0" smtClean="0">
                <a:latin typeface="Arial Black" pitchFamily="34" charset="0"/>
              </a:rPr>
              <a:t>2011</a:t>
            </a:r>
            <a:r>
              <a:rPr lang="ru-RU" sz="3200" dirty="0" smtClean="0">
                <a:latin typeface="Arial Black" pitchFamily="34" charset="0"/>
              </a:rPr>
              <a:t>-2015)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7777" y="1492566"/>
            <a:ext cx="1728193" cy="374581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823" tIns="54411" rIns="108823" bIns="54411"/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РАССУЖДЕНИЕ</a:t>
            </a:r>
            <a:r>
              <a:rPr lang="en-US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1400" dirty="0" smtClean="0">
                <a:solidFill>
                  <a:schemeClr val="bg1"/>
                </a:solidFill>
                <a:latin typeface="Comic Sans MS" pitchFamily="66" charset="0"/>
              </a:rPr>
              <a:t>REASONING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 algn="ctr">
              <a:defRPr/>
            </a:pP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Анализировать</a:t>
            </a:r>
          </a:p>
          <a:p>
            <a:pPr lvl="0" algn="ctr">
              <a:spcBef>
                <a:spcPct val="20000"/>
              </a:spcBef>
            </a:pP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Обобщать/уточнять</a:t>
            </a:r>
          </a:p>
          <a:p>
            <a:pPr lvl="0" algn="ctr">
              <a:spcBef>
                <a:spcPct val="20000"/>
              </a:spcBef>
            </a:pP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Интегрировать/</a:t>
            </a:r>
            <a:b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Синтезировать</a:t>
            </a:r>
          </a:p>
          <a:p>
            <a:pPr lvl="0" algn="ctr">
              <a:spcBef>
                <a:spcPct val="20000"/>
              </a:spcBef>
            </a:pP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Обосновывать</a:t>
            </a:r>
          </a:p>
          <a:p>
            <a:pPr lvl="0" algn="ctr">
              <a:spcBef>
                <a:spcPct val="20000"/>
              </a:spcBef>
            </a:pP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Решать нестандартные задачи</a:t>
            </a:r>
          </a:p>
          <a:p>
            <a:pPr algn="ctr">
              <a:defRPr/>
            </a:pPr>
            <a:endParaRPr lang="ru-RU" sz="19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1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649697" y="6174482"/>
            <a:ext cx="11231153" cy="720080"/>
          </a:xfrm>
        </p:spPr>
        <p:txBody>
          <a:bodyPr>
            <a:normAutofit fontScale="85000" lnSpcReduction="10000"/>
          </a:bodyPr>
          <a:lstStyle/>
          <a:p>
            <a:pPr marL="0" indent="0" algn="ctr" defTabSz="319290">
              <a:buNone/>
              <a:tabLst>
                <a:tab pos="0" algn="l"/>
              </a:tabLst>
            </a:pPr>
            <a:r>
              <a:rPr lang="ru-RU" sz="2400" i="1" dirty="0" smtClean="0"/>
              <a:t>За счет активизации учебного процесса, уменьшения доли репродуктивных домашних заданий, репродуктивного контроля подготовки учащихся, изменения итоговой аттестации.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977" y="1493962"/>
            <a:ext cx="46805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13" y="1493962"/>
            <a:ext cx="5148337" cy="38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3. Повышение интереса учащихся </a:t>
            </a:r>
            <a:br>
              <a:rPr lang="ru-RU" dirty="0" smtClean="0"/>
            </a:br>
            <a:r>
              <a:rPr lang="ru-RU" dirty="0" smtClean="0"/>
              <a:t>к изучению математики и </a:t>
            </a:r>
            <a:br>
              <a:rPr lang="ru-RU" dirty="0" smtClean="0"/>
            </a:br>
            <a:r>
              <a:rPr lang="ru-RU" dirty="0" smtClean="0"/>
              <a:t>естественнонаучных предметов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785" y="1671693"/>
            <a:ext cx="11521280" cy="47281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i="1" dirty="0" smtClean="0"/>
              <a:t>1.</a:t>
            </a:r>
            <a:r>
              <a:rPr lang="ru-RU" b="1" i="1" dirty="0" smtClean="0"/>
              <a:t> </a:t>
            </a:r>
            <a:r>
              <a:rPr lang="ru-RU" i="1" kern="0" spc="-36" dirty="0" smtClean="0"/>
              <a:t>По сравнению с данными, полученными в 2011 году, несколько уменьшилось число российских учащихся 4 и 8 классов, которым нравится изучать математику и естественнонаучные предметы (на 5-10%).</a:t>
            </a:r>
          </a:p>
          <a:p>
            <a:pPr marL="0" indent="0">
              <a:buNone/>
            </a:pPr>
            <a:endParaRPr lang="en-US" i="1" dirty="0" smtClean="0"/>
          </a:p>
          <a:p>
            <a:pPr marL="0" lvl="0" indent="0" algn="just">
              <a:buNone/>
            </a:pPr>
            <a:r>
              <a:rPr lang="ru-RU" i="1" dirty="0" smtClean="0"/>
              <a:t>2. За период с 2006 по 2015 годы уменьшилось значение индекса удовлетворенности изучением естественнонаучных предметов в основной школе </a:t>
            </a:r>
          </a:p>
          <a:p>
            <a:pPr marL="0" indent="0" algn="just">
              <a:buNone/>
            </a:pPr>
            <a:endParaRPr lang="ru-RU" i="1" dirty="0" smtClean="0"/>
          </a:p>
          <a:p>
            <a:pPr algn="just">
              <a:buNone/>
            </a:pPr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по результатам исследования  </a:t>
            </a:r>
            <a:r>
              <a:rPr lang="en-US" sz="2800" dirty="0" smtClean="0"/>
              <a:t>PISA 20</a:t>
            </a:r>
            <a:r>
              <a:rPr lang="ru-RU" sz="2800" dirty="0" smtClean="0"/>
              <a:t>06</a:t>
            </a:r>
            <a:r>
              <a:rPr lang="en-US" sz="2800" dirty="0" smtClean="0"/>
              <a:t>-2015, TIMSS </a:t>
            </a:r>
            <a:r>
              <a:rPr lang="ru-RU" sz="2800" dirty="0" smtClean="0"/>
              <a:t>2011</a:t>
            </a:r>
            <a:r>
              <a:rPr lang="en-US" sz="2800" dirty="0" smtClean="0"/>
              <a:t>-2015</a:t>
            </a: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6"/>
            <a:ext cx="1753598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309" y="430926"/>
            <a:ext cx="10692765" cy="55898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/>
              <a:t>Отношение к изучению предметов. </a:t>
            </a:r>
            <a:br>
              <a:rPr lang="ru-RU" sz="3600" dirty="0"/>
            </a:br>
            <a:r>
              <a:rPr lang="ru-RU" sz="3600" dirty="0"/>
              <a:t>4 класс и 8 класс.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842" y="6462514"/>
            <a:ext cx="4824536" cy="5760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kern="0" spc="-36" dirty="0" smtClean="0"/>
              <a:t>По сравнению с данными, полученными в 2011 году, несколько уменьшилось число российских учащихся, которым нравится изучать математику (с 58% до 52%) и естествознание (с 62% до 58%).</a:t>
            </a:r>
            <a:endParaRPr lang="ru-RU" sz="1200" kern="0" spc="-36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99866" y="1230901"/>
            <a:ext cx="10153128" cy="16312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indent="273029" algn="just" defTabSz="914329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cap="all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Насколько вы согласны или не согласны со следующими высказываниями об изучении математики?</a:t>
            </a:r>
          </a:p>
          <a:p>
            <a:pPr indent="273029" algn="just" defTabSz="914329" fontAlgn="base">
              <a:spcBef>
                <a:spcPct val="0"/>
              </a:spcBef>
              <a:spcAft>
                <a:spcPct val="0"/>
              </a:spcAft>
            </a:pPr>
            <a:endParaRPr lang="ru-RU" sz="1000" b="1" cap="all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Я с удовольствием занимаюсь математикой. 		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Я бы хотел, чтобы мне не надо было изучать математику.*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Математика – скучный предмет.*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Я узнаю много интересного, изучая математику. 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«Полностью согласен», «Скорее согласен», «Скорее не согласен» или «Полностью не согласен». 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 defTabSz="914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Для высказываний, обозначенных звездочкой (*) при обработке использовалась обратная шкала.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5796409" y="6480720"/>
            <a:ext cx="5472607" cy="629866"/>
          </a:xfrm>
          <a:prstGeom prst="rect">
            <a:avLst/>
          </a:prstGeom>
        </p:spPr>
        <p:txBody>
          <a:bodyPr vert="horz" lIns="104261" tIns="52131" rIns="104261" bIns="52131" rtlCol="0">
            <a:noAutofit/>
          </a:bodyPr>
          <a:lstStyle/>
          <a:p>
            <a:pPr lvl="0" algn="just">
              <a:lnSpc>
                <a:spcPct val="80000"/>
              </a:lnSpc>
            </a:pPr>
            <a:r>
              <a:rPr lang="ru-RU" sz="1200" dirty="0"/>
              <a:t>По сравнению с 2011 годом уменьшилось число учащихся, которым </a:t>
            </a:r>
            <a:r>
              <a:rPr lang="ru-RU" sz="1200" dirty="0" smtClean="0"/>
              <a:t>нравится </a:t>
            </a:r>
            <a:r>
              <a:rPr lang="ru-RU" sz="1200" dirty="0"/>
              <a:t>изучать математику и отдельные естественнонаучные предметы. Так, на 10% уменьшилось число учащихся, которым очень нравится изучать математику.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379063" y="1626344"/>
            <a:ext cx="5940425" cy="861768"/>
          </a:xfrm>
          <a:prstGeom prst="rect">
            <a:avLst/>
          </a:prstGeom>
        </p:spPr>
        <p:txBody>
          <a:bodyPr lIns="91433" tIns="45717" rIns="91433" bIns="45717">
            <a:spAutoFit/>
          </a:bodyPr>
          <a:lstStyle/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5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Мне нравится математика.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5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Мне нравятся любые занятия в школе, на которых нужно работать с числами.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5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Мне нравится решать задачи по математике.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5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Я с нетерпением жду уроки по математике.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273029" algn="just" defTabSz="914329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arenR" startAt="5"/>
            </a:pPr>
            <a:r>
              <a:rPr lang="ru-RU" sz="1000" b="1" dirty="0">
                <a:latin typeface="Arial" pitchFamily="34" charset="0"/>
                <a:ea typeface="Calibri" pitchFamily="34" charset="0"/>
                <a:cs typeface="Arial" pitchFamily="34" charset="0"/>
              </a:rPr>
              <a:t>Математика – один из моих любимых предметов.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403921" y="2945160"/>
            <a:ext cx="9217024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29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cap="all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Результаты учащихся  по математике и их отношение к изучению математики</a:t>
            </a:r>
            <a:endParaRPr lang="ru-RU" sz="1800" b="1" cap="all" dirty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856" y="3237645"/>
            <a:ext cx="4608512" cy="322487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449" y="3236235"/>
            <a:ext cx="4608512" cy="3226279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3" name="Рисунок 52" descr="IEA Home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5" y="125811"/>
            <a:ext cx="1450025" cy="46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53"/>
          <p:cNvGrpSpPr/>
          <p:nvPr/>
        </p:nvGrpSpPr>
        <p:grpSpPr>
          <a:xfrm>
            <a:off x="10999073" y="125882"/>
            <a:ext cx="774000" cy="648000"/>
            <a:chOff x="179784" y="5526412"/>
            <a:chExt cx="774000" cy="648000"/>
          </a:xfrm>
        </p:grpSpPr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76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63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4" name="Rectangle 23"/>
          <p:cNvSpPr/>
          <p:nvPr/>
        </p:nvSpPr>
        <p:spPr>
          <a:xfrm>
            <a:off x="1" y="1697038"/>
            <a:ext cx="420360" cy="54673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33" tIns="45717" rIns="91433" bIns="45717" rtlCol="0" anchor="ctr"/>
          <a:lstStyle/>
          <a:p>
            <a:pPr algn="ctr"/>
            <a:r>
              <a:rPr lang="ru-RU" b="1" dirty="0" smtClean="0"/>
              <a:t>4 класс</a:t>
            </a:r>
            <a:endParaRPr lang="en-US" b="1" dirty="0"/>
          </a:p>
        </p:txBody>
      </p:sp>
      <p:sp>
        <p:nvSpPr>
          <p:cNvPr id="60" name="Rectangle 23"/>
          <p:cNvSpPr/>
          <p:nvPr/>
        </p:nvSpPr>
        <p:spPr>
          <a:xfrm>
            <a:off x="11507931" y="1697038"/>
            <a:ext cx="420360" cy="54673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91433" tIns="45717" rIns="91433" bIns="45717" rtlCol="0" anchor="ctr"/>
          <a:lstStyle/>
          <a:p>
            <a:pPr algn="ctr"/>
            <a:r>
              <a:rPr lang="ru-RU" b="1" dirty="0" smtClean="0"/>
              <a:t>8 класс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19195" r="5404" b="32001"/>
          <a:stretch>
            <a:fillRect/>
          </a:stretch>
        </p:blipFill>
        <p:spPr bwMode="auto">
          <a:xfrm>
            <a:off x="701043" y="3130844"/>
            <a:ext cx="10516714" cy="377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825" y="0"/>
            <a:ext cx="11089231" cy="848548"/>
          </a:xfrm>
          <a:prstGeom prst="rect">
            <a:avLst/>
          </a:prstGeom>
        </p:spPr>
        <p:txBody>
          <a:bodyPr wrap="square" lIns="108823" tIns="54411" rIns="108823" bIns="54411">
            <a:spAutoFit/>
          </a:bodyPr>
          <a:lstStyle/>
          <a:p>
            <a:pPr algn="ctr"/>
            <a:r>
              <a:rPr lang="ru-RU" sz="2400" b="1" dirty="0" smtClean="0"/>
              <a:t>Изменение индекса удовлетворенности изучением</a:t>
            </a:r>
          </a:p>
          <a:p>
            <a:pPr algn="ctr"/>
            <a:r>
              <a:rPr lang="ru-RU" sz="2400" b="1" dirty="0" smtClean="0"/>
              <a:t> естественнонаучных предметов  за период с 2006 по 2015 годы</a:t>
            </a: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91569" y="1024543"/>
          <a:ext cx="7484831" cy="2487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5976"/>
                <a:gridCol w="3648855"/>
              </a:tblGrid>
              <a:tr h="429863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PISA</a:t>
                      </a:r>
                      <a:r>
                        <a:rPr lang="ru-RU" sz="2200" baseline="0" dirty="0" smtClean="0"/>
                        <a:t> </a:t>
                      </a:r>
                      <a:r>
                        <a:rPr lang="en-US" sz="2200" dirty="0" smtClean="0"/>
                        <a:t>2015</a:t>
                      </a:r>
                      <a:r>
                        <a:rPr lang="ru-RU" sz="2200" dirty="0" smtClean="0"/>
                        <a:t> – </a:t>
                      </a:r>
                      <a:r>
                        <a:rPr lang="en-US" sz="2200" dirty="0" smtClean="0"/>
                        <a:t>PISA</a:t>
                      </a:r>
                      <a:r>
                        <a:rPr lang="ru-RU" sz="2200" baseline="0" dirty="0" smtClean="0"/>
                        <a:t> </a:t>
                      </a:r>
                      <a:r>
                        <a:rPr lang="en-US" sz="2200" dirty="0" smtClean="0"/>
                        <a:t>2006</a:t>
                      </a:r>
                      <a:endParaRPr lang="ru-RU" sz="2200" dirty="0"/>
                    </a:p>
                  </a:txBody>
                  <a:tcPr marL="118809" marR="118809" marT="47763" marB="47763"/>
                </a:tc>
              </a:tr>
              <a:tr h="429863">
                <a:tc>
                  <a:txBody>
                    <a:bodyPr/>
                    <a:lstStyle/>
                    <a:p>
                      <a:r>
                        <a:rPr lang="ru-RU" sz="2200" b="1" dirty="0" smtClean="0"/>
                        <a:t>Россия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/>
                        <a:t>-0,12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</a:tr>
              <a:tr h="429863">
                <a:tc>
                  <a:txBody>
                    <a:bodyPr/>
                    <a:lstStyle/>
                    <a:p>
                      <a:r>
                        <a:rPr lang="ru-RU" sz="2200" b="1" dirty="0" smtClean="0"/>
                        <a:t>США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/>
                        <a:t>0,26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</a:tr>
              <a:tr h="429863">
                <a:tc>
                  <a:txBody>
                    <a:bodyPr/>
                    <a:lstStyle/>
                    <a:p>
                      <a:r>
                        <a:rPr lang="ru-RU" sz="2200" b="1" dirty="0" smtClean="0"/>
                        <a:t>Эстония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/>
                        <a:t>0,14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</a:tr>
              <a:tr h="764201">
                <a:tc>
                  <a:txBody>
                    <a:bodyPr/>
                    <a:lstStyle/>
                    <a:p>
                      <a:r>
                        <a:rPr lang="ru-RU" sz="2200" b="1" dirty="0" smtClean="0"/>
                        <a:t>Среднее по странам ОЭСР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/>
                        <a:t>0,01</a:t>
                      </a:r>
                      <a:endParaRPr lang="ru-RU" sz="2200" b="1" dirty="0"/>
                    </a:p>
                  </a:txBody>
                  <a:tcPr marL="118809" marR="118809" marT="47763" marB="47763"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SA_WebBanner6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127252" y="0"/>
            <a:ext cx="1753598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4. Повышение эффективности работы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с одаренными и успешными учащимися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785" y="1671693"/>
            <a:ext cx="11521280" cy="47281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1.</a:t>
            </a:r>
            <a:r>
              <a:rPr lang="ru-RU" b="1" dirty="0" smtClean="0"/>
              <a:t> </a:t>
            </a:r>
            <a:r>
              <a:rPr lang="ru-RU" i="1" dirty="0" smtClean="0"/>
              <a:t>Процент российских учащихся</a:t>
            </a:r>
            <a:r>
              <a:rPr lang="en-US" i="1" dirty="0" smtClean="0"/>
              <a:t>,</a:t>
            </a:r>
            <a:r>
              <a:rPr lang="ru-RU" i="1" dirty="0" smtClean="0"/>
              <a:t> демонстрирующих высокие результаты по функциональной грамотности </a:t>
            </a:r>
            <a:r>
              <a:rPr lang="en-US" i="1" dirty="0" smtClean="0"/>
              <a:t>(5-6 </a:t>
            </a:r>
            <a:r>
              <a:rPr lang="ru-RU" i="1" dirty="0" smtClean="0"/>
              <a:t>уровни </a:t>
            </a:r>
            <a:r>
              <a:rPr lang="en-US" i="1" dirty="0" smtClean="0"/>
              <a:t>PISA)</a:t>
            </a:r>
            <a:r>
              <a:rPr lang="ru-RU" i="1" dirty="0" smtClean="0"/>
              <a:t> значительно ниже</a:t>
            </a:r>
            <a:r>
              <a:rPr lang="en-US" i="1" dirty="0" smtClean="0"/>
              <a:t>,</a:t>
            </a:r>
            <a:r>
              <a:rPr lang="ru-RU" i="1" dirty="0" smtClean="0"/>
              <a:t> чем в среднем по странам ОЭСР</a:t>
            </a:r>
            <a:r>
              <a:rPr lang="en-US" i="1" dirty="0" smtClean="0"/>
              <a:t>.</a:t>
            </a:r>
          </a:p>
          <a:p>
            <a:pPr marL="0" indent="0" algn="just">
              <a:buNone/>
            </a:pPr>
            <a:r>
              <a:rPr lang="ru-RU" i="1" dirty="0" smtClean="0"/>
              <a:t>2. Результаты российских учащихся </a:t>
            </a:r>
            <a:r>
              <a:rPr lang="en-US" i="1" dirty="0" smtClean="0"/>
              <a:t>8 </a:t>
            </a:r>
            <a:r>
              <a:rPr lang="ru-RU" i="1" dirty="0" smtClean="0"/>
              <a:t>и 11 классов</a:t>
            </a:r>
            <a:r>
              <a:rPr lang="en-US" i="1" dirty="0" smtClean="0"/>
              <a:t>,</a:t>
            </a:r>
            <a:r>
              <a:rPr lang="ru-RU" i="1" dirty="0" smtClean="0"/>
              <a:t> демонстрирующих высокие результаты (95-й </a:t>
            </a:r>
            <a:r>
              <a:rPr lang="ru-RU" i="1" dirty="0" err="1" smtClean="0"/>
              <a:t>процентиль</a:t>
            </a:r>
            <a:r>
              <a:rPr lang="ru-RU" i="1" dirty="0" smtClean="0"/>
              <a:t> </a:t>
            </a:r>
            <a:r>
              <a:rPr lang="en-US" i="1" dirty="0" smtClean="0"/>
              <a:t>TIMSS</a:t>
            </a:r>
            <a:r>
              <a:rPr lang="ru-RU" i="1" dirty="0" smtClean="0"/>
              <a:t>) по математике и естествознанию (физике) в 2015 году ниже, чем в 1995 году.</a:t>
            </a:r>
            <a:endParaRPr lang="en-US" i="1" dirty="0" smtClean="0"/>
          </a:p>
          <a:p>
            <a:pPr marL="0" indent="0" algn="just">
              <a:buNone/>
            </a:pPr>
            <a:endParaRPr lang="ru-RU" i="1" dirty="0" smtClean="0"/>
          </a:p>
          <a:p>
            <a:pPr algn="just">
              <a:buNone/>
            </a:pPr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по результатам исследования  </a:t>
            </a:r>
            <a:r>
              <a:rPr lang="en-US" sz="2800" dirty="0" smtClean="0"/>
              <a:t>PISA 2012-2015, TIMSS 1995-2015</a:t>
            </a: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6"/>
            <a:ext cx="1753598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383" y="373146"/>
            <a:ext cx="9096276" cy="97017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sz="3200" i="1" dirty="0" smtClean="0"/>
              <a:t> Повышение эффективности работы с одаренными </a:t>
            </a:r>
            <a:br>
              <a:rPr lang="ru-RU" sz="3200" i="1" dirty="0" smtClean="0"/>
            </a:br>
            <a:r>
              <a:rPr lang="ru-RU" sz="3200" i="1" dirty="0" smtClean="0"/>
              <a:t>и успешными учащимися</a:t>
            </a:r>
            <a:r>
              <a:rPr lang="ru-RU" sz="2900" i="1" dirty="0" smtClean="0"/>
              <a:t/>
            </a:r>
            <a:br>
              <a:rPr lang="ru-RU" sz="2900" i="1" dirty="0" smtClean="0"/>
            </a:br>
            <a:r>
              <a:rPr lang="ru-RU" sz="2700" i="1" dirty="0" smtClean="0"/>
              <a:t>С</a:t>
            </a:r>
            <a:r>
              <a:rPr lang="ru-RU" sz="2700" dirty="0" smtClean="0"/>
              <a:t>амые успешные учащиеся</a:t>
            </a:r>
            <a:br>
              <a:rPr lang="ru-RU" sz="2700" dirty="0" smtClean="0"/>
            </a:br>
            <a:r>
              <a:rPr lang="ru-RU" sz="2700" dirty="0" smtClean="0"/>
              <a:t> (5-6 уровни, </a:t>
            </a:r>
            <a:r>
              <a:rPr lang="en-US" sz="2700" dirty="0" smtClean="0"/>
              <a:t>PISA-20</a:t>
            </a:r>
            <a:r>
              <a:rPr lang="en-US" sz="2900" dirty="0" smtClean="0"/>
              <a:t>12)</a:t>
            </a:r>
            <a:endParaRPr lang="ru-RU" sz="2900" dirty="0"/>
          </a:p>
        </p:txBody>
      </p:sp>
      <p:pic>
        <p:nvPicPr>
          <p:cNvPr id="57347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0745" y="1716469"/>
            <a:ext cx="8260904" cy="5447920"/>
          </a:xfrm>
        </p:spPr>
      </p:pic>
      <p:sp>
        <p:nvSpPr>
          <p:cNvPr id="4" name="Прямоугольник 3"/>
          <p:cNvSpPr/>
          <p:nvPr/>
        </p:nvSpPr>
        <p:spPr bwMode="auto">
          <a:xfrm>
            <a:off x="10674203" y="970178"/>
            <a:ext cx="1206648" cy="5074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823" tIns="54411" rIns="108823" bIns="54411"/>
          <a:lstStyle/>
          <a:p>
            <a:pPr algn="ctr">
              <a:defRPr/>
            </a:pPr>
            <a:endParaRPr lang="ru-RU" sz="19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1900" dirty="0">
                <a:solidFill>
                  <a:schemeClr val="bg1"/>
                </a:solidFill>
              </a:rPr>
              <a:t>Всего по мат. 5-6 уровня</a:t>
            </a:r>
          </a:p>
          <a:p>
            <a:pPr algn="ctr">
              <a:defRPr/>
            </a:pPr>
            <a:endParaRPr lang="ru-RU" sz="19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900" u="sng" dirty="0">
                <a:solidFill>
                  <a:schemeClr val="bg1"/>
                </a:solidFill>
              </a:rPr>
              <a:t>2003</a:t>
            </a:r>
            <a:r>
              <a:rPr lang="ru-RU" sz="1900" dirty="0">
                <a:solidFill>
                  <a:schemeClr val="bg1"/>
                </a:solidFill>
              </a:rPr>
              <a:t>: 7,0% </a:t>
            </a:r>
          </a:p>
          <a:p>
            <a:pPr algn="ctr">
              <a:defRPr/>
            </a:pPr>
            <a:endParaRPr lang="ru-RU" sz="1900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900" u="sng" dirty="0">
                <a:solidFill>
                  <a:schemeClr val="bg1"/>
                </a:solidFill>
              </a:rPr>
              <a:t>2006</a:t>
            </a:r>
            <a:r>
              <a:rPr lang="ru-RU" sz="1900" dirty="0">
                <a:solidFill>
                  <a:schemeClr val="bg1"/>
                </a:solidFill>
              </a:rPr>
              <a:t>: 7,4% </a:t>
            </a:r>
          </a:p>
          <a:p>
            <a:pPr algn="ctr">
              <a:defRPr/>
            </a:pPr>
            <a:endParaRPr lang="ru-RU" sz="1900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900" u="sng" dirty="0">
                <a:solidFill>
                  <a:schemeClr val="bg1"/>
                </a:solidFill>
              </a:rPr>
              <a:t>2009</a:t>
            </a:r>
            <a:r>
              <a:rPr lang="ru-RU" sz="1900" dirty="0">
                <a:solidFill>
                  <a:schemeClr val="bg1"/>
                </a:solidFill>
              </a:rPr>
              <a:t>: 5,2% </a:t>
            </a:r>
          </a:p>
          <a:p>
            <a:pPr algn="ctr">
              <a:defRPr/>
            </a:pPr>
            <a:endParaRPr lang="ru-RU" sz="1900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900" u="sng" dirty="0">
                <a:solidFill>
                  <a:schemeClr val="bg1"/>
                </a:solidFill>
              </a:rPr>
              <a:t>2012</a:t>
            </a:r>
            <a:r>
              <a:rPr lang="ru-RU" sz="1900" dirty="0">
                <a:solidFill>
                  <a:schemeClr val="bg1"/>
                </a:solidFill>
              </a:rPr>
              <a:t>: 7,8%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831631" cy="4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10696891" y="160868"/>
            <a:ext cx="1138581" cy="1100756"/>
            <a:chOff x="10299" y="278"/>
            <a:chExt cx="1643" cy="2027"/>
          </a:xfrm>
        </p:grpSpPr>
        <p:sp>
          <p:nvSpPr>
            <p:cNvPr id="57351" name="Text Box 4"/>
            <p:cNvSpPr txBox="1">
              <a:spLocks noChangeArrowheads="1"/>
            </p:cNvSpPr>
            <p:nvPr/>
          </p:nvSpPr>
          <p:spPr bwMode="auto">
            <a:xfrm>
              <a:off x="10299" y="1682"/>
              <a:ext cx="1643" cy="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4000" rIns="18000">
              <a:spAutoFit/>
            </a:bodyPr>
            <a:lstStyle/>
            <a:p>
              <a:pPr algn="ctr">
                <a:spcAft>
                  <a:spcPts val="1190"/>
                </a:spcAft>
              </a:pPr>
              <a:r>
                <a:rPr lang="ru-RU" sz="800" dirty="0">
                  <a:solidFill>
                    <a:srgbClr val="365F91"/>
                  </a:solidFill>
                  <a:latin typeface="Arial Narrow" pitchFamily="34" charset="0"/>
                  <a:cs typeface="Arial" charset="0"/>
                </a:rPr>
                <a:t>Российская академия образования</a:t>
              </a:r>
              <a:endParaRPr lang="ru-RU" dirty="0">
                <a:cs typeface="Arial" charset="0"/>
              </a:endParaRPr>
            </a:p>
          </p:txBody>
        </p:sp>
        <p:pic>
          <p:nvPicPr>
            <p:cNvPr id="57352" name="Picture 5" descr="m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79" y="278"/>
              <a:ext cx="125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-198014" y="563864"/>
          <a:ext cx="12276878" cy="6759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371" name="Title 3"/>
          <p:cNvSpPr>
            <a:spLocks noGrp="1"/>
          </p:cNvSpPr>
          <p:nvPr>
            <p:ph type="title"/>
          </p:nvPr>
        </p:nvSpPr>
        <p:spPr>
          <a:xfrm>
            <a:off x="1074640" y="1"/>
            <a:ext cx="8514609" cy="648444"/>
          </a:xfrm>
        </p:spPr>
        <p:txBody>
          <a:bodyPr/>
          <a:lstStyle/>
          <a:p>
            <a:r>
              <a:rPr lang="ru-RU" sz="2400" dirty="0" smtClean="0"/>
              <a:t>Процент успешных учащихся по математике</a:t>
            </a:r>
            <a:br>
              <a:rPr lang="ru-RU" sz="2400" dirty="0" smtClean="0"/>
            </a:br>
            <a:r>
              <a:rPr lang="ru-RU" sz="2400" dirty="0" smtClean="0"/>
              <a:t> (5-6 уровни)</a:t>
            </a:r>
            <a:endParaRPr lang="en-GB" sz="2400" dirty="0" smtClean="0"/>
          </a:p>
        </p:txBody>
      </p:sp>
      <p:sp>
        <p:nvSpPr>
          <p:cNvPr id="13" name="Rectangle 12"/>
          <p:cNvSpPr/>
          <p:nvPr/>
        </p:nvSpPr>
        <p:spPr bwMode="auto">
          <a:xfrm flipH="1">
            <a:off x="4752340" y="804336"/>
            <a:ext cx="187702" cy="433050"/>
          </a:xfrm>
          <a:prstGeom prst="rect">
            <a:avLst/>
          </a:prstGeom>
          <a:solidFill>
            <a:schemeClr val="bg2">
              <a:lumMod val="60000"/>
              <a:lumOff val="40000"/>
              <a:alpha val="43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823" tIns="54411" rIns="108823" bIns="54411">
            <a:spAutoFit/>
          </a:bodyPr>
          <a:lstStyle/>
          <a:p>
            <a:pPr latinLnBrk="1">
              <a:defRPr/>
            </a:pPr>
            <a:endParaRPr lang="en-GB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8373" name="슬라이드 번호 개체 틀 14"/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/>
          <a:p>
            <a:endParaRPr lang="ko-KR" altLang="en-US" smtClean="0"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8" name="내용 개체 틀 19" descr="calculator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</a:blip>
          <a:stretch>
            <a:fillRect/>
          </a:stretch>
        </p:blipFill>
        <p:spPr>
          <a:xfrm>
            <a:off x="9027918" y="121843"/>
            <a:ext cx="561362" cy="451350"/>
          </a:xfrm>
          <a:prstGeom prst="rect">
            <a:avLst/>
          </a:prstGeom>
        </p:spPr>
      </p:pic>
      <p:sp>
        <p:nvSpPr>
          <p:cNvPr id="58375" name="TextBox 2"/>
          <p:cNvSpPr txBox="1">
            <a:spLocks noChangeArrowheads="1"/>
          </p:cNvSpPr>
          <p:nvPr/>
        </p:nvSpPr>
        <p:spPr bwMode="auto">
          <a:xfrm>
            <a:off x="10127600" y="189060"/>
            <a:ext cx="1309782" cy="38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/>
          <a:lstStyle/>
          <a:p>
            <a:pPr latinLnBrk="1"/>
            <a:r>
              <a:rPr lang="en-GB" sz="1300" dirty="0">
                <a:solidFill>
                  <a:srgbClr val="FFFFFF"/>
                </a:solidFill>
                <a:cs typeface="Arial" charset="0"/>
              </a:rPr>
              <a:t>Tab I.2.1a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7889628" y="4104598"/>
            <a:ext cx="1856383" cy="44777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8823" tIns="54411" rIns="108823" bIns="54411"/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>Россия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series"/>
        </p:bldSub>
      </p:bldGraphic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Вклад стран в глобальную выборку учащихся с наивысшими достижениями в естественнонаучной грамотности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4507" r="3044"/>
          <a:stretch>
            <a:fillRect/>
          </a:stretch>
        </p:blipFill>
        <p:spPr bwMode="auto">
          <a:xfrm>
            <a:off x="1835969" y="1671638"/>
            <a:ext cx="7776863" cy="529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6462514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SA_WebBanner6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828857" y="6390506"/>
            <a:ext cx="1753598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Новый взгляд на образование</a:t>
            </a:r>
            <a:endParaRPr lang="ru-RU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881" y="1133922"/>
            <a:ext cx="9917210" cy="5491039"/>
          </a:xfrm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355161" y="6365029"/>
            <a:ext cx="10199792" cy="71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23" tIns="54411" rIns="108823" bIns="54411">
            <a:spAutoFit/>
          </a:bodyPr>
          <a:lstStyle/>
          <a:p>
            <a:r>
              <a:rPr lang="ru-RU" sz="1300" dirty="0">
                <a:solidFill>
                  <a:srgbClr val="002060"/>
                </a:solidFill>
                <a:cs typeface="Arial" charset="0"/>
              </a:rPr>
              <a:t>Модели Европейской классификацией навыков, компетенций и профессий (ESCO), Партнерства за навыки XXI века, </a:t>
            </a:r>
            <a:r>
              <a:rPr lang="ru-RU" sz="1300" dirty="0" err="1">
                <a:solidFill>
                  <a:srgbClr val="002060"/>
                </a:solidFill>
                <a:cs typeface="Arial" charset="0"/>
              </a:rPr>
              <a:t>enGauge</a:t>
            </a:r>
            <a:r>
              <a:rPr lang="ru-RU" sz="1300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ru-RU" sz="1300" dirty="0" err="1">
                <a:solidFill>
                  <a:srgbClr val="002060"/>
                </a:solidFill>
                <a:cs typeface="Arial" charset="0"/>
              </a:rPr>
              <a:t>Brookings</a:t>
            </a:r>
            <a:r>
              <a:rPr lang="ru-RU" sz="1300" dirty="0">
                <a:solidFill>
                  <a:srgbClr val="002060"/>
                </a:solidFill>
                <a:cs typeface="Arial" charset="0"/>
              </a:rPr>
              <a:t> и </a:t>
            </a:r>
            <a:r>
              <a:rPr lang="ru-RU" sz="1300" dirty="0" err="1">
                <a:solidFill>
                  <a:srgbClr val="002060"/>
                </a:solidFill>
                <a:cs typeface="Arial" charset="0"/>
              </a:rPr>
              <a:t>Pearson</a:t>
            </a:r>
            <a:r>
              <a:rPr lang="ru-RU" sz="1300" dirty="0">
                <a:solidFill>
                  <a:srgbClr val="002060"/>
                </a:solidFill>
                <a:cs typeface="Arial" charset="0"/>
              </a:rPr>
              <a:t>. Организация экономического сотрудничества и развития. 2013. </a:t>
            </a:r>
          </a:p>
          <a:p>
            <a:r>
              <a:rPr lang="en-US" sz="1300" dirty="0">
                <a:solidFill>
                  <a:srgbClr val="002060"/>
                </a:solidFill>
                <a:cs typeface="Arial" charset="0"/>
              </a:rPr>
              <a:t>http://www.oecd.org/site/piaac/surveyofadultskills.htm</a:t>
            </a:r>
            <a:endParaRPr lang="ru-RU" sz="1300" dirty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021" y="622199"/>
            <a:ext cx="11163467" cy="52654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   </a:t>
            </a:r>
            <a:r>
              <a:rPr lang="ru-RU" sz="2600" dirty="0"/>
              <a:t>Математика, 4 класс   	                   </a:t>
            </a:r>
            <a:r>
              <a:rPr lang="ru-RU" sz="2600" dirty="0" smtClean="0"/>
              <a:t>Естествознание</a:t>
            </a:r>
            <a:r>
              <a:rPr lang="ru-RU" sz="2600" dirty="0"/>
              <a:t>, 4 класс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88164" y="3728165"/>
            <a:ext cx="10198083" cy="677025"/>
          </a:xfrm>
          <a:prstGeom prst="rect">
            <a:avLst/>
          </a:prstGeom>
        </p:spPr>
        <p:txBody>
          <a:bodyPr lIns="108814" tIns="54407" rIns="108814" bIns="54407" anchor="ctr"/>
          <a:lstStyle/>
          <a:p>
            <a:pPr>
              <a:defRPr/>
            </a:pPr>
            <a:r>
              <a:rPr lang="ru-RU" sz="3800" dirty="0">
                <a:latin typeface="+mj-lt"/>
                <a:ea typeface="+mj-ea"/>
                <a:cs typeface="+mj-cs"/>
              </a:rPr>
              <a:t>      </a:t>
            </a:r>
            <a:r>
              <a:rPr lang="ru-RU" sz="2400" dirty="0">
                <a:latin typeface="+mj-lt"/>
                <a:ea typeface="+mj-ea"/>
                <a:cs typeface="+mj-cs"/>
              </a:rPr>
              <a:t>Математика, 8 класс		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Естествознание</a:t>
            </a:r>
            <a:r>
              <a:rPr lang="ru-RU" sz="2400" dirty="0">
                <a:latin typeface="+mj-lt"/>
                <a:ea typeface="+mj-ea"/>
                <a:cs typeface="+mj-cs"/>
              </a:rPr>
              <a:t>, 8 класс</a:t>
            </a:r>
          </a:p>
          <a:p>
            <a:pPr>
              <a:defRPr/>
            </a:pPr>
            <a:endParaRPr lang="ru-RU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7021" y="155400"/>
            <a:ext cx="11583829" cy="643468"/>
          </a:xfrm>
          <a:prstGeom prst="rect">
            <a:avLst/>
          </a:prstGeom>
        </p:spPr>
        <p:txBody>
          <a:bodyPr lIns="108814" tIns="54407" rIns="108814" bIns="54407" anchor="ctr">
            <a:normAutofit fontScale="25000" lnSpcReduction="20000"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ru-RU" sz="13300" dirty="0">
                <a:latin typeface="+mj-lt"/>
                <a:ea typeface="+mj-ea"/>
                <a:cs typeface="+mj-cs"/>
              </a:rPr>
              <a:t> В   каких группах учащихся произошли основные изменения?</a:t>
            </a:r>
          </a:p>
          <a:p>
            <a:pPr>
              <a:defRPr/>
            </a:pPr>
            <a:endParaRPr lang="ru-RU" sz="5200" dirty="0"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29" y="4104289"/>
            <a:ext cx="5684496" cy="278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482" y="1154494"/>
            <a:ext cx="5145822" cy="265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546" y="1148774"/>
            <a:ext cx="5247998" cy="262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3986" y="4104290"/>
            <a:ext cx="5613010" cy="278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Динамика результатов российских учащихся 11 классов за </a:t>
            </a:r>
            <a:r>
              <a:rPr lang="ru-RU" smtClean="0"/>
              <a:t>двадцать лет (1995-2015 годы)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02" y="4259220"/>
            <a:ext cx="5516341" cy="25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01" y="1701568"/>
            <a:ext cx="5520063" cy="255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701568"/>
            <a:ext cx="5520063" cy="255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263" y="183437"/>
            <a:ext cx="11069907" cy="167056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sz="3300" dirty="0" smtClean="0">
                <a:latin typeface="Arial Black" pitchFamily="34" charset="0"/>
              </a:rPr>
              <a:t>Распределение российских учащихся</a:t>
            </a:r>
            <a:r>
              <a:rPr lang="en-US" sz="3300" dirty="0" smtClean="0">
                <a:latin typeface="Arial Black" pitchFamily="34" charset="0"/>
              </a:rPr>
              <a:t>,</a:t>
            </a:r>
            <a:r>
              <a:rPr lang="ru-RU" sz="3300" dirty="0" smtClean="0">
                <a:latin typeface="Arial Black" pitchFamily="34" charset="0"/>
              </a:rPr>
              <a:t> изучавших профильные курсы математики по уровням  математической подготовки </a:t>
            </a:r>
            <a:r>
              <a:rPr lang="en-US" sz="3300" dirty="0" smtClean="0">
                <a:latin typeface="Arial Black" pitchFamily="34" charset="0"/>
              </a:rPr>
              <a:t>TIMSS</a:t>
            </a:r>
            <a:r>
              <a:rPr lang="ru-RU" sz="3300" dirty="0" smtClean="0">
                <a:latin typeface="Arial Black" pitchFamily="34" charset="0"/>
              </a:rPr>
              <a:t/>
            </a:r>
            <a:br>
              <a:rPr lang="ru-RU" sz="3300" dirty="0" smtClean="0">
                <a:latin typeface="Arial Black" pitchFamily="34" charset="0"/>
              </a:rPr>
            </a:br>
            <a:endParaRPr lang="ru-RU" sz="3300" dirty="0">
              <a:latin typeface="Arial Black" pitchFamily="34" charset="0"/>
            </a:endParaRPr>
          </a:p>
        </p:txBody>
      </p:sp>
      <p:grpSp>
        <p:nvGrpSpPr>
          <p:cNvPr id="3" name="Группа 3"/>
          <p:cNvGrpSpPr/>
          <p:nvPr/>
        </p:nvGrpSpPr>
        <p:grpSpPr>
          <a:xfrm>
            <a:off x="1595412" y="1799239"/>
            <a:ext cx="415476" cy="4942406"/>
            <a:chOff x="0" y="0"/>
            <a:chExt cx="317046" cy="443184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0" y="0"/>
              <a:ext cx="163286" cy="231322"/>
            </a:xfrm>
            <a:prstGeom prst="line">
              <a:avLst/>
            </a:prstGeom>
            <a:ln w="762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40153" y="1"/>
              <a:ext cx="176893" cy="231321"/>
            </a:xfrm>
            <a:prstGeom prst="line">
              <a:avLst/>
            </a:prstGeom>
            <a:ln w="762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ая соединительная линия 6"/>
            <p:cNvSpPr/>
            <p:nvPr/>
          </p:nvSpPr>
          <p:spPr>
            <a:xfrm flipH="1">
              <a:off x="131991" y="9527"/>
              <a:ext cx="31291" cy="4422321"/>
            </a:xfrm>
            <a:prstGeom prst="line">
              <a:avLst/>
            </a:prstGeom>
            <a:ln w="762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1688973" y="2401039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688973" y="3303740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688973" y="4356890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665950" y="5331324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41000" y="5195892"/>
            <a:ext cx="177764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Низкий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 (400 баллов)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41001" y="4206441"/>
            <a:ext cx="168408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Средний 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(475 баллов)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41000" y="3153290"/>
            <a:ext cx="177764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Высокий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 (550 баллов)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41000" y="2250590"/>
            <a:ext cx="177764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Высший 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(625 и выше)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585" y="2502074"/>
            <a:ext cx="4320480" cy="375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009" y="2502074"/>
            <a:ext cx="48245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263" y="183437"/>
            <a:ext cx="11069907" cy="167056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sz="3300" dirty="0" smtClean="0">
                <a:latin typeface="Arial Black" pitchFamily="34" charset="0"/>
              </a:rPr>
              <a:t>Распределение российских учащихся</a:t>
            </a:r>
            <a:r>
              <a:rPr lang="en-US" sz="3300" dirty="0" smtClean="0">
                <a:latin typeface="Arial Black" pitchFamily="34" charset="0"/>
              </a:rPr>
              <a:t>,</a:t>
            </a:r>
            <a:r>
              <a:rPr lang="ru-RU" sz="3300" dirty="0" smtClean="0">
                <a:latin typeface="Arial Black" pitchFamily="34" charset="0"/>
              </a:rPr>
              <a:t> изучавших профильные курсы физики по уровням подготовки </a:t>
            </a:r>
            <a:r>
              <a:rPr lang="en-US" sz="3300" dirty="0" smtClean="0">
                <a:latin typeface="Arial Black" pitchFamily="34" charset="0"/>
              </a:rPr>
              <a:t>TIMSS</a:t>
            </a:r>
            <a:r>
              <a:rPr lang="ru-RU" sz="3300" dirty="0" smtClean="0">
                <a:latin typeface="Arial Black" pitchFamily="34" charset="0"/>
              </a:rPr>
              <a:t/>
            </a:r>
            <a:br>
              <a:rPr lang="ru-RU" sz="3300" dirty="0" smtClean="0">
                <a:latin typeface="Arial Black" pitchFamily="34" charset="0"/>
              </a:rPr>
            </a:br>
            <a:endParaRPr lang="ru-RU" sz="3300" dirty="0">
              <a:latin typeface="Arial Black" pitchFamily="34" charset="0"/>
            </a:endParaRPr>
          </a:p>
        </p:txBody>
      </p:sp>
      <p:grpSp>
        <p:nvGrpSpPr>
          <p:cNvPr id="3" name="Группа 3"/>
          <p:cNvGrpSpPr/>
          <p:nvPr/>
        </p:nvGrpSpPr>
        <p:grpSpPr>
          <a:xfrm>
            <a:off x="1595412" y="1799239"/>
            <a:ext cx="415476" cy="4942406"/>
            <a:chOff x="0" y="0"/>
            <a:chExt cx="317046" cy="443184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0" y="0"/>
              <a:ext cx="163286" cy="231322"/>
            </a:xfrm>
            <a:prstGeom prst="line">
              <a:avLst/>
            </a:prstGeom>
            <a:ln w="762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40153" y="1"/>
              <a:ext cx="176893" cy="231321"/>
            </a:xfrm>
            <a:prstGeom prst="line">
              <a:avLst/>
            </a:prstGeom>
            <a:ln w="762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ая соединительная линия 6"/>
            <p:cNvSpPr/>
            <p:nvPr/>
          </p:nvSpPr>
          <p:spPr>
            <a:xfrm flipH="1">
              <a:off x="131991" y="9527"/>
              <a:ext cx="31291" cy="4422321"/>
            </a:xfrm>
            <a:prstGeom prst="line">
              <a:avLst/>
            </a:prstGeom>
            <a:ln w="762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>
            <a:off x="1688973" y="2401039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688973" y="3303740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688973" y="4356890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665950" y="5331324"/>
            <a:ext cx="250911" cy="9772"/>
          </a:xfrm>
          <a:prstGeom prst="line">
            <a:avLst/>
          </a:prstGeom>
          <a:ln w="635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41000" y="5195892"/>
            <a:ext cx="177764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Низкий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 (400 баллов)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41001" y="4206441"/>
            <a:ext cx="168408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Средний 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(475 баллов)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41000" y="3153290"/>
            <a:ext cx="177764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Высокий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 (550 баллов)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41000" y="2250590"/>
            <a:ext cx="177764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Высший </a:t>
            </a:r>
            <a:b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accent6"/>
                </a:solidFill>
                <a:latin typeface="Arial Narrow" pitchFamily="34" charset="0"/>
                <a:cs typeface="Times New Roman" pitchFamily="18" charset="0"/>
              </a:rPr>
              <a:t>(625 и выше)</a:t>
            </a:r>
            <a:endParaRPr lang="ru-RU" sz="1900" b="1" dirty="0">
              <a:solidFill>
                <a:schemeClr val="accent6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0145" y="2862114"/>
            <a:ext cx="6768752" cy="333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 Повышение эффективности </a:t>
            </a:r>
            <a:br>
              <a:rPr lang="ru-RU" dirty="0" smtClean="0"/>
            </a:br>
            <a:r>
              <a:rPr lang="ru-RU" dirty="0" smtClean="0"/>
              <a:t>инвестиций в 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785" y="1671693"/>
            <a:ext cx="11521280" cy="472816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i="1" dirty="0" smtClean="0"/>
              <a:t>Расходы на образование в России достигли той границы, после которой связь между расходами и результатами перестает быть линейной. Дальнейший рост результатов связан с ростом эффективности использования средств. Большую отдачу дают вложения в подготовку педагогов и повышение их квалификации.</a:t>
            </a:r>
          </a:p>
          <a:p>
            <a:pPr marL="0" indent="0" algn="just">
              <a:buNone/>
            </a:pPr>
            <a:endParaRPr lang="ru-RU" i="1" dirty="0" smtClean="0"/>
          </a:p>
          <a:p>
            <a:pPr algn="just">
              <a:buNone/>
            </a:pPr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по результатам исследования  </a:t>
            </a:r>
            <a:r>
              <a:rPr lang="en-US" sz="2800" dirty="0" smtClean="0"/>
              <a:t>PISA 2015</a:t>
            </a: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6"/>
            <a:ext cx="1753598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534" y="53802"/>
            <a:ext cx="8281347" cy="864096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ru-RU" sz="2200" dirty="0" smtClean="0"/>
              <a:t> Связь между затратами на одного обучающегося за 10 лет </a:t>
            </a:r>
            <a:br>
              <a:rPr lang="ru-RU" sz="2200" dirty="0" smtClean="0"/>
            </a:br>
            <a:r>
              <a:rPr lang="ru-RU" sz="2200" dirty="0" smtClean="0"/>
              <a:t>(с 6 до 15 лет) и результатами по естественнонаучной грамотности</a:t>
            </a:r>
            <a:br>
              <a:rPr lang="ru-RU" sz="2200" dirty="0" smtClean="0"/>
            </a:br>
            <a:endParaRPr lang="ru-RU" sz="22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01" y="1349946"/>
            <a:ext cx="2016225" cy="576064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Для стран, чьи затраты на образование одного ребёнка в течение 10 лет (с 6 до 15 лет) составляют меньше 50 000 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USD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(например, для таких стран как Болгария, Мексика, Турция) справедлива линейная зависимость, при которой рост инвестиций в образование сопровождается приростом в образовательных результатах в соответствии с линейным законом.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0865" y="125810"/>
            <a:ext cx="1753598" cy="54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2033" y="845890"/>
            <a:ext cx="6768752" cy="45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340025" y="5342324"/>
            <a:ext cx="4032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latin typeface="Arial Narrow" pitchFamily="34" charset="0"/>
              </a:rPr>
              <a:t>Source: 1OECD, PISA 2015 Database, Tables I.2.3 and II.6.58. 2 </a:t>
            </a:r>
            <a:r>
              <a:rPr lang="ru-RU" sz="1000" b="1" dirty="0" smtClean="0">
                <a:latin typeface="Arial Narrow" pitchFamily="34" charset="0"/>
              </a:rPr>
              <a:t/>
            </a:r>
            <a:br>
              <a:rPr lang="ru-RU" sz="1000" b="1" dirty="0" smtClean="0">
                <a:latin typeface="Arial Narrow" pitchFamily="34" charset="0"/>
              </a:rPr>
            </a:br>
            <a:r>
              <a:rPr lang="en-US" sz="1000" b="1" dirty="0" smtClean="0">
                <a:latin typeface="Arial Narrow" pitchFamily="34" charset="0"/>
              </a:rPr>
              <a:t>http://dx.doi.org/10.1787/888933436215</a:t>
            </a:r>
            <a:endParaRPr lang="ru-RU" sz="1000" b="1" dirty="0">
              <a:latin typeface="Arial Narrow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9324801" y="1133922"/>
            <a:ext cx="2304256" cy="5688632"/>
          </a:xfrm>
          <a:prstGeom prst="rect">
            <a:avLst/>
          </a:prstGeom>
        </p:spPr>
        <p:txBody>
          <a:bodyPr vert="horz" lIns="104269" tIns="52135" rIns="104269" bIns="52135" rtlCol="0">
            <a:noAutofit/>
          </a:bodyPr>
          <a:lstStyle/>
          <a:p>
            <a:pPr marR="0" lvl="0" algn="l" defTabSz="104269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Для стран, чьи затраты на образование одного ребёнка в течение 10 лет (с 6 до 15 лет) составляют больше 50 000 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USD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(например, для таких стран как Швеция, Франция, Португалия, Польша и др.) зависимость между объемом затрат и результатами носит более сложный характер. В этих странах для получения более высоких результатов нужно наращивать не только объем инвестиций в образование, но и повышать эффективность их использования. Например, вкладывать в такие направления, которые дают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бóльший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эффект.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331913" y="5526410"/>
            <a:ext cx="7704856" cy="1008112"/>
          </a:xfrm>
          <a:prstGeom prst="rect">
            <a:avLst/>
          </a:prstGeom>
        </p:spPr>
        <p:txBody>
          <a:bodyPr vert="horz" lIns="104269" tIns="52135" rIns="104269" bIns="52135" rtlCol="0">
            <a:noAutofit/>
          </a:bodyPr>
          <a:lstStyle/>
          <a:p>
            <a:pPr marL="391009" marR="0" lvl="0" indent="-391009" algn="l" defTabSz="104269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России одним из направлений повышения эффективности инвестиций является повышение качества и эффективности как системы подготовки учителей, так и системы повышения их квалификации).</a:t>
            </a:r>
          </a:p>
          <a:p>
            <a:pPr marR="0" lvl="0" algn="l" defTabSz="104269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Для России этот вывод имеет особое значение, учитывая тот факт, что как показывает диаграмма, страна практически полностью исчерпала возможности линейного роста.</a:t>
            </a:r>
            <a:endParaRPr kumimoji="0" lang="ru-RU" sz="16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49" name="Овал 2"/>
          <p:cNvSpPr>
            <a:spLocks noChangeArrowheads="1"/>
          </p:cNvSpPr>
          <p:nvPr/>
        </p:nvSpPr>
        <p:spPr bwMode="auto">
          <a:xfrm>
            <a:off x="4140225" y="2718097"/>
            <a:ext cx="648072" cy="288033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6. Улучшение образовательной </a:t>
            </a:r>
            <a:br>
              <a:rPr lang="ru-RU" dirty="0" smtClean="0"/>
            </a:br>
            <a:r>
              <a:rPr lang="ru-RU" dirty="0" smtClean="0"/>
              <a:t>среды в школе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785" y="1349947"/>
            <a:ext cx="11521280" cy="5049912"/>
          </a:xfrm>
        </p:spPr>
        <p:txBody>
          <a:bodyPr>
            <a:normAutofit fontScale="55000" lnSpcReduction="20000"/>
          </a:bodyPr>
          <a:lstStyle/>
          <a:p>
            <a:pPr marL="85725" indent="-85725">
              <a:lnSpc>
                <a:spcPct val="120000"/>
              </a:lnSpc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500" i="1" dirty="0" smtClean="0"/>
              <a:t>1. По значению индекса факторов, связанных с поведением учащихся</a:t>
            </a:r>
            <a:r>
              <a:rPr lang="en-US" sz="4500" i="1" dirty="0" smtClean="0"/>
              <a:t>, </a:t>
            </a:r>
            <a:r>
              <a:rPr lang="ru-RU" sz="4500" i="1" dirty="0" smtClean="0"/>
              <a:t>негативно влияющих на естественнонаучную грамотность, Россия находится в зоне риска.</a:t>
            </a:r>
          </a:p>
          <a:p>
            <a:pPr>
              <a:lnSpc>
                <a:spcPct val="80000"/>
              </a:lnSpc>
              <a:buNone/>
            </a:pPr>
            <a:endParaRPr lang="ru-RU" sz="4500" b="1" i="1" dirty="0" smtClean="0"/>
          </a:p>
          <a:p>
            <a:pPr>
              <a:buNone/>
            </a:pPr>
            <a:r>
              <a:rPr lang="ru-RU" sz="4500" i="1" dirty="0" smtClean="0"/>
              <a:t>2. По сравнению с 2012 годом в России:</a:t>
            </a:r>
          </a:p>
          <a:p>
            <a:pPr lvl="1">
              <a:buNone/>
            </a:pPr>
            <a:r>
              <a:rPr lang="ru-RU" sz="4500" i="1" dirty="0" smtClean="0"/>
              <a:t> возросло количество пропусков занятий и опозданий как среди учащихся, так и среди учителей,</a:t>
            </a:r>
          </a:p>
          <a:p>
            <a:pPr lvl="1">
              <a:buNone/>
            </a:pPr>
            <a:r>
              <a:rPr lang="ru-RU" sz="4500" i="1" dirty="0" smtClean="0"/>
              <a:t> ухудшилась дисциплина на уроках,</a:t>
            </a:r>
          </a:p>
          <a:p>
            <a:pPr lvl="1">
              <a:buNone/>
            </a:pPr>
            <a:r>
              <a:rPr lang="ru-RU" sz="4500" i="1" dirty="0" smtClean="0"/>
              <a:t> возросло количество случаев, когда учителя приходят на занятия неподготовленными.</a:t>
            </a:r>
          </a:p>
          <a:p>
            <a:pPr>
              <a:lnSpc>
                <a:spcPct val="80000"/>
              </a:lnSpc>
            </a:pPr>
            <a:endParaRPr lang="ru-RU" sz="4500" b="1" dirty="0" smtClean="0"/>
          </a:p>
          <a:p>
            <a:pPr algn="just">
              <a:buNone/>
            </a:pPr>
            <a:endParaRPr lang="ru-RU" sz="2800" dirty="0" smtClean="0"/>
          </a:p>
          <a:p>
            <a:pPr algn="just">
              <a:buNone/>
            </a:pPr>
            <a:r>
              <a:rPr lang="ru-RU" dirty="0" smtClean="0"/>
              <a:t>по результатам исследования  </a:t>
            </a:r>
            <a:r>
              <a:rPr lang="en-US" dirty="0" smtClean="0"/>
              <a:t>PISA 2015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6"/>
            <a:ext cx="1753598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003" y="648418"/>
            <a:ext cx="11463045" cy="971659"/>
          </a:xfrm>
          <a:prstGeom prst="rect">
            <a:avLst/>
          </a:prstGeom>
          <a:noFill/>
        </p:spPr>
        <p:txBody>
          <a:bodyPr wrap="square" lIns="108823" tIns="54411" rIns="108823" bIns="54411" rtlCol="0">
            <a:spAutoFit/>
          </a:bodyPr>
          <a:lstStyle/>
          <a:p>
            <a:pPr algn="ctr"/>
            <a:r>
              <a:rPr lang="ru-RU" sz="2800" b="1" dirty="0" smtClean="0"/>
              <a:t>Индекс факторов</a:t>
            </a:r>
            <a:r>
              <a:rPr lang="en-US" sz="2800" b="1" dirty="0" smtClean="0"/>
              <a:t>, </a:t>
            </a:r>
            <a:r>
              <a:rPr lang="ru-RU" sz="2800" b="1" dirty="0" smtClean="0"/>
              <a:t> связанных с поведением учащихся</a:t>
            </a:r>
            <a:r>
              <a:rPr lang="en-US" sz="2800" b="1" dirty="0" smtClean="0"/>
              <a:t>, </a:t>
            </a:r>
            <a:r>
              <a:rPr lang="ru-RU" sz="2800" b="1" dirty="0" smtClean="0"/>
              <a:t>негативно влияющих на естественнонаучную грамотность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01" y="1781994"/>
            <a:ext cx="11083123" cy="376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7" y="161906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00865" y="125810"/>
            <a:ext cx="1753598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7. Повышение качества естественнонаучного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2404" y="1349947"/>
            <a:ext cx="10024404" cy="5688631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500" i="1" dirty="0" smtClean="0"/>
              <a:t>По результатам </a:t>
            </a:r>
            <a:r>
              <a:rPr lang="en-US" sz="4500" i="1" dirty="0" smtClean="0"/>
              <a:t>PISA </a:t>
            </a:r>
            <a:r>
              <a:rPr lang="ru-RU" sz="4500" i="1" dirty="0" smtClean="0"/>
              <a:t>и </a:t>
            </a:r>
            <a:r>
              <a:rPr lang="en-US" sz="4500" i="1" dirty="0" smtClean="0"/>
              <a:t>TIMSS</a:t>
            </a:r>
            <a:endParaRPr lang="ru-RU" sz="4500" i="1" dirty="0" smtClean="0"/>
          </a:p>
          <a:p>
            <a:pPr>
              <a:buNone/>
            </a:pPr>
            <a:endParaRPr lang="ru-RU" sz="4000" b="1" i="1" dirty="0" smtClean="0"/>
          </a:p>
          <a:p>
            <a:r>
              <a:rPr lang="ru-RU" sz="4000" b="1" dirty="0" smtClean="0"/>
              <a:t>Низкие средние результаты страны по естественнонаучной грамотности (ниже среднего международного балла). Низкий уровень методологических знаний.</a:t>
            </a:r>
          </a:p>
          <a:p>
            <a:r>
              <a:rPr lang="ru-RU" sz="4000" b="1" dirty="0" smtClean="0"/>
              <a:t>Около 20% выпускников основной школы не достигают порогового уровня естественнонаучной грамотности.</a:t>
            </a:r>
          </a:p>
          <a:p>
            <a:r>
              <a:rPr lang="ru-RU" sz="4000" b="1" dirty="0" smtClean="0"/>
              <a:t>Низкий процент учащихся, демонстрирующих высокие  результаты по естественнонаучной грамотности (4,2% 5-6 уровня)</a:t>
            </a:r>
            <a:r>
              <a:rPr lang="en-US" sz="4000" b="1" dirty="0" smtClean="0"/>
              <a:t>.</a:t>
            </a:r>
            <a:endParaRPr lang="ru-RU" sz="4000" b="1" dirty="0" smtClean="0"/>
          </a:p>
          <a:p>
            <a:r>
              <a:rPr lang="ru-RU" sz="4000" b="1" dirty="0" smtClean="0"/>
              <a:t>Средний результат учащихся 8 классов по естествознанию, демонстрирующих самые высокие результаты (95-й  </a:t>
            </a:r>
            <a:r>
              <a:rPr lang="ru-RU" sz="4000" b="1" dirty="0" err="1" smtClean="0"/>
              <a:t>процентиль</a:t>
            </a:r>
            <a:r>
              <a:rPr lang="ru-RU" sz="4000" b="1" dirty="0" smtClean="0"/>
              <a:t>), в 2015 году ниже, чем в 1995 году.</a:t>
            </a:r>
          </a:p>
          <a:p>
            <a:r>
              <a:rPr lang="ru-RU" sz="4000" b="1" dirty="0" smtClean="0"/>
              <a:t>Снижение интереса учащихся к изучению естественнонаучных предметов</a:t>
            </a:r>
            <a:r>
              <a:rPr lang="en-US" sz="4000" b="1" dirty="0" smtClean="0"/>
              <a:t>.</a:t>
            </a:r>
            <a:endParaRPr lang="ru-RU" sz="4000" b="1" dirty="0" smtClean="0"/>
          </a:p>
          <a:p>
            <a:r>
              <a:rPr lang="ru-RU" sz="4000" b="1" dirty="0" smtClean="0"/>
              <a:t>В когнитивном профиле учащихся начальной и основной школы доминируют виды деятельности, направленные на воспроизведение знаний, а не на их применение.</a:t>
            </a:r>
          </a:p>
          <a:p>
            <a:r>
              <a:rPr lang="ru-RU" sz="4000" b="1" dirty="0" smtClean="0"/>
              <a:t>Отсутствие позитивной динамики в результатах учащихся основной школы по естествознанию (в сравнении с позитивной динамикой по математической и читательской грамотностью)</a:t>
            </a:r>
            <a:r>
              <a:rPr lang="en-US" sz="4000" b="1" dirty="0" smtClean="0"/>
              <a:t>.</a:t>
            </a:r>
            <a:endParaRPr lang="ru-RU" sz="4000" b="1" dirty="0" smtClean="0"/>
          </a:p>
          <a:p>
            <a:r>
              <a:rPr lang="ru-RU" sz="4000" b="1" dirty="0" smtClean="0"/>
              <a:t>Значительные отличия содержания естественнонаучного образования от основного содержания исследований </a:t>
            </a:r>
            <a:r>
              <a:rPr lang="en-US" sz="4000" b="1" dirty="0" smtClean="0"/>
              <a:t>PISA </a:t>
            </a:r>
            <a:r>
              <a:rPr lang="ru-RU" sz="4000" b="1" dirty="0" smtClean="0"/>
              <a:t>и </a:t>
            </a:r>
            <a:r>
              <a:rPr lang="en-US" sz="4000" b="1" dirty="0" smtClean="0"/>
              <a:t>TIMSS (4</a:t>
            </a:r>
            <a:r>
              <a:rPr lang="ru-RU" sz="4000" b="1" dirty="0" smtClean="0"/>
              <a:t> класс)</a:t>
            </a:r>
            <a:r>
              <a:rPr lang="en-US" sz="4000" b="1" dirty="0" smtClean="0"/>
              <a:t>.</a:t>
            </a:r>
            <a:endParaRPr lang="ru-RU" sz="4000" b="1" dirty="0" smtClean="0"/>
          </a:p>
          <a:p>
            <a:endParaRPr lang="ru-RU" sz="40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269826"/>
            <a:ext cx="10692765" cy="7750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Естественнонаучная грамотность  </a:t>
            </a:r>
            <a:br>
              <a:rPr lang="ru-RU" dirty="0" smtClean="0"/>
            </a:br>
            <a:r>
              <a:rPr lang="ru-RU" dirty="0" smtClean="0"/>
              <a:t>(исследование </a:t>
            </a:r>
            <a:r>
              <a:rPr lang="en-US" dirty="0" smtClean="0"/>
              <a:t>PISA</a:t>
            </a:r>
            <a:r>
              <a:rPr lang="ru-RU" dirty="0" smtClean="0"/>
              <a:t>-2015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44" y="5670426"/>
            <a:ext cx="10692765" cy="7294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нутый угол 4"/>
          <p:cNvSpPr/>
          <p:nvPr/>
        </p:nvSpPr>
        <p:spPr>
          <a:xfrm>
            <a:off x="899865" y="1709987"/>
            <a:ext cx="10297145" cy="3816424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719944" rIns="91433" bIns="45717" rtlCol="0" anchor="ctr"/>
          <a:lstStyle/>
          <a:p>
            <a:pPr lvl="0" algn="just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	Естественнонаучная грамотность – это способность человека занимать активную гражданскую позицию по вопросам, связанным с естественными науками, и его готовность интересоваться естественнонаучными идеями. Естественнонаучно грамотный человек стремится участвовать в аргументированном обсуждении проблем, относящихся к естественным наукам и технологиям, что требует от него следующих компетенций: научно объяснять явления, оценивать и планировать научные исследования, научно интерпретировать данные и приводить доказательства.</a:t>
            </a:r>
            <a:endParaRPr lang="ru-RU" sz="40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8" y="161907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7"/>
            <a:ext cx="1753599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121066"/>
            <a:ext cx="10692765" cy="11293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Компетенции и модели образования для 21 века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5161" y="1401369"/>
            <a:ext cx="10292611" cy="49984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100" dirty="0" smtClean="0"/>
              <a:t>«</a:t>
            </a:r>
            <a:r>
              <a:rPr lang="ru-RU" sz="2100" dirty="0" err="1" smtClean="0"/>
              <a:t>Global</a:t>
            </a:r>
            <a:r>
              <a:rPr lang="ru-RU" sz="2100" dirty="0" smtClean="0"/>
              <a:t> </a:t>
            </a:r>
            <a:r>
              <a:rPr lang="ru-RU" sz="2100" dirty="0" err="1" smtClean="0"/>
              <a:t>Education</a:t>
            </a:r>
            <a:r>
              <a:rPr lang="ru-RU" sz="2100" dirty="0" smtClean="0"/>
              <a:t> </a:t>
            </a:r>
            <a:r>
              <a:rPr lang="ru-RU" sz="2100" dirty="0" err="1" smtClean="0"/>
              <a:t>Futures</a:t>
            </a:r>
            <a:r>
              <a:rPr lang="ru-RU" sz="2100" dirty="0" smtClean="0"/>
              <a:t>» – это уникальный международный проект, ставящий целью понять направление развития передовых образовательных систем мира (руководитель П. Лукша, проф. Московской школы управления </a:t>
            </a:r>
            <a:r>
              <a:rPr lang="ru-RU" sz="2100" dirty="0" err="1" smtClean="0"/>
              <a:t>Сколково</a:t>
            </a:r>
            <a:r>
              <a:rPr lang="ru-RU" sz="2100" dirty="0" smtClean="0"/>
              <a:t>)</a:t>
            </a:r>
          </a:p>
          <a:p>
            <a:pPr marL="0" indent="0">
              <a:buNone/>
              <a:defRPr/>
            </a:pPr>
            <a:r>
              <a:rPr lang="ru-RU" sz="2100" dirty="0" smtClean="0"/>
              <a:t>Несколько сот мировых лидеров образования в течение 2015-2016 гг. собираются в разных точках планеты – Москва Казань, Берлин, Кремниевая Долина, Сан Пауло Сингапур – чтобы ответить на вопросы о будущем образовательных систем:</a:t>
            </a:r>
          </a:p>
          <a:p>
            <a:pPr>
              <a:defRPr/>
            </a:pPr>
            <a:r>
              <a:rPr lang="ru-RU" sz="2100" dirty="0" smtClean="0"/>
              <a:t>Какие знания и навыки нужны будут экономике и обществу в 21 веке для достижения успеха и ответа на глобальные вызовы?</a:t>
            </a:r>
          </a:p>
          <a:p>
            <a:pPr>
              <a:defRPr/>
            </a:pPr>
            <a:r>
              <a:rPr lang="ru-RU" sz="2100" dirty="0" smtClean="0"/>
              <a:t>Как нужно изменить существующие образовательные системы, чтобы сформировать эти компетенции, и какие новые формы образования должны возникнуть в дополнение к существующим?</a:t>
            </a:r>
          </a:p>
          <a:p>
            <a:pPr>
              <a:defRPr/>
            </a:pPr>
            <a:r>
              <a:rPr lang="ru-RU" sz="2100" dirty="0" smtClean="0"/>
              <a:t>Какие меры государственной политики, частные и некоммерческие инициативы могут помочь сформировать новые образовательные модели?</a:t>
            </a:r>
          </a:p>
          <a:p>
            <a:pPr>
              <a:defRPr/>
            </a:pPr>
            <a:r>
              <a:rPr lang="ru-RU" sz="2100" u="sng" dirty="0" smtClean="0">
                <a:hlinkClick r:id="rId2"/>
              </a:rPr>
              <a:t>http://www.rtc-edu.ru/trainings/tasty/467</a:t>
            </a:r>
            <a:endParaRPr lang="ru-RU" sz="2100" dirty="0" smtClean="0"/>
          </a:p>
          <a:p>
            <a:pPr>
              <a:defRPr/>
            </a:pPr>
            <a:endParaRPr lang="ru-RU" sz="2100" dirty="0" smtClean="0"/>
          </a:p>
          <a:p>
            <a:pPr>
              <a:defRPr/>
            </a:pPr>
            <a:endParaRPr lang="ru-RU" sz="2100" dirty="0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841" y="574942"/>
            <a:ext cx="10692765" cy="775005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Модель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естественнонаучной грамотности исследования </a:t>
            </a:r>
            <a:r>
              <a:rPr lang="en-US" sz="3600" dirty="0" smtClean="0"/>
              <a:t>PISA-2015</a:t>
            </a:r>
            <a:endParaRPr lang="ru-RU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8" y="161907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7"/>
            <a:ext cx="1753599" cy="540000"/>
          </a:xfrm>
          <a:prstGeom prst="rect">
            <a:avLst/>
          </a:prstGeom>
        </p:spPr>
      </p:pic>
      <p:grpSp>
        <p:nvGrpSpPr>
          <p:cNvPr id="3" name="Группа 18"/>
          <p:cNvGrpSpPr/>
          <p:nvPr/>
        </p:nvGrpSpPr>
        <p:grpSpPr>
          <a:xfrm>
            <a:off x="2556049" y="2934123"/>
            <a:ext cx="1328209" cy="515939"/>
            <a:chOff x="0" y="0"/>
            <a:chExt cx="1328208" cy="515939"/>
          </a:xfrm>
        </p:grpSpPr>
        <p:sp>
          <p:nvSpPr>
            <p:cNvPr id="23" name="Bent Arrow 6"/>
            <p:cNvSpPr/>
            <p:nvPr/>
          </p:nvSpPr>
          <p:spPr>
            <a:xfrm rot="5400000">
              <a:off x="406134" y="-406134"/>
              <a:ext cx="515939" cy="1328208"/>
            </a:xfrm>
            <a:custGeom>
              <a:avLst/>
              <a:gdLst>
                <a:gd name="connsiteX0" fmla="*/ 0 w 721782"/>
                <a:gd name="connsiteY0" fmla="*/ 1299634 h 1299634"/>
                <a:gd name="connsiteX1" fmla="*/ 0 w 721782"/>
                <a:gd name="connsiteY1" fmla="*/ 705621 h 1299634"/>
                <a:gd name="connsiteX2" fmla="*/ 605972 w 721782"/>
                <a:gd name="connsiteY2" fmla="*/ 99649 h 1299634"/>
                <a:gd name="connsiteX3" fmla="*/ 605972 w 721782"/>
                <a:gd name="connsiteY3" fmla="*/ 99649 h 1299634"/>
                <a:gd name="connsiteX4" fmla="*/ 605972 w 721782"/>
                <a:gd name="connsiteY4" fmla="*/ 0 h 1299634"/>
                <a:gd name="connsiteX5" fmla="*/ 721782 w 721782"/>
                <a:gd name="connsiteY5" fmla="*/ 99649 h 1299634"/>
                <a:gd name="connsiteX6" fmla="*/ 605972 w 721782"/>
                <a:gd name="connsiteY6" fmla="*/ 199298 h 1299634"/>
                <a:gd name="connsiteX7" fmla="*/ 605972 w 721782"/>
                <a:gd name="connsiteY7" fmla="*/ 99649 h 1299634"/>
                <a:gd name="connsiteX8" fmla="*/ 605972 w 721782"/>
                <a:gd name="connsiteY8" fmla="*/ 99649 h 1299634"/>
                <a:gd name="connsiteX9" fmla="*/ 0 w 721782"/>
                <a:gd name="connsiteY9" fmla="*/ 705621 h 1299634"/>
                <a:gd name="connsiteX10" fmla="*/ 0 w 721782"/>
                <a:gd name="connsiteY10" fmla="*/ 1299634 h 1299634"/>
                <a:gd name="connsiteX0" fmla="*/ 0 w 721782"/>
                <a:gd name="connsiteY0" fmla="*/ 1199985 h 1199985"/>
                <a:gd name="connsiteX1" fmla="*/ 0 w 721782"/>
                <a:gd name="connsiteY1" fmla="*/ 605972 h 1199985"/>
                <a:gd name="connsiteX2" fmla="*/ 605972 w 721782"/>
                <a:gd name="connsiteY2" fmla="*/ 0 h 1199985"/>
                <a:gd name="connsiteX3" fmla="*/ 605972 w 721782"/>
                <a:gd name="connsiteY3" fmla="*/ 0 h 1199985"/>
                <a:gd name="connsiteX4" fmla="*/ 605972 w 721782"/>
                <a:gd name="connsiteY4" fmla="*/ 363 h 1199985"/>
                <a:gd name="connsiteX5" fmla="*/ 721782 w 721782"/>
                <a:gd name="connsiteY5" fmla="*/ 0 h 1199985"/>
                <a:gd name="connsiteX6" fmla="*/ 605972 w 721782"/>
                <a:gd name="connsiteY6" fmla="*/ 99649 h 1199985"/>
                <a:gd name="connsiteX7" fmla="*/ 605972 w 721782"/>
                <a:gd name="connsiteY7" fmla="*/ 0 h 1199985"/>
                <a:gd name="connsiteX8" fmla="*/ 605972 w 721782"/>
                <a:gd name="connsiteY8" fmla="*/ 0 h 1199985"/>
                <a:gd name="connsiteX9" fmla="*/ 0 w 721782"/>
                <a:gd name="connsiteY9" fmla="*/ 605972 h 1199985"/>
                <a:gd name="connsiteX10" fmla="*/ 0 w 721782"/>
                <a:gd name="connsiteY10" fmla="*/ 1199985 h 1199985"/>
                <a:gd name="connsiteX0" fmla="*/ 0 w 721782"/>
                <a:gd name="connsiteY0" fmla="*/ 1199985 h 1199985"/>
                <a:gd name="connsiteX1" fmla="*/ 0 w 721782"/>
                <a:gd name="connsiteY1" fmla="*/ 605972 h 1199985"/>
                <a:gd name="connsiteX2" fmla="*/ 605972 w 721782"/>
                <a:gd name="connsiteY2" fmla="*/ 0 h 1199985"/>
                <a:gd name="connsiteX3" fmla="*/ 605972 w 721782"/>
                <a:gd name="connsiteY3" fmla="*/ 0 h 1199985"/>
                <a:gd name="connsiteX4" fmla="*/ 605972 w 721782"/>
                <a:gd name="connsiteY4" fmla="*/ 363 h 1199985"/>
                <a:gd name="connsiteX5" fmla="*/ 721782 w 721782"/>
                <a:gd name="connsiteY5" fmla="*/ 0 h 1199985"/>
                <a:gd name="connsiteX6" fmla="*/ 608357 w 721782"/>
                <a:gd name="connsiteY6" fmla="*/ 2018 h 1199985"/>
                <a:gd name="connsiteX7" fmla="*/ 605972 w 721782"/>
                <a:gd name="connsiteY7" fmla="*/ 0 h 1199985"/>
                <a:gd name="connsiteX8" fmla="*/ 605972 w 721782"/>
                <a:gd name="connsiteY8" fmla="*/ 0 h 1199985"/>
                <a:gd name="connsiteX9" fmla="*/ 0 w 721782"/>
                <a:gd name="connsiteY9" fmla="*/ 605972 h 1199985"/>
                <a:gd name="connsiteX10" fmla="*/ 0 w 721782"/>
                <a:gd name="connsiteY10" fmla="*/ 1199985 h 119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782" h="1199985">
                  <a:moveTo>
                    <a:pt x="0" y="1199985"/>
                  </a:moveTo>
                  <a:lnTo>
                    <a:pt x="0" y="605972"/>
                  </a:lnTo>
                  <a:cubicBezTo>
                    <a:pt x="0" y="271303"/>
                    <a:pt x="271303" y="0"/>
                    <a:pt x="605972" y="0"/>
                  </a:cubicBezTo>
                  <a:lnTo>
                    <a:pt x="605972" y="0"/>
                  </a:lnTo>
                  <a:lnTo>
                    <a:pt x="605972" y="363"/>
                  </a:lnTo>
                  <a:lnTo>
                    <a:pt x="721782" y="0"/>
                  </a:lnTo>
                  <a:lnTo>
                    <a:pt x="608357" y="2018"/>
                  </a:lnTo>
                  <a:lnTo>
                    <a:pt x="605972" y="0"/>
                  </a:lnTo>
                  <a:lnTo>
                    <a:pt x="605972" y="0"/>
                  </a:lnTo>
                  <a:cubicBezTo>
                    <a:pt x="271303" y="0"/>
                    <a:pt x="0" y="271303"/>
                    <a:pt x="0" y="605972"/>
                  </a:cubicBezTo>
                  <a:lnTo>
                    <a:pt x="0" y="1199985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ysClr val="windowText" lastClr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Группа 19"/>
          <p:cNvGrpSpPr/>
          <p:nvPr/>
        </p:nvGrpSpPr>
        <p:grpSpPr>
          <a:xfrm>
            <a:off x="5436370" y="3582195"/>
            <a:ext cx="4470135" cy="515939"/>
            <a:chOff x="0" y="0"/>
            <a:chExt cx="4470135" cy="515939"/>
          </a:xfrm>
        </p:grpSpPr>
        <p:sp>
          <p:nvSpPr>
            <p:cNvPr id="21" name="Bent Arrow 5"/>
            <p:cNvSpPr/>
            <p:nvPr/>
          </p:nvSpPr>
          <p:spPr>
            <a:xfrm rot="5400000">
              <a:off x="1996943" y="-1973130"/>
              <a:ext cx="500062" cy="4446323"/>
            </a:xfrm>
            <a:custGeom>
              <a:avLst/>
              <a:gdLst>
                <a:gd name="connsiteX0" fmla="*/ 0 w 721782"/>
                <a:gd name="connsiteY0" fmla="*/ 3668184 h 3668184"/>
                <a:gd name="connsiteX1" fmla="*/ 0 w 721782"/>
                <a:gd name="connsiteY1" fmla="*/ 705621 h 3668184"/>
                <a:gd name="connsiteX2" fmla="*/ 605972 w 721782"/>
                <a:gd name="connsiteY2" fmla="*/ 99649 h 3668184"/>
                <a:gd name="connsiteX3" fmla="*/ 605972 w 721782"/>
                <a:gd name="connsiteY3" fmla="*/ 99649 h 3668184"/>
                <a:gd name="connsiteX4" fmla="*/ 605972 w 721782"/>
                <a:gd name="connsiteY4" fmla="*/ 0 h 3668184"/>
                <a:gd name="connsiteX5" fmla="*/ 721782 w 721782"/>
                <a:gd name="connsiteY5" fmla="*/ 99649 h 3668184"/>
                <a:gd name="connsiteX6" fmla="*/ 605972 w 721782"/>
                <a:gd name="connsiteY6" fmla="*/ 199298 h 3668184"/>
                <a:gd name="connsiteX7" fmla="*/ 605972 w 721782"/>
                <a:gd name="connsiteY7" fmla="*/ 99649 h 3668184"/>
                <a:gd name="connsiteX8" fmla="*/ 605972 w 721782"/>
                <a:gd name="connsiteY8" fmla="*/ 99649 h 3668184"/>
                <a:gd name="connsiteX9" fmla="*/ 0 w 721782"/>
                <a:gd name="connsiteY9" fmla="*/ 705621 h 3668184"/>
                <a:gd name="connsiteX10" fmla="*/ 0 w 721782"/>
                <a:gd name="connsiteY10" fmla="*/ 3668184 h 3668184"/>
                <a:gd name="connsiteX0" fmla="*/ 0 w 721782"/>
                <a:gd name="connsiteY0" fmla="*/ 3668184 h 3668184"/>
                <a:gd name="connsiteX1" fmla="*/ 0 w 721782"/>
                <a:gd name="connsiteY1" fmla="*/ 705621 h 3668184"/>
                <a:gd name="connsiteX2" fmla="*/ 605972 w 721782"/>
                <a:gd name="connsiteY2" fmla="*/ 99649 h 3668184"/>
                <a:gd name="connsiteX3" fmla="*/ 605972 w 721782"/>
                <a:gd name="connsiteY3" fmla="*/ 99649 h 3668184"/>
                <a:gd name="connsiteX4" fmla="*/ 605972 w 721782"/>
                <a:gd name="connsiteY4" fmla="*/ 0 h 3668184"/>
                <a:gd name="connsiteX5" fmla="*/ 721782 w 721782"/>
                <a:gd name="connsiteY5" fmla="*/ 99649 h 3668184"/>
                <a:gd name="connsiteX6" fmla="*/ 603591 w 721782"/>
                <a:gd name="connsiteY6" fmla="*/ 101667 h 3668184"/>
                <a:gd name="connsiteX7" fmla="*/ 605972 w 721782"/>
                <a:gd name="connsiteY7" fmla="*/ 99649 h 3668184"/>
                <a:gd name="connsiteX8" fmla="*/ 605972 w 721782"/>
                <a:gd name="connsiteY8" fmla="*/ 99649 h 3668184"/>
                <a:gd name="connsiteX9" fmla="*/ 0 w 721782"/>
                <a:gd name="connsiteY9" fmla="*/ 705621 h 3668184"/>
                <a:gd name="connsiteX10" fmla="*/ 0 w 721782"/>
                <a:gd name="connsiteY10" fmla="*/ 3668184 h 3668184"/>
                <a:gd name="connsiteX0" fmla="*/ 0 w 721782"/>
                <a:gd name="connsiteY0" fmla="*/ 3570552 h 3570552"/>
                <a:gd name="connsiteX1" fmla="*/ 0 w 721782"/>
                <a:gd name="connsiteY1" fmla="*/ 607989 h 3570552"/>
                <a:gd name="connsiteX2" fmla="*/ 605972 w 721782"/>
                <a:gd name="connsiteY2" fmla="*/ 2017 h 3570552"/>
                <a:gd name="connsiteX3" fmla="*/ 605972 w 721782"/>
                <a:gd name="connsiteY3" fmla="*/ 2017 h 3570552"/>
                <a:gd name="connsiteX4" fmla="*/ 603591 w 721782"/>
                <a:gd name="connsiteY4" fmla="*/ 0 h 3570552"/>
                <a:gd name="connsiteX5" fmla="*/ 721782 w 721782"/>
                <a:gd name="connsiteY5" fmla="*/ 2017 h 3570552"/>
                <a:gd name="connsiteX6" fmla="*/ 603591 w 721782"/>
                <a:gd name="connsiteY6" fmla="*/ 4035 h 3570552"/>
                <a:gd name="connsiteX7" fmla="*/ 605972 w 721782"/>
                <a:gd name="connsiteY7" fmla="*/ 2017 h 3570552"/>
                <a:gd name="connsiteX8" fmla="*/ 605972 w 721782"/>
                <a:gd name="connsiteY8" fmla="*/ 2017 h 3570552"/>
                <a:gd name="connsiteX9" fmla="*/ 0 w 721782"/>
                <a:gd name="connsiteY9" fmla="*/ 607989 h 3570552"/>
                <a:gd name="connsiteX10" fmla="*/ 0 w 721782"/>
                <a:gd name="connsiteY10" fmla="*/ 3570552 h 357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782" h="3570552">
                  <a:moveTo>
                    <a:pt x="0" y="3570552"/>
                  </a:moveTo>
                  <a:lnTo>
                    <a:pt x="0" y="607989"/>
                  </a:lnTo>
                  <a:cubicBezTo>
                    <a:pt x="0" y="273320"/>
                    <a:pt x="271303" y="2017"/>
                    <a:pt x="605972" y="2017"/>
                  </a:cubicBezTo>
                  <a:lnTo>
                    <a:pt x="605972" y="2017"/>
                  </a:lnTo>
                  <a:lnTo>
                    <a:pt x="603591" y="0"/>
                  </a:lnTo>
                  <a:lnTo>
                    <a:pt x="721782" y="2017"/>
                  </a:lnTo>
                  <a:lnTo>
                    <a:pt x="603591" y="4035"/>
                  </a:lnTo>
                  <a:lnTo>
                    <a:pt x="605972" y="2017"/>
                  </a:lnTo>
                  <a:lnTo>
                    <a:pt x="605972" y="2017"/>
                  </a:lnTo>
                  <a:cubicBezTo>
                    <a:pt x="271303" y="2017"/>
                    <a:pt x="0" y="273320"/>
                    <a:pt x="0" y="607989"/>
                  </a:cubicBezTo>
                  <a:lnTo>
                    <a:pt x="0" y="3570552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ysClr val="windowText" lastClr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Bent Arrow 6"/>
            <p:cNvSpPr/>
            <p:nvPr/>
          </p:nvSpPr>
          <p:spPr>
            <a:xfrm rot="5400000">
              <a:off x="406134" y="-406134"/>
              <a:ext cx="515939" cy="1328208"/>
            </a:xfrm>
            <a:custGeom>
              <a:avLst/>
              <a:gdLst>
                <a:gd name="connsiteX0" fmla="*/ 0 w 721782"/>
                <a:gd name="connsiteY0" fmla="*/ 1299634 h 1299634"/>
                <a:gd name="connsiteX1" fmla="*/ 0 w 721782"/>
                <a:gd name="connsiteY1" fmla="*/ 705621 h 1299634"/>
                <a:gd name="connsiteX2" fmla="*/ 605972 w 721782"/>
                <a:gd name="connsiteY2" fmla="*/ 99649 h 1299634"/>
                <a:gd name="connsiteX3" fmla="*/ 605972 w 721782"/>
                <a:gd name="connsiteY3" fmla="*/ 99649 h 1299634"/>
                <a:gd name="connsiteX4" fmla="*/ 605972 w 721782"/>
                <a:gd name="connsiteY4" fmla="*/ 0 h 1299634"/>
                <a:gd name="connsiteX5" fmla="*/ 721782 w 721782"/>
                <a:gd name="connsiteY5" fmla="*/ 99649 h 1299634"/>
                <a:gd name="connsiteX6" fmla="*/ 605972 w 721782"/>
                <a:gd name="connsiteY6" fmla="*/ 199298 h 1299634"/>
                <a:gd name="connsiteX7" fmla="*/ 605972 w 721782"/>
                <a:gd name="connsiteY7" fmla="*/ 99649 h 1299634"/>
                <a:gd name="connsiteX8" fmla="*/ 605972 w 721782"/>
                <a:gd name="connsiteY8" fmla="*/ 99649 h 1299634"/>
                <a:gd name="connsiteX9" fmla="*/ 0 w 721782"/>
                <a:gd name="connsiteY9" fmla="*/ 705621 h 1299634"/>
                <a:gd name="connsiteX10" fmla="*/ 0 w 721782"/>
                <a:gd name="connsiteY10" fmla="*/ 1299634 h 1299634"/>
                <a:gd name="connsiteX0" fmla="*/ 0 w 721782"/>
                <a:gd name="connsiteY0" fmla="*/ 1199985 h 1199985"/>
                <a:gd name="connsiteX1" fmla="*/ 0 w 721782"/>
                <a:gd name="connsiteY1" fmla="*/ 605972 h 1199985"/>
                <a:gd name="connsiteX2" fmla="*/ 605972 w 721782"/>
                <a:gd name="connsiteY2" fmla="*/ 0 h 1199985"/>
                <a:gd name="connsiteX3" fmla="*/ 605972 w 721782"/>
                <a:gd name="connsiteY3" fmla="*/ 0 h 1199985"/>
                <a:gd name="connsiteX4" fmla="*/ 605972 w 721782"/>
                <a:gd name="connsiteY4" fmla="*/ 363 h 1199985"/>
                <a:gd name="connsiteX5" fmla="*/ 721782 w 721782"/>
                <a:gd name="connsiteY5" fmla="*/ 0 h 1199985"/>
                <a:gd name="connsiteX6" fmla="*/ 605972 w 721782"/>
                <a:gd name="connsiteY6" fmla="*/ 99649 h 1199985"/>
                <a:gd name="connsiteX7" fmla="*/ 605972 w 721782"/>
                <a:gd name="connsiteY7" fmla="*/ 0 h 1199985"/>
                <a:gd name="connsiteX8" fmla="*/ 605972 w 721782"/>
                <a:gd name="connsiteY8" fmla="*/ 0 h 1199985"/>
                <a:gd name="connsiteX9" fmla="*/ 0 w 721782"/>
                <a:gd name="connsiteY9" fmla="*/ 605972 h 1199985"/>
                <a:gd name="connsiteX10" fmla="*/ 0 w 721782"/>
                <a:gd name="connsiteY10" fmla="*/ 1199985 h 1199985"/>
                <a:gd name="connsiteX0" fmla="*/ 0 w 721782"/>
                <a:gd name="connsiteY0" fmla="*/ 1199985 h 1199985"/>
                <a:gd name="connsiteX1" fmla="*/ 0 w 721782"/>
                <a:gd name="connsiteY1" fmla="*/ 605972 h 1199985"/>
                <a:gd name="connsiteX2" fmla="*/ 605972 w 721782"/>
                <a:gd name="connsiteY2" fmla="*/ 0 h 1199985"/>
                <a:gd name="connsiteX3" fmla="*/ 605972 w 721782"/>
                <a:gd name="connsiteY3" fmla="*/ 0 h 1199985"/>
                <a:gd name="connsiteX4" fmla="*/ 605972 w 721782"/>
                <a:gd name="connsiteY4" fmla="*/ 363 h 1199985"/>
                <a:gd name="connsiteX5" fmla="*/ 721782 w 721782"/>
                <a:gd name="connsiteY5" fmla="*/ 0 h 1199985"/>
                <a:gd name="connsiteX6" fmla="*/ 608357 w 721782"/>
                <a:gd name="connsiteY6" fmla="*/ 2018 h 1199985"/>
                <a:gd name="connsiteX7" fmla="*/ 605972 w 721782"/>
                <a:gd name="connsiteY7" fmla="*/ 0 h 1199985"/>
                <a:gd name="connsiteX8" fmla="*/ 605972 w 721782"/>
                <a:gd name="connsiteY8" fmla="*/ 0 h 1199985"/>
                <a:gd name="connsiteX9" fmla="*/ 0 w 721782"/>
                <a:gd name="connsiteY9" fmla="*/ 605972 h 1199985"/>
                <a:gd name="connsiteX10" fmla="*/ 0 w 721782"/>
                <a:gd name="connsiteY10" fmla="*/ 1199985 h 119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782" h="1199985">
                  <a:moveTo>
                    <a:pt x="0" y="1199985"/>
                  </a:moveTo>
                  <a:lnTo>
                    <a:pt x="0" y="605972"/>
                  </a:lnTo>
                  <a:cubicBezTo>
                    <a:pt x="0" y="271303"/>
                    <a:pt x="271303" y="0"/>
                    <a:pt x="605972" y="0"/>
                  </a:cubicBezTo>
                  <a:lnTo>
                    <a:pt x="605972" y="0"/>
                  </a:lnTo>
                  <a:lnTo>
                    <a:pt x="605972" y="363"/>
                  </a:lnTo>
                  <a:lnTo>
                    <a:pt x="721782" y="0"/>
                  </a:lnTo>
                  <a:lnTo>
                    <a:pt x="608357" y="2018"/>
                  </a:lnTo>
                  <a:lnTo>
                    <a:pt x="605972" y="0"/>
                  </a:lnTo>
                  <a:lnTo>
                    <a:pt x="605972" y="0"/>
                  </a:lnTo>
                  <a:cubicBezTo>
                    <a:pt x="271303" y="0"/>
                    <a:pt x="0" y="271303"/>
                    <a:pt x="0" y="605972"/>
                  </a:cubicBezTo>
                  <a:lnTo>
                    <a:pt x="0" y="1199985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ysClr val="windowText" lastClr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467818" y="1998019"/>
            <a:ext cx="10945216" cy="4536504"/>
            <a:chOff x="1215" y="1635"/>
            <a:chExt cx="9855" cy="4140"/>
          </a:xfrm>
        </p:grpSpPr>
        <p:sp>
          <p:nvSpPr>
            <p:cNvPr id="27661" name="AutoShape 13"/>
            <p:cNvSpPr>
              <a:spLocks noChangeArrowheads="1"/>
            </p:cNvSpPr>
            <p:nvPr/>
          </p:nvSpPr>
          <p:spPr bwMode="auto">
            <a:xfrm>
              <a:off x="1215" y="1635"/>
              <a:ext cx="9855" cy="414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43137"/>
              </a:srgbClr>
            </a:solidFill>
            <a:ln w="9525">
              <a:solidFill>
                <a:srgbClr val="76923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1302" y="1701"/>
              <a:ext cx="9573" cy="3940"/>
              <a:chOff x="1302" y="792"/>
              <a:chExt cx="9573" cy="3940"/>
            </a:xfrm>
          </p:grpSpPr>
          <p:sp>
            <p:nvSpPr>
              <p:cNvPr id="27651" name="AutoShape 3"/>
              <p:cNvSpPr>
                <a:spLocks noChangeArrowheads="1"/>
              </p:cNvSpPr>
              <p:nvPr/>
            </p:nvSpPr>
            <p:spPr bwMode="auto">
              <a:xfrm>
                <a:off x="1302" y="1267"/>
                <a:ext cx="1853" cy="2052"/>
              </a:xfrm>
              <a:prstGeom prst="roundRect">
                <a:avLst>
                  <a:gd name="adj" fmla="val 16667"/>
                </a:avLst>
              </a:prstGeom>
              <a:solidFill>
                <a:srgbClr val="C2D69B"/>
              </a:solidFill>
              <a:ln w="9525">
                <a:solidFill>
                  <a:srgbClr val="C2D69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spcAft>
                    <a:spcPts val="1000"/>
                  </a:spcAft>
                </a:pPr>
                <a:r>
                  <a:rPr lang="en-US" sz="2400" dirty="0" err="1" smtClean="0">
                    <a:latin typeface="Calibri" pitchFamily="34" charset="0"/>
                    <a:cs typeface="Arial" pitchFamily="34" charset="0"/>
                  </a:rPr>
                  <a:t>Контексты</a:t>
                </a:r>
                <a:endParaRPr lang="ru-RU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2" name="AutoShape 4"/>
              <p:cNvSpPr>
                <a:spLocks noChangeArrowheads="1"/>
              </p:cNvSpPr>
              <p:nvPr/>
            </p:nvSpPr>
            <p:spPr bwMode="auto">
              <a:xfrm>
                <a:off x="1379" y="1798"/>
                <a:ext cx="1731" cy="1421"/>
              </a:xfrm>
              <a:prstGeom prst="roundRect">
                <a:avLst>
                  <a:gd name="adj" fmla="val 16667"/>
                </a:avLst>
              </a:prstGeom>
              <a:solidFill>
                <a:srgbClr val="EAF1DD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lnSpc>
                    <a:spcPct val="56000"/>
                  </a:lnSpc>
                  <a:spcAft>
                    <a:spcPts val="1000"/>
                  </a:spcAft>
                </a:pPr>
                <a:r>
                  <a:rPr lang="ru-RU" sz="1500" dirty="0" smtClean="0">
                    <a:latin typeface="Calibri" pitchFamily="34" charset="0"/>
                    <a:cs typeface="Arial" pitchFamily="34" charset="0"/>
                  </a:rPr>
                  <a:t>Личные, местные/национальные и глобальные проблемы, как современные, так и исторические, которые требуют понимания вопросов науки и технологий.</a:t>
                </a:r>
                <a:endParaRPr lang="ru-RU" sz="15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3" name="AutoShape 5"/>
              <p:cNvSpPr>
                <a:spLocks noChangeArrowheads="1"/>
              </p:cNvSpPr>
              <p:nvPr/>
            </p:nvSpPr>
            <p:spPr bwMode="auto">
              <a:xfrm>
                <a:off x="3298" y="1738"/>
                <a:ext cx="2426" cy="1971"/>
              </a:xfrm>
              <a:prstGeom prst="roundRect">
                <a:avLst>
                  <a:gd name="adj" fmla="val 16667"/>
                </a:avLst>
              </a:prstGeom>
              <a:solidFill>
                <a:srgbClr val="9BBB59"/>
              </a:solidFill>
              <a:ln w="9525">
                <a:solidFill>
                  <a:srgbClr val="9BBB59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spcAft>
                    <a:spcPts val="1000"/>
                  </a:spcAft>
                </a:pPr>
                <a:r>
                  <a:rPr lang="en-US" sz="2400" dirty="0" err="1" smtClean="0">
                    <a:solidFill>
                      <a:srgbClr val="FFFFFF"/>
                    </a:solidFill>
                    <a:latin typeface="Calibri" pitchFamily="34" charset="0"/>
                    <a:cs typeface="Arial" pitchFamily="34" charset="0"/>
                  </a:rPr>
                  <a:t>Ко</a:t>
                </a:r>
                <a:r>
                  <a:rPr lang="ru-RU" sz="2400" dirty="0" err="1" smtClean="0">
                    <a:solidFill>
                      <a:srgbClr val="FFFFFF"/>
                    </a:solidFill>
                    <a:latin typeface="Calibri" pitchFamily="34" charset="0"/>
                    <a:cs typeface="Arial" pitchFamily="34" charset="0"/>
                  </a:rPr>
                  <a:t>мпетенции</a:t>
                </a:r>
                <a:endParaRPr lang="ru-RU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4" name="AutoShape 6"/>
              <p:cNvSpPr>
                <a:spLocks noChangeArrowheads="1"/>
              </p:cNvSpPr>
              <p:nvPr/>
            </p:nvSpPr>
            <p:spPr bwMode="auto">
              <a:xfrm>
                <a:off x="3391" y="2285"/>
                <a:ext cx="2277" cy="1332"/>
              </a:xfrm>
              <a:prstGeom prst="roundRect">
                <a:avLst>
                  <a:gd name="adj" fmla="val 16667"/>
                </a:avLst>
              </a:prstGeom>
              <a:solidFill>
                <a:srgbClr val="4E6128"/>
              </a:solidFill>
              <a:ln w="9525">
                <a:solidFill>
                  <a:srgbClr val="4E6128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lnSpc>
                    <a:spcPct val="56000"/>
                  </a:lnSpc>
                  <a:spcAft>
                    <a:spcPts val="1000"/>
                  </a:spcAft>
                </a:pPr>
                <a:r>
                  <a:rPr lang="ru-RU" sz="1500" dirty="0" smtClean="0">
                    <a:solidFill>
                      <a:srgbClr val="FFFFFF"/>
                    </a:solidFill>
                    <a:latin typeface="Calibri" pitchFamily="34" charset="0"/>
                    <a:cs typeface="Arial" pitchFamily="34" charset="0"/>
                  </a:rPr>
                  <a:t>Способность научно объяснять явления, применять методы естественнонаучного исследования, интерпретировать данные и использовать научные доказательства для получения выводов.</a:t>
                </a:r>
                <a:endParaRPr lang="ru-RU" sz="15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5" name="AutoShape 7"/>
              <p:cNvSpPr>
                <a:spLocks noChangeArrowheads="1"/>
              </p:cNvSpPr>
              <p:nvPr/>
            </p:nvSpPr>
            <p:spPr bwMode="auto">
              <a:xfrm>
                <a:off x="5814" y="2467"/>
                <a:ext cx="2304" cy="2187"/>
              </a:xfrm>
              <a:prstGeom prst="roundRect">
                <a:avLst>
                  <a:gd name="adj" fmla="val 16667"/>
                </a:avLst>
              </a:prstGeom>
              <a:solidFill>
                <a:srgbClr val="C2D69B"/>
              </a:solidFill>
              <a:ln w="9525">
                <a:solidFill>
                  <a:srgbClr val="C2D69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spcAft>
                    <a:spcPts val="1000"/>
                  </a:spcAft>
                </a:pPr>
                <a:r>
                  <a:rPr lang="ru-RU" sz="2400" dirty="0" smtClean="0">
                    <a:latin typeface="Calibri" pitchFamily="34" charset="0"/>
                    <a:cs typeface="Arial" pitchFamily="34" charset="0"/>
                  </a:rPr>
                  <a:t>Отношение</a:t>
                </a:r>
                <a:endParaRPr lang="ru-RU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6" name="AutoShape 8"/>
              <p:cNvSpPr>
                <a:spLocks noChangeArrowheads="1"/>
              </p:cNvSpPr>
              <p:nvPr/>
            </p:nvSpPr>
            <p:spPr bwMode="auto">
              <a:xfrm>
                <a:off x="5871" y="2958"/>
                <a:ext cx="2190" cy="1628"/>
              </a:xfrm>
              <a:prstGeom prst="roundRect">
                <a:avLst>
                  <a:gd name="adj" fmla="val 16667"/>
                </a:avLst>
              </a:prstGeom>
              <a:solidFill>
                <a:srgbClr val="EAF1DD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lnSpc>
                    <a:spcPct val="56000"/>
                  </a:lnSpc>
                  <a:spcAft>
                    <a:spcPts val="1000"/>
                  </a:spcAft>
                </a:pPr>
                <a:r>
                  <a:rPr lang="ru-RU" sz="1500" dirty="0" smtClean="0">
                    <a:latin typeface="Calibri" pitchFamily="34" charset="0"/>
                    <a:cs typeface="Arial" pitchFamily="34" charset="0"/>
                  </a:rPr>
                  <a:t>Отношение к науке, которое характеризуется интересом к науке и технологиям, пониманием ценности научного изучения вопросов</a:t>
                </a:r>
                <a:r>
                  <a:rPr lang="ru-RU" sz="1500" dirty="0" smtClean="0">
                    <a:latin typeface="Times New Roman" pitchFamily="18" charset="0"/>
                    <a:cs typeface="Arial" pitchFamily="34" charset="0"/>
                  </a:rPr>
                  <a:t>,</a:t>
                </a:r>
                <a:r>
                  <a:rPr lang="ru-RU" sz="1500" dirty="0" smtClean="0">
                    <a:latin typeface="Calibri" pitchFamily="34" charset="0"/>
                    <a:cs typeface="Arial" pitchFamily="34" charset="0"/>
                  </a:rPr>
                  <a:t> там, где это необходимо, и осведомленностью о проблемах окружающей среды, а также осознанием важности их решения.</a:t>
                </a:r>
                <a:endParaRPr lang="ru-RU" sz="15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7" name="AutoShape 9"/>
              <p:cNvSpPr>
                <a:spLocks noChangeArrowheads="1"/>
              </p:cNvSpPr>
              <p:nvPr/>
            </p:nvSpPr>
            <p:spPr bwMode="auto">
              <a:xfrm>
                <a:off x="8291" y="2456"/>
                <a:ext cx="2584" cy="2276"/>
              </a:xfrm>
              <a:prstGeom prst="roundRect">
                <a:avLst>
                  <a:gd name="adj" fmla="val 16667"/>
                </a:avLst>
              </a:prstGeom>
              <a:solidFill>
                <a:srgbClr val="C2D69B"/>
              </a:solidFill>
              <a:ln w="9525">
                <a:solidFill>
                  <a:srgbClr val="C2D69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spcAft>
                    <a:spcPts val="1000"/>
                  </a:spcAft>
                </a:pPr>
                <a:r>
                  <a:rPr lang="ru-RU" sz="2400" dirty="0" smtClean="0">
                    <a:latin typeface="Calibri" pitchFamily="34" charset="0"/>
                    <a:cs typeface="Arial" pitchFamily="34" charset="0"/>
                  </a:rPr>
                  <a:t>Знания</a:t>
                </a:r>
                <a:endParaRPr lang="ru-RU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8" name="AutoShape 10"/>
              <p:cNvSpPr>
                <a:spLocks noChangeArrowheads="1"/>
              </p:cNvSpPr>
              <p:nvPr/>
            </p:nvSpPr>
            <p:spPr bwMode="auto">
              <a:xfrm>
                <a:off x="8351" y="2947"/>
                <a:ext cx="2456" cy="1707"/>
              </a:xfrm>
              <a:prstGeom prst="roundRect">
                <a:avLst>
                  <a:gd name="adj" fmla="val 16667"/>
                </a:avLst>
              </a:prstGeom>
              <a:solidFill>
                <a:srgbClr val="EAF1DD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lnSpc>
                    <a:spcPct val="56000"/>
                  </a:lnSpc>
                  <a:spcAft>
                    <a:spcPts val="1000"/>
                  </a:spcAft>
                </a:pPr>
                <a:r>
                  <a:rPr lang="ru-RU" sz="1500" dirty="0" smtClean="0">
                    <a:latin typeface="Calibri" pitchFamily="34" charset="0"/>
                    <a:cs typeface="Arial" pitchFamily="34" charset="0"/>
                  </a:rPr>
                  <a:t>Понимание основных фактов, идей и теорий, образующих фундамент научного знания. Такое знание включает в себя знание о природе и технологиях (знание содержания), знание о методах получения научных знаний (знание процедур), понимание обоснованности этих процедур и их использования (методологическое знание).</a:t>
                </a:r>
                <a:endParaRPr lang="ru-RU" sz="15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59" name="Text Box 11"/>
              <p:cNvSpPr txBox="1">
                <a:spLocks noChangeArrowheads="1"/>
              </p:cNvSpPr>
              <p:nvPr/>
            </p:nvSpPr>
            <p:spPr bwMode="auto">
              <a:xfrm>
                <a:off x="3030" y="792"/>
                <a:ext cx="3129" cy="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spcAft>
                    <a:spcPts val="1000"/>
                  </a:spcAft>
                </a:pPr>
                <a:r>
                  <a:rPr lang="ru-RU" sz="1500" dirty="0" smtClean="0">
                    <a:latin typeface="Calibri" pitchFamily="34" charset="0"/>
                    <a:cs typeface="Arial" pitchFamily="34" charset="0"/>
                  </a:rPr>
                  <a:t>От учащихся требуется продемонстрировать компетенции в определенном контексте</a:t>
                </a:r>
                <a:endParaRPr lang="ru-RU" sz="15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60" name="Text Box 12"/>
              <p:cNvSpPr txBox="1">
                <a:spLocks noChangeArrowheads="1"/>
              </p:cNvSpPr>
              <p:nvPr/>
            </p:nvSpPr>
            <p:spPr bwMode="auto">
              <a:xfrm>
                <a:off x="6207" y="1383"/>
                <a:ext cx="2739" cy="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329">
                  <a:spcAft>
                    <a:spcPts val="1000"/>
                  </a:spcAft>
                </a:pPr>
                <a:r>
                  <a:rPr lang="ru-RU" sz="1500" dirty="0" smtClean="0">
                    <a:latin typeface="Calibri" pitchFamily="34" charset="0"/>
                    <a:cs typeface="Arial" pitchFamily="34" charset="0"/>
                  </a:rPr>
                  <a:t>Знания и отношение определяют результаты учащихся</a:t>
                </a:r>
                <a:endParaRPr lang="ru-RU" sz="15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889" y="269827"/>
            <a:ext cx="9741738" cy="1007366"/>
          </a:xfrm>
          <a:prstGeom prst="rect">
            <a:avLst/>
          </a:prstGeom>
          <a:noFill/>
        </p:spPr>
        <p:txBody>
          <a:bodyPr wrap="square" lIns="108814" tIns="54407" rIns="108814" bIns="5440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 smtClean="0">
                <a:solidFill>
                  <a:srgbClr val="002060"/>
                </a:solidFill>
                <a:latin typeface="+mj-lt"/>
              </a:rPr>
              <a:t>Показатели </a:t>
            </a:r>
            <a:br>
              <a:rPr lang="ru-RU" sz="3600" dirty="0" smtClean="0">
                <a:solidFill>
                  <a:srgbClr val="002060"/>
                </a:solidFill>
                <a:latin typeface="+mj-lt"/>
              </a:rPr>
            </a:br>
            <a:r>
              <a:rPr lang="ru-RU" sz="3600" dirty="0" smtClean="0">
                <a:solidFill>
                  <a:srgbClr val="002060"/>
                </a:solidFill>
                <a:latin typeface="+mj-lt"/>
              </a:rPr>
              <a:t>естественнонаучной грамотности </a:t>
            </a:r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PISA-</a:t>
            </a:r>
            <a:r>
              <a:rPr lang="ru-RU" sz="3600" dirty="0" smtClean="0">
                <a:solidFill>
                  <a:srgbClr val="002060"/>
                </a:solidFill>
                <a:latin typeface="+mj-lt"/>
              </a:rPr>
              <a:t>2015</a:t>
            </a:r>
            <a:endParaRPr lang="ru-RU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8" y="161907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0865" y="125811"/>
            <a:ext cx="1753599" cy="540000"/>
          </a:xfrm>
          <a:prstGeom prst="rect">
            <a:avLst/>
          </a:prstGeom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1358388"/>
            <a:ext cx="184716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defTabSz="914329"/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51794" y="1421953"/>
          <a:ext cx="11413034" cy="604971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091744"/>
                <a:gridCol w="1551319"/>
                <a:gridCol w="1477447"/>
                <a:gridCol w="1292524"/>
              </a:tblGrid>
              <a:tr h="1189980">
                <a:tc>
                  <a:txBody>
                    <a:bodyPr/>
                    <a:lstStyle/>
                    <a:p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itchFamily="34" charset="0"/>
                          <a:cs typeface="Arial" pitchFamily="34" charset="0"/>
                        </a:rPr>
                        <a:t>Канада</a:t>
                      </a:r>
                      <a:endParaRPr lang="ru-RU" sz="2400" b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itchFamily="34" charset="0"/>
                          <a:cs typeface="Arial" pitchFamily="34" charset="0"/>
                        </a:rPr>
                        <a:t>Россия</a:t>
                      </a:r>
                      <a:endParaRPr lang="ru-RU" sz="2400" b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Narrow" pitchFamily="34" charset="0"/>
                          <a:cs typeface="Arial" pitchFamily="34" charset="0"/>
                        </a:rPr>
                        <a:t>Страны ОЭСР</a:t>
                      </a:r>
                      <a:endParaRPr lang="ru-RU" sz="2400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520692">
                <a:tc gridSpan="4">
                  <a:txBody>
                    <a:bodyPr/>
                    <a:lstStyle/>
                    <a:p>
                      <a:r>
                        <a:rPr lang="ru-RU" sz="2300" b="1" i="0" dirty="0" smtClean="0">
                          <a:latin typeface="Arial" pitchFamily="34" charset="0"/>
                          <a:cs typeface="Arial" pitchFamily="34" charset="0"/>
                        </a:rPr>
                        <a:t>Показатели естественнонаучной грамотности</a:t>
                      </a:r>
                      <a:endParaRPr lang="ru-RU" sz="23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93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0" dirty="0">
                          <a:latin typeface="Arial"/>
                          <a:ea typeface="Calibri"/>
                          <a:cs typeface="Times New Roman"/>
                        </a:rPr>
                        <a:t>Средний балл по естественнонаучной грамотности</a:t>
                      </a:r>
                      <a:endParaRPr lang="ru-RU" sz="21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0" dirty="0">
                          <a:latin typeface="Arial"/>
                          <a:ea typeface="Calibri"/>
                          <a:cs typeface="Times New Roman"/>
                        </a:rPr>
                        <a:t>Индекс методологических установок</a:t>
                      </a:r>
                      <a:endParaRPr lang="ru-RU" sz="21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27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0" dirty="0">
                          <a:latin typeface="Arial"/>
                          <a:ea typeface="Calibri"/>
                          <a:cs typeface="Times New Roman"/>
                        </a:rPr>
                        <a:t>Процент учащихся, планирующих к 30 годам получить профессию, связанную с естествознанием, и работать в данной области</a:t>
                      </a:r>
                      <a:endParaRPr lang="ru-RU" sz="2100" b="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493520">
                <a:tc>
                  <a:txBody>
                    <a:bodyPr/>
                    <a:lstStyle/>
                    <a:p>
                      <a:pPr marL="0" marR="0" indent="0" algn="l" defTabSz="1042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1" dirty="0" smtClean="0">
                          <a:latin typeface="Arial"/>
                          <a:ea typeface="Calibri"/>
                          <a:cs typeface="Times New Roman"/>
                        </a:rPr>
                        <a:t>Для сравнения: процент учащихся, планирующих к 30 годам получить профессию, связанную с естествознанием, и работать в данной области </a:t>
                      </a:r>
                      <a:r>
                        <a:rPr lang="ru-RU" sz="2100" b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100" b="0" dirty="0" smtClean="0">
                          <a:latin typeface="Arial" pitchFamily="34" charset="0"/>
                          <a:cs typeface="Arial" pitchFamily="34" charset="0"/>
                        </a:rPr>
                        <a:t>PISA-2006</a:t>
                      </a:r>
                      <a:r>
                        <a:rPr lang="ru-RU" sz="2100" b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/>
        </p:nvGraphicFramePr>
        <p:xfrm>
          <a:off x="6948538" y="2934123"/>
          <a:ext cx="4680520" cy="720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/>
        </p:nvGraphicFramePr>
        <p:xfrm>
          <a:off x="6948538" y="3654202"/>
          <a:ext cx="4665687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/>
        </p:nvGraphicFramePr>
        <p:xfrm>
          <a:off x="6969622" y="4590306"/>
          <a:ext cx="4822328" cy="85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7020545" y="5382394"/>
          <a:ext cx="4665687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830" y="197355"/>
            <a:ext cx="10172978" cy="96354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300" dirty="0" smtClean="0"/>
              <a:t>Результаты 15-летних учащихся </a:t>
            </a:r>
            <a:br>
              <a:rPr lang="ru-RU" sz="3300" dirty="0" smtClean="0"/>
            </a:br>
            <a:r>
              <a:rPr lang="ru-RU" sz="3300" dirty="0" smtClean="0"/>
              <a:t>по естественнонаучной грамотности</a:t>
            </a:r>
          </a:p>
        </p:txBody>
      </p:sp>
      <p:sp>
        <p:nvSpPr>
          <p:cNvPr id="68611" name="AutoShape 5"/>
          <p:cNvSpPr>
            <a:spLocks/>
          </p:cNvSpPr>
          <p:nvPr/>
        </p:nvSpPr>
        <p:spPr bwMode="auto">
          <a:xfrm>
            <a:off x="7136604" y="1277938"/>
            <a:ext cx="466158" cy="2604432"/>
          </a:xfrm>
          <a:prstGeom prst="leftBrace">
            <a:avLst>
              <a:gd name="adj1" fmla="val 60919"/>
              <a:gd name="adj2" fmla="val 50000"/>
            </a:avLst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ru-RU"/>
          </a:p>
        </p:txBody>
      </p:sp>
      <p:sp>
        <p:nvSpPr>
          <p:cNvPr id="68612" name="AutoShape 6"/>
          <p:cNvSpPr>
            <a:spLocks/>
          </p:cNvSpPr>
          <p:nvPr/>
        </p:nvSpPr>
        <p:spPr bwMode="auto">
          <a:xfrm>
            <a:off x="7136602" y="3958658"/>
            <a:ext cx="453782" cy="415625"/>
          </a:xfrm>
          <a:prstGeom prst="leftBrace">
            <a:avLst>
              <a:gd name="adj1" fmla="val 8334"/>
              <a:gd name="adj2" fmla="val 50000"/>
            </a:avLst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ru-RU"/>
          </a:p>
        </p:txBody>
      </p:sp>
      <p:sp>
        <p:nvSpPr>
          <p:cNvPr id="68613" name="AutoShape 7"/>
          <p:cNvSpPr>
            <a:spLocks/>
          </p:cNvSpPr>
          <p:nvPr/>
        </p:nvSpPr>
        <p:spPr bwMode="auto">
          <a:xfrm>
            <a:off x="7136604" y="4446290"/>
            <a:ext cx="517725" cy="2592288"/>
          </a:xfrm>
          <a:prstGeom prst="leftBrace">
            <a:avLst>
              <a:gd name="adj1" fmla="val 38007"/>
              <a:gd name="adj2" fmla="val 50000"/>
            </a:avLst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ru-RU"/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1262406" y="1614021"/>
            <a:ext cx="5800744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dirty="0"/>
              <a:t>Лидирующие страны и территории: </a:t>
            </a:r>
            <a:r>
              <a:rPr lang="ru-RU" sz="1900" dirty="0" smtClean="0"/>
              <a:t>Сингапур, Япония, Эстония, Тайвань,  Финляндия </a:t>
            </a:r>
            <a:endParaRPr lang="ru-RU" sz="1900" dirty="0"/>
          </a:p>
          <a:p>
            <a:pPr algn="ctr">
              <a:spcBef>
                <a:spcPct val="50000"/>
              </a:spcBef>
            </a:pPr>
            <a:r>
              <a:rPr lang="ru-RU" sz="1900" dirty="0" smtClean="0"/>
              <a:t>27 стран, </a:t>
            </a:r>
            <a:r>
              <a:rPr lang="ru-RU" sz="1900" dirty="0"/>
              <a:t/>
            </a:r>
            <a:br>
              <a:rPr lang="ru-RU" sz="1900" dirty="0"/>
            </a:br>
            <a:r>
              <a:rPr lang="ru-RU" sz="1900" dirty="0"/>
              <a:t>средний балл </a:t>
            </a:r>
            <a:r>
              <a:rPr lang="ru-RU" sz="1900" dirty="0" smtClean="0"/>
              <a:t>которых </a:t>
            </a:r>
            <a:r>
              <a:rPr lang="ru-RU" sz="1900" dirty="0"/>
              <a:t>статистически значимо </a:t>
            </a:r>
            <a:r>
              <a:rPr lang="ru-RU" sz="1900" u="sng" dirty="0"/>
              <a:t>выше</a:t>
            </a:r>
            <a:r>
              <a:rPr lang="ru-RU" sz="1900" dirty="0"/>
              <a:t> среднего балла России</a:t>
            </a:r>
          </a:p>
        </p:txBody>
      </p:sp>
      <p:sp>
        <p:nvSpPr>
          <p:cNvPr id="68615" name="Text Box 9"/>
          <p:cNvSpPr txBox="1">
            <a:spLocks noChangeArrowheads="1"/>
          </p:cNvSpPr>
          <p:nvPr/>
        </p:nvSpPr>
        <p:spPr bwMode="auto">
          <a:xfrm>
            <a:off x="1730207" y="5421386"/>
            <a:ext cx="5146322" cy="6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dirty="0" smtClean="0"/>
              <a:t>35 </a:t>
            </a:r>
            <a:r>
              <a:rPr lang="ru-RU" sz="1900" dirty="0"/>
              <a:t>стран, средний балл которых статистически значимо </a:t>
            </a:r>
            <a:r>
              <a:rPr lang="ru-RU" sz="1900" u="sng" dirty="0"/>
              <a:t>ниже</a:t>
            </a:r>
            <a:r>
              <a:rPr lang="ru-RU" sz="1900" dirty="0"/>
              <a:t> среднего балла России</a:t>
            </a:r>
          </a:p>
        </p:txBody>
      </p:sp>
      <p:sp>
        <p:nvSpPr>
          <p:cNvPr id="68616" name="Text Box 10"/>
          <p:cNvSpPr txBox="1">
            <a:spLocks noChangeArrowheads="1"/>
          </p:cNvSpPr>
          <p:nvPr/>
        </p:nvSpPr>
        <p:spPr bwMode="auto">
          <a:xfrm>
            <a:off x="1543087" y="3733112"/>
            <a:ext cx="533344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dirty="0" smtClean="0"/>
              <a:t>7 </a:t>
            </a:r>
            <a:r>
              <a:rPr lang="ru-RU" sz="1900" dirty="0"/>
              <a:t>стран, средний балл которых не отличается от балла России </a:t>
            </a:r>
            <a:br>
              <a:rPr lang="ru-RU" sz="1900" dirty="0"/>
            </a:br>
            <a:r>
              <a:rPr lang="ru-RU" sz="1900" dirty="0" smtClean="0"/>
              <a:t>(Швеция, Чешская Республика, Испания, Латвия, Люксембург, Италия, Буэнос-Айрес (Аргентина))</a:t>
            </a:r>
            <a:endParaRPr lang="ru-RU" sz="19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8" y="233883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7"/>
            <a:ext cx="1753599" cy="540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832" y="1061672"/>
            <a:ext cx="2032301" cy="60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899" t="46244" r="722" b="52417"/>
          <a:stretch>
            <a:fillRect/>
          </a:stretch>
        </p:blipFill>
        <p:spPr bwMode="auto">
          <a:xfrm>
            <a:off x="7668618" y="3798219"/>
            <a:ext cx="4139999" cy="16649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648418"/>
            <a:ext cx="10692765" cy="105315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Результаты российских 15-летних </a:t>
            </a:r>
            <a:br>
              <a:rPr lang="ru-RU" sz="3600" dirty="0" smtClean="0"/>
            </a:br>
            <a:r>
              <a:rPr lang="ru-RU" sz="3600" dirty="0" smtClean="0"/>
              <a:t>учащихся по естественнонаучной грамотности</a:t>
            </a:r>
            <a:endParaRPr lang="ru-RU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8" y="233883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7"/>
            <a:ext cx="1753599" cy="540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2991" y="2574082"/>
            <a:ext cx="5418076" cy="35283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85" y="2574082"/>
            <a:ext cx="6023471" cy="352839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/>
              <a:t>Вклад стран в глобальную выборку учащихся с наивысшими достижениями в естественнонаучной грамотности</a:t>
            </a:r>
            <a:endParaRPr lang="ru-RU" sz="3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4507" r="3044"/>
          <a:stretch>
            <a:fillRect/>
          </a:stretch>
        </p:blipFill>
        <p:spPr bwMode="auto">
          <a:xfrm>
            <a:off x="1763961" y="1277938"/>
            <a:ext cx="9449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" y="6462515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SA_WebBanner6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828857" y="6390506"/>
            <a:ext cx="1753599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164" y="197068"/>
            <a:ext cx="10692765" cy="1955851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Результаты российских 15-летних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учащихся по естественнонаучной грамотности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8" y="161907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7"/>
            <a:ext cx="1753599" cy="540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406" y="2790106"/>
            <a:ext cx="5332942" cy="332611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2469" y="2829944"/>
            <a:ext cx="4694245" cy="331236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4" y="430926"/>
            <a:ext cx="10692765" cy="775005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Результаты российских 15-летних </a:t>
            </a:r>
            <a:br>
              <a:rPr lang="ru-RU" sz="3600" dirty="0" smtClean="0"/>
            </a:br>
            <a:r>
              <a:rPr lang="ru-RU" sz="3600" dirty="0" smtClean="0"/>
              <a:t>учащихся по функциональной грамотности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44" y="1671694"/>
            <a:ext cx="10692765" cy="470341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8" y="161907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47467" y="161907"/>
            <a:ext cx="1753599" cy="540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2995" y="2646090"/>
            <a:ext cx="3328070" cy="33843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8845" y="2646090"/>
            <a:ext cx="3368174" cy="33843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24141" y="2679494"/>
            <a:ext cx="3586199" cy="33843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164" y="622200"/>
            <a:ext cx="10198083" cy="52654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   </a:t>
            </a:r>
            <a:r>
              <a:rPr lang="ru-RU" sz="2600" dirty="0" smtClean="0"/>
              <a:t>Естествознание, </a:t>
            </a:r>
            <a:r>
              <a:rPr lang="ru-RU" sz="2600" dirty="0"/>
              <a:t>4 класс   	    </a:t>
            </a:r>
            <a:r>
              <a:rPr lang="ru-RU" sz="2600" dirty="0" smtClean="0"/>
              <a:t>      Физика, 11 </a:t>
            </a:r>
            <a:r>
              <a:rPr lang="ru-RU" sz="2600" dirty="0"/>
              <a:t>класс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43086" y="4033544"/>
            <a:ext cx="4865141" cy="371646"/>
          </a:xfrm>
          <a:prstGeom prst="rect">
            <a:avLst/>
          </a:prstGeom>
        </p:spPr>
        <p:txBody>
          <a:bodyPr lIns="108806" tIns="54403" rIns="108806" bIns="54403" anchor="ctr"/>
          <a:lstStyle/>
          <a:p>
            <a:pPr>
              <a:defRPr/>
            </a:pPr>
            <a:r>
              <a:rPr lang="ru-RU" sz="3800" dirty="0">
                <a:latin typeface="+mj-lt"/>
                <a:ea typeface="+mj-ea"/>
                <a:cs typeface="+mj-cs"/>
              </a:rPr>
              <a:t>     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Естествознание, </a:t>
            </a:r>
            <a:r>
              <a:rPr lang="ru-RU" sz="2400" dirty="0">
                <a:latin typeface="+mj-lt"/>
                <a:ea typeface="+mj-ea"/>
                <a:cs typeface="+mj-cs"/>
              </a:rPr>
              <a:t>8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класс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7021" y="155400"/>
            <a:ext cx="11583829" cy="643468"/>
          </a:xfrm>
          <a:prstGeom prst="rect">
            <a:avLst/>
          </a:prstGeom>
        </p:spPr>
        <p:txBody>
          <a:bodyPr lIns="108806" tIns="54403" rIns="108806" bIns="54403" anchor="ctr">
            <a:normAutofit fontScale="25000" lnSpcReduction="20000"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ru-RU" sz="13300" dirty="0">
                <a:latin typeface="+mj-lt"/>
                <a:ea typeface="+mj-ea"/>
                <a:cs typeface="+mj-cs"/>
              </a:rPr>
              <a:t> В   каких группах учащихся произошли основные изменения?</a:t>
            </a:r>
          </a:p>
          <a:p>
            <a:pPr>
              <a:defRPr/>
            </a:pPr>
            <a:endParaRPr lang="ru-RU" sz="5200" dirty="0"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9527" y="1325444"/>
            <a:ext cx="5247998" cy="262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87" y="4409670"/>
            <a:ext cx="5239382" cy="24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589" y="2303368"/>
            <a:ext cx="4911261" cy="255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845" y="989907"/>
            <a:ext cx="5941500" cy="18551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dirty="0" smtClean="0"/>
              <a:t>Результаты российских учащихся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4 класса</a:t>
            </a:r>
            <a:r>
              <a:rPr lang="en-US" sz="3200" dirty="0" smtClean="0"/>
              <a:t> </a:t>
            </a:r>
            <a:r>
              <a:rPr lang="ru-RU" sz="3200" dirty="0" smtClean="0"/>
              <a:t>по содержательным областям и видам деятельности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810" y="6318498"/>
            <a:ext cx="10692765" cy="614357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405" y="3356520"/>
            <a:ext cx="5239382" cy="332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8589" y="3356519"/>
            <a:ext cx="505226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530" y="125810"/>
            <a:ext cx="403244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EA Home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6" y="125810"/>
            <a:ext cx="1656000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9"/>
          <p:cNvGrpSpPr/>
          <p:nvPr/>
        </p:nvGrpSpPr>
        <p:grpSpPr>
          <a:xfrm>
            <a:off x="10999073" y="125882"/>
            <a:ext cx="774000" cy="648000"/>
            <a:chOff x="179784" y="5526412"/>
            <a:chExt cx="774000" cy="648000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15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4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966" y="934982"/>
            <a:ext cx="5664580" cy="18551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200" dirty="0" smtClean="0"/>
              <a:t>Результаты российских учащихся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8 класса</a:t>
            </a:r>
            <a:r>
              <a:rPr lang="en-US" sz="3200" dirty="0" smtClean="0"/>
              <a:t> </a:t>
            </a:r>
            <a:r>
              <a:rPr lang="ru-RU" sz="3200" dirty="0" smtClean="0"/>
              <a:t>по содержательным областям и видам деятельности</a:t>
            </a:r>
            <a:endParaRPr lang="ru-RU" sz="32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537" y="125811"/>
            <a:ext cx="3903162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845" y="3506970"/>
            <a:ext cx="527715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1788" y="3510186"/>
            <a:ext cx="4741731" cy="324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IEA Home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6" y="125810"/>
            <a:ext cx="1656000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7"/>
          <p:cNvGrpSpPr/>
          <p:nvPr/>
        </p:nvGrpSpPr>
        <p:grpSpPr>
          <a:xfrm>
            <a:off x="10999073" y="125882"/>
            <a:ext cx="774000" cy="648000"/>
            <a:chOff x="179784" y="5526412"/>
            <a:chExt cx="774000" cy="648000"/>
          </a:xfrm>
        </p:grpSpPr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15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4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0"/>
            <a:ext cx="10692765" cy="94861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3300" dirty="0" smtClean="0"/>
              <a:t>Навыки будущего: ключевые типы грамотности и базовые навыки 21 века</a:t>
            </a:r>
            <a:endParaRPr lang="ru-RU" sz="3300" dirty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355160" y="1024905"/>
            <a:ext cx="9931647" cy="5374950"/>
          </a:xfrm>
        </p:spPr>
        <p:txBody>
          <a:bodyPr/>
          <a:lstStyle/>
          <a:p>
            <a:r>
              <a:rPr lang="ru-RU" sz="1900" dirty="0" smtClean="0"/>
              <a:t>Управление концентрацией и вниманием</a:t>
            </a:r>
          </a:p>
          <a:p>
            <a:r>
              <a:rPr lang="ru-RU" sz="1900" dirty="0" err="1" smtClean="0"/>
              <a:t>Эмпатия</a:t>
            </a:r>
            <a:r>
              <a:rPr lang="ru-RU" sz="1900" dirty="0" smtClean="0"/>
              <a:t> и эмоциональный интеллект</a:t>
            </a:r>
          </a:p>
          <a:p>
            <a:r>
              <a:rPr lang="ru-RU" sz="1900" dirty="0" smtClean="0"/>
              <a:t>Сотрудничество (как критический навык, который должен быть встроен в разные аспекты работы и обучения)</a:t>
            </a:r>
          </a:p>
          <a:p>
            <a:r>
              <a:rPr lang="ru-RU" sz="1900" dirty="0" smtClean="0"/>
              <a:t>Мышление критическое, проблемно-ориентированное системное, кооперативно-творческое</a:t>
            </a:r>
          </a:p>
          <a:p>
            <a:r>
              <a:rPr lang="ru-RU" sz="1900" dirty="0" smtClean="0"/>
              <a:t>Творческие способности</a:t>
            </a:r>
          </a:p>
          <a:p>
            <a:r>
              <a:rPr lang="ru-RU" sz="1900" dirty="0" smtClean="0"/>
              <a:t>Работа в междисциплинарных </a:t>
            </a:r>
            <a:r>
              <a:rPr lang="ru-RU" sz="1900" dirty="0" err="1" smtClean="0"/>
              <a:t>средах+знание</a:t>
            </a:r>
            <a:r>
              <a:rPr lang="ru-RU" sz="1900" dirty="0" smtClean="0"/>
              <a:t> «всеобщего языка понятий»</a:t>
            </a:r>
          </a:p>
          <a:p>
            <a:r>
              <a:rPr lang="ru-RU" sz="1900" dirty="0" smtClean="0"/>
              <a:t>Грамотности 21 века: понимание </a:t>
            </a:r>
            <a:r>
              <a:rPr lang="ru-RU" sz="1900" dirty="0" err="1" smtClean="0"/>
              <a:t>гдобальных</a:t>
            </a:r>
            <a:r>
              <a:rPr lang="ru-RU" sz="1900" dirty="0" smtClean="0"/>
              <a:t> проблем, навыки управления своим здоровьем, понимание принципов работы общества, умение заботиться об окружающей среде, финансовая грамотность и др.</a:t>
            </a:r>
          </a:p>
          <a:p>
            <a:r>
              <a:rPr lang="ru-RU" sz="1900" dirty="0" smtClean="0"/>
              <a:t>Навыки в сфере ИКТ и </a:t>
            </a:r>
            <a:r>
              <a:rPr lang="ru-RU" sz="1900" dirty="0" err="1" smtClean="0"/>
              <a:t>медия</a:t>
            </a:r>
            <a:r>
              <a:rPr lang="ru-RU" sz="1900" dirty="0" smtClean="0"/>
              <a:t>, включая программирование и информационную гигиену</a:t>
            </a:r>
          </a:p>
          <a:p>
            <a:r>
              <a:rPr lang="ru-RU" sz="1900" dirty="0" smtClean="0"/>
              <a:t>Гибкость и адаптивность</a:t>
            </a:r>
          </a:p>
          <a:p>
            <a:r>
              <a:rPr lang="ru-RU" sz="1900" dirty="0" smtClean="0"/>
              <a:t>Способность учиться, разучиваться и переучиваться в течение всей жизни</a:t>
            </a:r>
          </a:p>
          <a:p>
            <a:r>
              <a:rPr lang="ru-RU" sz="1900" dirty="0" smtClean="0"/>
              <a:t>Ответственность в работе ( в т.ч. этика взаимодействия с другими членами общества и рабочая этика </a:t>
            </a:r>
            <a:r>
              <a:rPr lang="ru-RU" sz="1900" dirty="0" err="1" smtClean="0"/>
              <a:t>человеко-центрированных</a:t>
            </a:r>
            <a:r>
              <a:rPr lang="ru-RU" sz="1900" dirty="0" smtClean="0"/>
              <a:t> </a:t>
            </a:r>
            <a:r>
              <a:rPr lang="ru-RU" sz="1900" dirty="0" err="1" smtClean="0"/>
              <a:t>сервиров</a:t>
            </a:r>
            <a:r>
              <a:rPr lang="ru-RU" sz="1900" dirty="0" smtClean="0"/>
              <a:t>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Согласуются ли требования исследования </a:t>
            </a:r>
            <a:r>
              <a:rPr lang="en-US" dirty="0" smtClean="0"/>
              <a:t>PISA </a:t>
            </a:r>
            <a:r>
              <a:rPr lang="ru-RU" smtClean="0"/>
              <a:t>и требования ФГОС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11835" y="1133923"/>
          <a:ext cx="10693401" cy="7164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2952328"/>
                <a:gridCol w="7381033"/>
              </a:tblGrid>
              <a:tr h="955252">
                <a:tc>
                  <a:txBody>
                    <a:bodyPr/>
                    <a:lstStyle/>
                    <a:p>
                      <a:endParaRPr lang="ru-RU" sz="1600" b="1" spc="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spc="0" baseline="0" dirty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Умения, определяющие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spc="0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естественнонаучную грамотность </a:t>
                      </a:r>
                      <a:endParaRPr lang="ru-RU" sz="1600" b="1" spc="0" baseline="0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spc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spc="0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Требования </a:t>
                      </a:r>
                      <a:r>
                        <a:rPr lang="ru-RU" sz="1600" b="1" spc="0" baseline="0" dirty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ФГОС ООО к результатам образования</a:t>
                      </a:r>
                      <a:endParaRPr lang="ru-RU" sz="1600" b="1" spc="0" baseline="0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</a:tr>
              <a:tr h="119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pc="0" baseline="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0" spc="0" baseline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spc="0" baseline="0" dirty="0">
                          <a:latin typeface="Arial" pitchFamily="34" charset="0"/>
                          <a:cs typeface="Arial" pitchFamily="34" charset="0"/>
                        </a:rPr>
                        <a:t>Научное объяснение явлений на основе имеющихся естественнонаучных знаний.</a:t>
                      </a:r>
                      <a:endParaRPr lang="ru-RU" sz="1600" b="0" spc="0" baseline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Умение создавать, применять и преобразовывать знаки и символы, модели и схемы для решения учебных и познавательных задач (</a:t>
                      </a:r>
                      <a:r>
                        <a:rPr lang="ru-RU" sz="1600" b="0" u="none" strike="noStrike" spc="0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метапредметный</a:t>
                      </a:r>
                      <a:r>
                        <a:rPr lang="ru-RU" sz="1600" b="0" u="none" strike="noStrike" spc="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результат</a:t>
                      </a: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 образования).</a:t>
                      </a:r>
                      <a:endParaRPr lang="ru-RU" sz="1600" b="0" spc="0" baseline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</a:tr>
              <a:tr h="2388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pc="0" baseline="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0" spc="0" baseline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spc="0" baseline="0" dirty="0">
                          <a:latin typeface="Arial" pitchFamily="34" charset="0"/>
                          <a:cs typeface="Arial" pitchFamily="34" charset="0"/>
                        </a:rPr>
                        <a:t>Применение методов естественнонаучного исследования.</a:t>
                      </a:r>
                      <a:endParaRPr lang="ru-RU" sz="1600" b="0" spc="0" baseline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Овладение научным подходом к решению различных задач; овладение умениями формулировать гипотезы (</a:t>
                      </a:r>
                      <a:r>
                        <a:rPr lang="ru-RU" sz="1600" b="0" u="none" strike="noStrike" spc="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общие предметные результаты для предметной области «Естественнонаучные предметы»)</a:t>
                      </a: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600" b="0" spc="0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Приобретение опыта применения научных методов познания (</a:t>
                      </a:r>
                      <a:r>
                        <a:rPr lang="ru-RU" sz="1600" b="0" u="none" strike="noStrike" spc="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предметный результат изучения  физики</a:t>
                      </a: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).</a:t>
                      </a:r>
                      <a:endParaRPr lang="ru-RU" sz="1600" b="0" spc="0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Приобретение опыта использования различных  методов изучения веществ (</a:t>
                      </a:r>
                      <a:r>
                        <a:rPr lang="ru-RU" sz="1600" b="0" u="none" strike="noStrike" spc="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предметный результат изучения химии</a:t>
                      </a: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).</a:t>
                      </a:r>
                      <a:endParaRPr lang="ru-RU" sz="1600" b="0" spc="0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Приобретение опыта использования методов биологической науки (</a:t>
                      </a:r>
                      <a:r>
                        <a:rPr lang="ru-RU" sz="1600" b="0" u="none" strike="noStrike" spc="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предметный результат изучения биологии</a:t>
                      </a: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).</a:t>
                      </a:r>
                      <a:endParaRPr lang="ru-RU" sz="1600" b="0" spc="0" baseline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</a:tr>
              <a:tr h="2626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pc="0" baseline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0" spc="0" baseline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spc="0" baseline="0" dirty="0">
                          <a:latin typeface="Arial" pitchFamily="34" charset="0"/>
                          <a:cs typeface="Arial" pitchFamily="34" charset="0"/>
                        </a:rPr>
                        <a:t>Интерпретация данных и использование научных доказательств для получения выводов, их анализа и оценки достоверности.</a:t>
                      </a:r>
                      <a:endParaRPr lang="ru-RU" sz="1600" b="0" spc="0" baseline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Умение определять понятия, создавать обобщения, устанавливать аналогии, классифицировать,   самостоятельно выбирать основания и критерии для классификации, устанавливать причинно-следственные связи, строить логическое рассуждение, умозаключение (индуктивное, дедуктивное  и по аналогии) и делать выводы (</a:t>
                      </a:r>
                      <a:r>
                        <a:rPr lang="ru-RU" sz="1600" b="0" u="none" strike="noStrike" spc="0" baseline="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метапредметный</a:t>
                      </a:r>
                      <a:r>
                        <a:rPr lang="ru-RU" sz="1600" b="0" u="none" strike="noStrike" spc="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результат </a:t>
                      </a:r>
                      <a:r>
                        <a:rPr lang="ru-RU" sz="1600" b="0" u="none" strike="noStrike" spc="0" baseline="0" dirty="0">
                          <a:latin typeface="Arial" pitchFamily="34" charset="0"/>
                          <a:cs typeface="Arial" pitchFamily="34" charset="0"/>
                        </a:rPr>
                        <a:t>образования).</a:t>
                      </a:r>
                      <a:endParaRPr lang="ru-RU" sz="1600" b="0" spc="0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spc="0" baseline="0" dirty="0">
                          <a:latin typeface="Arial" pitchFamily="34" charset="0"/>
                          <a:cs typeface="Arial" pitchFamily="34" charset="0"/>
                        </a:rPr>
                        <a:t>Овладение умениями оценивать результаты экспериментов, представлять научно обоснованные аргументы своих действий (</a:t>
                      </a:r>
                      <a:r>
                        <a:rPr lang="ru-RU" sz="1600" b="0" spc="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общие предметные результаты для предметной области «Естественнонаучные предметы»).</a:t>
                      </a:r>
                      <a:endParaRPr lang="ru-RU" sz="1600" b="0" spc="0" baseline="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242" marR="5024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906" y="197818"/>
            <a:ext cx="8784976" cy="12780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900" dirty="0" smtClean="0"/>
              <a:t>Реализация ФГОС основного общего образования – механизм повышение результатов российских учащихся в международных исследованиях</a:t>
            </a:r>
            <a:br>
              <a:rPr lang="ru-RU" sz="2900" dirty="0" smtClean="0"/>
            </a:br>
            <a:r>
              <a:rPr lang="ru-RU" sz="2900" dirty="0" smtClean="0"/>
              <a:t> </a:t>
            </a:r>
            <a:r>
              <a:rPr lang="en-US" sz="2900" dirty="0" smtClean="0"/>
              <a:t>TIMSS </a:t>
            </a:r>
            <a:r>
              <a:rPr lang="ru-RU" sz="2900" dirty="0" smtClean="0"/>
              <a:t>и </a:t>
            </a:r>
            <a:r>
              <a:rPr lang="en-US" sz="2900" dirty="0" smtClean="0"/>
              <a:t>PISA</a:t>
            </a:r>
            <a:endParaRPr lang="ru-RU" sz="2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8845" y="1400668"/>
            <a:ext cx="10244189" cy="5763720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ru-RU" sz="2600" i="1" u="sng" dirty="0" smtClean="0"/>
              <a:t>Мнения экспертов</a:t>
            </a:r>
          </a:p>
          <a:p>
            <a:pPr lvl="0">
              <a:buNone/>
            </a:pPr>
            <a:endParaRPr lang="ru-RU" sz="2600" i="1" u="sng" dirty="0" smtClean="0"/>
          </a:p>
          <a:p>
            <a:pPr lvl="0">
              <a:buFont typeface="Wingdings" pitchFamily="2" charset="2"/>
              <a:buChar char="v"/>
            </a:pPr>
            <a:r>
              <a:rPr lang="ru-RU" sz="2400" i="1" dirty="0" smtClean="0"/>
              <a:t>В новой концепции школьного естественнонаучного образования и программах естественнонаучных предметов основной школы должна ясно и четко определяться главная цель – естественнонаучная грамотность обучающихся, а в качестве основного средства достижения этой цели – изучение естественных наук на основе научного метода познания.</a:t>
            </a:r>
            <a:endParaRPr lang="ru-RU" sz="2400" dirty="0" smtClean="0"/>
          </a:p>
          <a:p>
            <a:pPr lvl="0">
              <a:buFont typeface="Wingdings" pitchFamily="2" charset="2"/>
              <a:buChar char="v"/>
            </a:pPr>
            <a:r>
              <a:rPr lang="ru-RU" sz="2400" i="1" dirty="0" smtClean="0"/>
              <a:t>Необходимы изменения в организации учебного процесса при изучении естественнонаучных предметов в школе. Он должен способствовать формированию таких умений, как объяснение явлений, выдвижение и проверка гипотез, прогнозирование событий («что будет, если…?»), постановка вопросов и планирование основных этапов исследования, анализ данных, представленных в разной форме, обоснование и обсуждение результатов экспериментов. </a:t>
            </a:r>
            <a:endParaRPr lang="ru-RU" sz="2400" dirty="0" smtClean="0"/>
          </a:p>
          <a:p>
            <a:pPr lvl="0">
              <a:buFont typeface="Wingdings" pitchFamily="2" charset="2"/>
              <a:buChar char="v"/>
            </a:pPr>
            <a:r>
              <a:rPr lang="ru-RU" sz="2400" i="1" dirty="0" smtClean="0"/>
              <a:t>Целесообразно восстановить непрерывный характер российского школьного естественнонаучного образования как в большинстве развитых стран мира. Задачу формирования первоначальных исследовательских умений, азов естественнонаучной грамотности и научного мировоззрения  должен решать интегрированный курс «Естествознание» в 5-6 классах, предшествуя систематическим курсам физики, химии и биологии. . </a:t>
            </a:r>
          </a:p>
          <a:p>
            <a:pPr>
              <a:buFont typeface="Wingdings" pitchFamily="2" charset="2"/>
              <a:buChar char="v"/>
            </a:pPr>
            <a:r>
              <a:rPr lang="ru-RU" sz="2400" i="1" dirty="0" smtClean="0"/>
              <a:t>На основе новой концепции и модернизированных программ необходимо разрабатывать новые учебники и УМК естественнонаучных предметов. В этих учебниках и УМК должен найти отражение подход к обучению на основе научного метода познания и предложен методический инструментарий (</a:t>
            </a:r>
            <a:r>
              <a:rPr lang="ru-RU" sz="2400" i="1" dirty="0" err="1" smtClean="0"/>
              <a:t>компетентностные</a:t>
            </a:r>
            <a:r>
              <a:rPr lang="ru-RU" sz="2400" i="1" dirty="0" smtClean="0"/>
              <a:t> задания, экспериментальные работы исследовательского типа, анализ первичных научных данных и др.) для формирования продуктивной деятельности учащихся </a:t>
            </a:r>
          </a:p>
          <a:p>
            <a:pPr>
              <a:buFont typeface="Wingdings" pitchFamily="2" charset="2"/>
              <a:buChar char="v"/>
            </a:pPr>
            <a:endParaRPr lang="ru-RU" sz="1800" dirty="0"/>
          </a:p>
        </p:txBody>
      </p:sp>
      <p:pic>
        <p:nvPicPr>
          <p:cNvPr id="46" name="Рисунок 45" descr="PISA_WebBanner6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0865" y="125811"/>
            <a:ext cx="1753599" cy="540000"/>
          </a:xfrm>
          <a:prstGeom prst="rect">
            <a:avLst/>
          </a:prstGeom>
        </p:spPr>
      </p:pic>
      <p:grpSp>
        <p:nvGrpSpPr>
          <p:cNvPr id="4" name="Группа 46"/>
          <p:cNvGrpSpPr/>
          <p:nvPr/>
        </p:nvGrpSpPr>
        <p:grpSpPr>
          <a:xfrm>
            <a:off x="179786" y="125810"/>
            <a:ext cx="774000" cy="648000"/>
            <a:chOff x="179784" y="5526412"/>
            <a:chExt cx="774000" cy="648000"/>
          </a:xfrm>
        </p:grpSpPr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/>
              <a:ahLst/>
              <a:cxnLst>
                <a:cxn ang="0">
                  <a:pos x="0" y="684"/>
                </a:cxn>
                <a:cxn ang="0">
                  <a:pos x="816" y="684"/>
                </a:cxn>
                <a:cxn ang="0">
                  <a:pos x="816" y="0"/>
                </a:cxn>
                <a:cxn ang="0">
                  <a:pos x="0" y="0"/>
                </a:cxn>
                <a:cxn ang="0">
                  <a:pos x="0" y="684"/>
                </a:cxn>
              </a:cxnLst>
              <a:rect l="0" t="0" r="r" b="b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89" y="20"/>
                  </a:cxn>
                  <a:cxn ang="0">
                    <a:pos x="53" y="20"/>
                  </a:cxn>
                  <a:cxn ang="0">
                    <a:pos x="53" y="29"/>
                  </a:cxn>
                  <a:cxn ang="0">
                    <a:pos x="53" y="39"/>
                  </a:cxn>
                  <a:cxn ang="0">
                    <a:pos x="53" y="118"/>
                  </a:cxn>
                  <a:cxn ang="0">
                    <a:pos x="53" y="126"/>
                  </a:cxn>
                  <a:cxn ang="0">
                    <a:pos x="52" y="131"/>
                  </a:cxn>
                  <a:cxn ang="0">
                    <a:pos x="52" y="135"/>
                  </a:cxn>
                  <a:cxn ang="0">
                    <a:pos x="51" y="137"/>
                  </a:cxn>
                  <a:cxn ang="0">
                    <a:pos x="27" y="146"/>
                  </a:cxn>
                  <a:cxn ang="0">
                    <a:pos x="27" y="149"/>
                  </a:cxn>
                  <a:cxn ang="0">
                    <a:pos x="48" y="148"/>
                  </a:cxn>
                  <a:cxn ang="0">
                    <a:pos x="67" y="148"/>
                  </a:cxn>
                  <a:cxn ang="0">
                    <a:pos x="111" y="148"/>
                  </a:cxn>
                  <a:cxn ang="0">
                    <a:pos x="114" y="146"/>
                  </a:cxn>
                  <a:cxn ang="0">
                    <a:pos x="92" y="138"/>
                  </a:cxn>
                  <a:cxn ang="0">
                    <a:pos x="90" y="137"/>
                  </a:cxn>
                  <a:cxn ang="0">
                    <a:pos x="89" y="131"/>
                  </a:cxn>
                  <a:cxn ang="0">
                    <a:pos x="88" y="118"/>
                  </a:cxn>
                  <a:cxn ang="0">
                    <a:pos x="88" y="39"/>
                  </a:cxn>
                  <a:cxn ang="0">
                    <a:pos x="88" y="29"/>
                  </a:cxn>
                  <a:cxn ang="0">
                    <a:pos x="89" y="20"/>
                  </a:cxn>
                </a:cxnLst>
                <a:rect l="0" t="0" r="r" b="b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11" y="148"/>
                  </a:cxn>
                  <a:cxn ang="0">
                    <a:pos x="67" y="148"/>
                  </a:cxn>
                  <a:cxn ang="0">
                    <a:pos x="87" y="148"/>
                  </a:cxn>
                  <a:cxn ang="0">
                    <a:pos x="107" y="149"/>
                  </a:cxn>
                  <a:cxn ang="0">
                    <a:pos x="111" y="148"/>
                  </a:cxn>
                </a:cxnLst>
                <a:rect l="0" t="0" r="r" b="b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45"/>
                  </a:cxn>
                  <a:cxn ang="0">
                    <a:pos x="3" y="45"/>
                  </a:cxn>
                  <a:cxn ang="0">
                    <a:pos x="10" y="27"/>
                  </a:cxn>
                  <a:cxn ang="0">
                    <a:pos x="12" y="20"/>
                  </a:cxn>
                  <a:cxn ang="0">
                    <a:pos x="142" y="20"/>
                  </a:cxn>
                  <a:cxn ang="0">
                    <a:pos x="142" y="5"/>
                  </a:cxn>
                  <a:cxn ang="0">
                    <a:pos x="82" y="5"/>
                  </a:cxn>
                  <a:cxn ang="0">
                    <a:pos x="59" y="5"/>
                  </a:cxn>
                  <a:cxn ang="0">
                    <a:pos x="38" y="4"/>
                  </a:cxn>
                  <a:cxn ang="0">
                    <a:pos x="1" y="3"/>
                  </a:cxn>
                </a:cxnLst>
                <a:rect l="0" t="0" r="r" b="b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29" y="20"/>
                  </a:cxn>
                  <a:cxn ang="0">
                    <a:pos x="132" y="27"/>
                  </a:cxn>
                  <a:cxn ang="0">
                    <a:pos x="138" y="45"/>
                  </a:cxn>
                  <a:cxn ang="0">
                    <a:pos x="142" y="45"/>
                  </a:cxn>
                  <a:cxn ang="0">
                    <a:pos x="142" y="20"/>
                  </a:cxn>
                </a:cxnLst>
                <a:rect l="0" t="0" r="r" b="b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42" y="3"/>
                  </a:cxn>
                  <a:cxn ang="0">
                    <a:pos x="102" y="5"/>
                  </a:cxn>
                  <a:cxn ang="0">
                    <a:pos x="82" y="5"/>
                  </a:cxn>
                  <a:cxn ang="0">
                    <a:pos x="142" y="5"/>
                  </a:cxn>
                  <a:cxn ang="0">
                    <a:pos x="142" y="3"/>
                  </a:cxn>
                </a:cxnLst>
                <a:rect l="0" t="0" r="r" b="b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152" y="3"/>
                  </a:cxn>
                  <a:cxn ang="0">
                    <a:pos x="150" y="6"/>
                  </a:cxn>
                  <a:cxn ang="0">
                    <a:pos x="174" y="16"/>
                  </a:cxn>
                  <a:cxn ang="0">
                    <a:pos x="174" y="136"/>
                  </a:cxn>
                  <a:cxn ang="0">
                    <a:pos x="150" y="146"/>
                  </a:cxn>
                  <a:cxn ang="0">
                    <a:pos x="150" y="149"/>
                  </a:cxn>
                  <a:cxn ang="0">
                    <a:pos x="170" y="148"/>
                  </a:cxn>
                  <a:cxn ang="0">
                    <a:pos x="190" y="148"/>
                  </a:cxn>
                  <a:cxn ang="0">
                    <a:pos x="231" y="148"/>
                  </a:cxn>
                  <a:cxn ang="0">
                    <a:pos x="232" y="146"/>
                  </a:cxn>
                  <a:cxn ang="0">
                    <a:pos x="216" y="139"/>
                  </a:cxn>
                  <a:cxn ang="0">
                    <a:pos x="211" y="137"/>
                  </a:cxn>
                  <a:cxn ang="0">
                    <a:pos x="209" y="122"/>
                  </a:cxn>
                  <a:cxn ang="0">
                    <a:pos x="208" y="110"/>
                  </a:cxn>
                  <a:cxn ang="0">
                    <a:pos x="208" y="16"/>
                  </a:cxn>
                  <a:cxn ang="0">
                    <a:pos x="232" y="6"/>
                  </a:cxn>
                  <a:cxn ang="0">
                    <a:pos x="232" y="5"/>
                  </a:cxn>
                  <a:cxn ang="0">
                    <a:pos x="192" y="5"/>
                  </a:cxn>
                  <a:cxn ang="0">
                    <a:pos x="172" y="4"/>
                  </a:cxn>
                  <a:cxn ang="0">
                    <a:pos x="152" y="3"/>
                  </a:cxn>
                </a:cxnLst>
                <a:rect l="0" t="0" r="r" b="b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1" y="148"/>
                  </a:cxn>
                  <a:cxn ang="0">
                    <a:pos x="190" y="148"/>
                  </a:cxn>
                  <a:cxn ang="0">
                    <a:pos x="210" y="148"/>
                  </a:cxn>
                  <a:cxn ang="0">
                    <a:pos x="230" y="149"/>
                  </a:cxn>
                  <a:cxn ang="0">
                    <a:pos x="231" y="148"/>
                  </a:cxn>
                </a:cxnLst>
                <a:rect l="0" t="0" r="r" b="b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32" y="3"/>
                  </a:cxn>
                  <a:cxn ang="0">
                    <a:pos x="212" y="4"/>
                  </a:cxn>
                  <a:cxn ang="0">
                    <a:pos x="192" y="5"/>
                  </a:cxn>
                  <a:cxn ang="0">
                    <a:pos x="232" y="5"/>
                  </a:cxn>
                  <a:cxn ang="0">
                    <a:pos x="232" y="3"/>
                  </a:cxn>
                </a:cxnLst>
                <a:rect l="0" t="0" r="r" b="b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248" y="3"/>
                  </a:cxn>
                  <a:cxn ang="0">
                    <a:pos x="248" y="6"/>
                  </a:cxn>
                  <a:cxn ang="0">
                    <a:pos x="271" y="16"/>
                  </a:cxn>
                  <a:cxn ang="0">
                    <a:pos x="271" y="17"/>
                  </a:cxn>
                  <a:cxn ang="0">
                    <a:pos x="272" y="26"/>
                  </a:cxn>
                  <a:cxn ang="0">
                    <a:pos x="271" y="33"/>
                  </a:cxn>
                  <a:cxn ang="0">
                    <a:pos x="270" y="48"/>
                  </a:cxn>
                  <a:cxn ang="0">
                    <a:pos x="268" y="68"/>
                  </a:cxn>
                  <a:cxn ang="0">
                    <a:pos x="264" y="92"/>
                  </a:cxn>
                  <a:cxn ang="0">
                    <a:pos x="260" y="120"/>
                  </a:cxn>
                  <a:cxn ang="0">
                    <a:pos x="258" y="136"/>
                  </a:cxn>
                  <a:cxn ang="0">
                    <a:pos x="257" y="138"/>
                  </a:cxn>
                  <a:cxn ang="0">
                    <a:pos x="253" y="140"/>
                  </a:cxn>
                  <a:cxn ang="0">
                    <a:pos x="238" y="146"/>
                  </a:cxn>
                  <a:cxn ang="0">
                    <a:pos x="238" y="149"/>
                  </a:cxn>
                  <a:cxn ang="0">
                    <a:pos x="257" y="148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284" y="140"/>
                  </a:cxn>
                  <a:cxn ang="0">
                    <a:pos x="280" y="138"/>
                  </a:cxn>
                  <a:cxn ang="0">
                    <a:pos x="278" y="137"/>
                  </a:cxn>
                  <a:cxn ang="0">
                    <a:pos x="278" y="129"/>
                  </a:cxn>
                  <a:cxn ang="0">
                    <a:pos x="279" y="118"/>
                  </a:cxn>
                  <a:cxn ang="0">
                    <a:pos x="281" y="98"/>
                  </a:cxn>
                  <a:cxn ang="0">
                    <a:pos x="283" y="75"/>
                  </a:cxn>
                  <a:cxn ang="0">
                    <a:pos x="286" y="52"/>
                  </a:cxn>
                  <a:cxn ang="0">
                    <a:pos x="288" y="43"/>
                  </a:cxn>
                  <a:cxn ang="0">
                    <a:pos x="327" y="43"/>
                  </a:cxn>
                  <a:cxn ang="0">
                    <a:pos x="322" y="34"/>
                  </a:cxn>
                  <a:cxn ang="0">
                    <a:pos x="312" y="12"/>
                  </a:cxn>
                  <a:cxn ang="0">
                    <a:pos x="303" y="5"/>
                  </a:cxn>
                  <a:cxn ang="0">
                    <a:pos x="276" y="5"/>
                  </a:cxn>
                  <a:cxn ang="0">
                    <a:pos x="248" y="3"/>
                  </a:cxn>
                </a:cxnLst>
                <a:rect l="0" t="0" r="r" b="b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0" y="148"/>
                  </a:cxn>
                  <a:cxn ang="0">
                    <a:pos x="279" y="148"/>
                  </a:cxn>
                  <a:cxn ang="0">
                    <a:pos x="300" y="149"/>
                  </a:cxn>
                  <a:cxn ang="0">
                    <a:pos x="300" y="148"/>
                  </a:cxn>
                </a:cxnLst>
                <a:rect l="0" t="0" r="r" b="b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27" y="43"/>
                  </a:cxn>
                  <a:cxn ang="0">
                    <a:pos x="288" y="43"/>
                  </a:cxn>
                  <a:cxn ang="0">
                    <a:pos x="296" y="62"/>
                  </a:cxn>
                  <a:cxn ang="0">
                    <a:pos x="304" y="80"/>
                  </a:cxn>
                  <a:cxn ang="0">
                    <a:pos x="312" y="98"/>
                  </a:cxn>
                  <a:cxn ang="0">
                    <a:pos x="320" y="116"/>
                  </a:cxn>
                  <a:cxn ang="0">
                    <a:pos x="328" y="135"/>
                  </a:cxn>
                  <a:cxn ang="0">
                    <a:pos x="344" y="149"/>
                  </a:cxn>
                  <a:cxn ang="0">
                    <a:pos x="351" y="131"/>
                  </a:cxn>
                  <a:cxn ang="0">
                    <a:pos x="359" y="112"/>
                  </a:cxn>
                  <a:cxn ang="0">
                    <a:pos x="367" y="94"/>
                  </a:cxn>
                  <a:cxn ang="0">
                    <a:pos x="375" y="77"/>
                  </a:cxn>
                  <a:cxn ang="0">
                    <a:pos x="357" y="77"/>
                  </a:cxn>
                  <a:cxn ang="0">
                    <a:pos x="345" y="69"/>
                  </a:cxn>
                  <a:cxn ang="0">
                    <a:pos x="333" y="54"/>
                  </a:cxn>
                  <a:cxn ang="0">
                    <a:pos x="327" y="43"/>
                  </a:cxn>
                </a:cxnLst>
                <a:rect l="0" t="0" r="r" b="b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27" y="39"/>
                  </a:cxn>
                  <a:cxn ang="0">
                    <a:pos x="392" y="39"/>
                  </a:cxn>
                  <a:cxn ang="0">
                    <a:pos x="395" y="62"/>
                  </a:cxn>
                  <a:cxn ang="0">
                    <a:pos x="397" y="83"/>
                  </a:cxn>
                  <a:cxn ang="0">
                    <a:pos x="400" y="106"/>
                  </a:cxn>
                  <a:cxn ang="0">
                    <a:pos x="401" y="125"/>
                  </a:cxn>
                  <a:cxn ang="0">
                    <a:pos x="402" y="136"/>
                  </a:cxn>
                  <a:cxn ang="0">
                    <a:pos x="400" y="138"/>
                  </a:cxn>
                  <a:cxn ang="0">
                    <a:pos x="397" y="139"/>
                  </a:cxn>
                  <a:cxn ang="0">
                    <a:pos x="379" y="146"/>
                  </a:cxn>
                  <a:cxn ang="0">
                    <a:pos x="379" y="149"/>
                  </a:cxn>
                  <a:cxn ang="0">
                    <a:pos x="404" y="148"/>
                  </a:cxn>
                  <a:cxn ang="0">
                    <a:pos x="459" y="148"/>
                  </a:cxn>
                  <a:cxn ang="0">
                    <a:pos x="461" y="146"/>
                  </a:cxn>
                  <a:cxn ang="0">
                    <a:pos x="444" y="139"/>
                  </a:cxn>
                  <a:cxn ang="0">
                    <a:pos x="440" y="137"/>
                  </a:cxn>
                  <a:cxn ang="0">
                    <a:pos x="440" y="136"/>
                  </a:cxn>
                  <a:cxn ang="0">
                    <a:pos x="439" y="136"/>
                  </a:cxn>
                  <a:cxn ang="0">
                    <a:pos x="438" y="129"/>
                  </a:cxn>
                  <a:cxn ang="0">
                    <a:pos x="435" y="106"/>
                  </a:cxn>
                  <a:cxn ang="0">
                    <a:pos x="431" y="82"/>
                  </a:cxn>
                  <a:cxn ang="0">
                    <a:pos x="429" y="60"/>
                  </a:cxn>
                  <a:cxn ang="0">
                    <a:pos x="427" y="41"/>
                  </a:cxn>
                  <a:cxn ang="0">
                    <a:pos x="427" y="39"/>
                  </a:cxn>
                </a:cxnLst>
                <a:rect l="0" t="0" r="r" b="b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59" y="148"/>
                  </a:cxn>
                  <a:cxn ang="0">
                    <a:pos x="417" y="148"/>
                  </a:cxn>
                  <a:cxn ang="0">
                    <a:pos x="437" y="148"/>
                  </a:cxn>
                  <a:cxn ang="0">
                    <a:pos x="457" y="149"/>
                  </a:cxn>
                  <a:cxn ang="0">
                    <a:pos x="459" y="148"/>
                  </a:cxn>
                </a:cxnLst>
                <a:rect l="0" t="0" r="r" b="b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89" y="3"/>
                  </a:cxn>
                  <a:cxn ang="0">
                    <a:pos x="381" y="23"/>
                  </a:cxn>
                  <a:cxn ang="0">
                    <a:pos x="373" y="41"/>
                  </a:cxn>
                  <a:cxn ang="0">
                    <a:pos x="365" y="59"/>
                  </a:cxn>
                  <a:cxn ang="0">
                    <a:pos x="357" y="77"/>
                  </a:cxn>
                  <a:cxn ang="0">
                    <a:pos x="375" y="77"/>
                  </a:cxn>
                  <a:cxn ang="0">
                    <a:pos x="392" y="39"/>
                  </a:cxn>
                  <a:cxn ang="0">
                    <a:pos x="392" y="39"/>
                  </a:cxn>
                  <a:cxn ang="0">
                    <a:pos x="427" y="39"/>
                  </a:cxn>
                  <a:cxn ang="0">
                    <a:pos x="426" y="26"/>
                  </a:cxn>
                  <a:cxn ang="0">
                    <a:pos x="426" y="17"/>
                  </a:cxn>
                  <a:cxn ang="0">
                    <a:pos x="426" y="15"/>
                  </a:cxn>
                  <a:cxn ang="0">
                    <a:pos x="429" y="14"/>
                  </a:cxn>
                  <a:cxn ang="0">
                    <a:pos x="448" y="6"/>
                  </a:cxn>
                  <a:cxn ang="0">
                    <a:pos x="448" y="5"/>
                  </a:cxn>
                  <a:cxn ang="0">
                    <a:pos x="406" y="5"/>
                  </a:cxn>
                  <a:cxn ang="0">
                    <a:pos x="396" y="4"/>
                  </a:cxn>
                  <a:cxn ang="0">
                    <a:pos x="389" y="3"/>
                  </a:cxn>
                </a:cxnLst>
                <a:rect l="0" t="0" r="r" b="b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302" y="4"/>
                  </a:cxn>
                  <a:cxn ang="0">
                    <a:pos x="291" y="5"/>
                  </a:cxn>
                  <a:cxn ang="0">
                    <a:pos x="303" y="5"/>
                  </a:cxn>
                  <a:cxn ang="0">
                    <a:pos x="302" y="4"/>
                  </a:cxn>
                </a:cxnLst>
                <a:rect l="0" t="0" r="r" b="b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48" y="3"/>
                  </a:cxn>
                  <a:cxn ang="0">
                    <a:pos x="423" y="5"/>
                  </a:cxn>
                  <a:cxn ang="0">
                    <a:pos x="448" y="5"/>
                  </a:cxn>
                  <a:cxn ang="0">
                    <a:pos x="448" y="3"/>
                  </a:cxn>
                </a:cxnLst>
                <a:rect l="0" t="0" r="r" b="b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484" y="106"/>
                  </a:cxn>
                  <a:cxn ang="0">
                    <a:pos x="480" y="106"/>
                  </a:cxn>
                  <a:cxn ang="0">
                    <a:pos x="479" y="146"/>
                  </a:cxn>
                  <a:cxn ang="0">
                    <a:pos x="492" y="150"/>
                  </a:cxn>
                  <a:cxn ang="0">
                    <a:pos x="514" y="153"/>
                  </a:cxn>
                  <a:cxn ang="0">
                    <a:pos x="538" y="151"/>
                  </a:cxn>
                  <a:cxn ang="0">
                    <a:pos x="560" y="145"/>
                  </a:cxn>
                  <a:cxn ang="0">
                    <a:pos x="567" y="141"/>
                  </a:cxn>
                  <a:cxn ang="0">
                    <a:pos x="511" y="141"/>
                  </a:cxn>
                  <a:cxn ang="0">
                    <a:pos x="496" y="137"/>
                  </a:cxn>
                  <a:cxn ang="0">
                    <a:pos x="494" y="132"/>
                  </a:cxn>
                  <a:cxn ang="0">
                    <a:pos x="484" y="106"/>
                  </a:cxn>
                </a:cxnLst>
                <a:rect l="0" t="0" r="r" b="b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53" y="0"/>
                  </a:cxn>
                  <a:cxn ang="0">
                    <a:pos x="543" y="0"/>
                  </a:cxn>
                  <a:cxn ang="0">
                    <a:pos x="517" y="2"/>
                  </a:cxn>
                  <a:cxn ang="0">
                    <a:pos x="497" y="10"/>
                  </a:cxn>
                  <a:cxn ang="0">
                    <a:pos x="483" y="25"/>
                  </a:cxn>
                  <a:cxn ang="0">
                    <a:pos x="485" y="50"/>
                  </a:cxn>
                  <a:cxn ang="0">
                    <a:pos x="495" y="68"/>
                  </a:cxn>
                  <a:cxn ang="0">
                    <a:pos x="510" y="80"/>
                  </a:cxn>
                  <a:cxn ang="0">
                    <a:pos x="525" y="90"/>
                  </a:cxn>
                  <a:cxn ang="0">
                    <a:pos x="539" y="99"/>
                  </a:cxn>
                  <a:cxn ang="0">
                    <a:pos x="547" y="109"/>
                  </a:cxn>
                  <a:cxn ang="0">
                    <a:pos x="541" y="132"/>
                  </a:cxn>
                  <a:cxn ang="0">
                    <a:pos x="524" y="140"/>
                  </a:cxn>
                  <a:cxn ang="0">
                    <a:pos x="511" y="141"/>
                  </a:cxn>
                  <a:cxn ang="0">
                    <a:pos x="567" y="141"/>
                  </a:cxn>
                  <a:cxn ang="0">
                    <a:pos x="578" y="134"/>
                  </a:cxn>
                  <a:cxn ang="0">
                    <a:pos x="587" y="116"/>
                  </a:cxn>
                  <a:cxn ang="0">
                    <a:pos x="582" y="93"/>
                  </a:cxn>
                  <a:cxn ang="0">
                    <a:pos x="570" y="78"/>
                  </a:cxn>
                  <a:cxn ang="0">
                    <a:pos x="554" y="68"/>
                  </a:cxn>
                  <a:cxn ang="0">
                    <a:pos x="538" y="59"/>
                  </a:cxn>
                  <a:cxn ang="0">
                    <a:pos x="524" y="50"/>
                  </a:cxn>
                  <a:cxn ang="0">
                    <a:pos x="517" y="38"/>
                  </a:cxn>
                  <a:cxn ang="0">
                    <a:pos x="517" y="19"/>
                  </a:cxn>
                  <a:cxn ang="0">
                    <a:pos x="530" y="12"/>
                  </a:cxn>
                  <a:cxn ang="0">
                    <a:pos x="581" y="12"/>
                  </a:cxn>
                  <a:cxn ang="0">
                    <a:pos x="581" y="5"/>
                  </a:cxn>
                  <a:cxn ang="0">
                    <a:pos x="567" y="2"/>
                  </a:cxn>
                  <a:cxn ang="0">
                    <a:pos x="553" y="0"/>
                  </a:cxn>
                </a:cxnLst>
                <a:rect l="0" t="0" r="r" b="b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581" y="12"/>
                  </a:cxn>
                  <a:cxn ang="0">
                    <a:pos x="555" y="12"/>
                  </a:cxn>
                  <a:cxn ang="0">
                    <a:pos x="565" y="15"/>
                  </a:cxn>
                  <a:cxn ang="0">
                    <a:pos x="576" y="44"/>
                  </a:cxn>
                  <a:cxn ang="0">
                    <a:pos x="580" y="44"/>
                  </a:cxn>
                  <a:cxn ang="0">
                    <a:pos x="581" y="12"/>
                  </a:cxn>
                </a:cxnLst>
                <a:rect l="0" t="0" r="r" b="b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24" y="106"/>
                  </a:cxn>
                  <a:cxn ang="0">
                    <a:pos x="620" y="106"/>
                  </a:cxn>
                  <a:cxn ang="0">
                    <a:pos x="618" y="146"/>
                  </a:cxn>
                  <a:cxn ang="0">
                    <a:pos x="631" y="150"/>
                  </a:cxn>
                  <a:cxn ang="0">
                    <a:pos x="653" y="153"/>
                  </a:cxn>
                  <a:cxn ang="0">
                    <a:pos x="677" y="151"/>
                  </a:cxn>
                  <a:cxn ang="0">
                    <a:pos x="700" y="145"/>
                  </a:cxn>
                  <a:cxn ang="0">
                    <a:pos x="706" y="141"/>
                  </a:cxn>
                  <a:cxn ang="0">
                    <a:pos x="650" y="141"/>
                  </a:cxn>
                  <a:cxn ang="0">
                    <a:pos x="635" y="137"/>
                  </a:cxn>
                  <a:cxn ang="0">
                    <a:pos x="633" y="132"/>
                  </a:cxn>
                  <a:cxn ang="0">
                    <a:pos x="624" y="106"/>
                  </a:cxn>
                </a:cxnLst>
                <a:rect l="0" t="0" r="r" b="b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692" y="0"/>
                  </a:cxn>
                  <a:cxn ang="0">
                    <a:pos x="682" y="0"/>
                  </a:cxn>
                  <a:cxn ang="0">
                    <a:pos x="656" y="2"/>
                  </a:cxn>
                  <a:cxn ang="0">
                    <a:pos x="636" y="10"/>
                  </a:cxn>
                  <a:cxn ang="0">
                    <a:pos x="622" y="25"/>
                  </a:cxn>
                  <a:cxn ang="0">
                    <a:pos x="625" y="50"/>
                  </a:cxn>
                  <a:cxn ang="0">
                    <a:pos x="635" y="68"/>
                  </a:cxn>
                  <a:cxn ang="0">
                    <a:pos x="649" y="80"/>
                  </a:cxn>
                  <a:cxn ang="0">
                    <a:pos x="664" y="90"/>
                  </a:cxn>
                  <a:cxn ang="0">
                    <a:pos x="678" y="99"/>
                  </a:cxn>
                  <a:cxn ang="0">
                    <a:pos x="687" y="109"/>
                  </a:cxn>
                  <a:cxn ang="0">
                    <a:pos x="681" y="132"/>
                  </a:cxn>
                  <a:cxn ang="0">
                    <a:pos x="663" y="140"/>
                  </a:cxn>
                  <a:cxn ang="0">
                    <a:pos x="650" y="141"/>
                  </a:cxn>
                  <a:cxn ang="0">
                    <a:pos x="706" y="141"/>
                  </a:cxn>
                  <a:cxn ang="0">
                    <a:pos x="717" y="134"/>
                  </a:cxn>
                  <a:cxn ang="0">
                    <a:pos x="726" y="116"/>
                  </a:cxn>
                  <a:cxn ang="0">
                    <a:pos x="722" y="93"/>
                  </a:cxn>
                  <a:cxn ang="0">
                    <a:pos x="709" y="78"/>
                  </a:cxn>
                  <a:cxn ang="0">
                    <a:pos x="693" y="68"/>
                  </a:cxn>
                  <a:cxn ang="0">
                    <a:pos x="677" y="59"/>
                  </a:cxn>
                  <a:cxn ang="0">
                    <a:pos x="663" y="50"/>
                  </a:cxn>
                  <a:cxn ang="0">
                    <a:pos x="656" y="38"/>
                  </a:cxn>
                  <a:cxn ang="0">
                    <a:pos x="656" y="19"/>
                  </a:cxn>
                  <a:cxn ang="0">
                    <a:pos x="669" y="12"/>
                  </a:cxn>
                  <a:cxn ang="0">
                    <a:pos x="720" y="12"/>
                  </a:cxn>
                  <a:cxn ang="0">
                    <a:pos x="720" y="5"/>
                  </a:cxn>
                  <a:cxn ang="0">
                    <a:pos x="706" y="2"/>
                  </a:cxn>
                  <a:cxn ang="0">
                    <a:pos x="692" y="0"/>
                  </a:cxn>
                </a:cxnLst>
                <a:rect l="0" t="0" r="r" b="b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/>
                <a:ahLst/>
                <a:cxnLst>
                  <a:cxn ang="0">
                    <a:pos x="720" y="12"/>
                  </a:cxn>
                  <a:cxn ang="0">
                    <a:pos x="694" y="12"/>
                  </a:cxn>
                  <a:cxn ang="0">
                    <a:pos x="704" y="15"/>
                  </a:cxn>
                  <a:cxn ang="0">
                    <a:pos x="705" y="18"/>
                  </a:cxn>
                  <a:cxn ang="0">
                    <a:pos x="715" y="44"/>
                  </a:cxn>
                  <a:cxn ang="0">
                    <a:pos x="719" y="44"/>
                  </a:cxn>
                  <a:cxn ang="0">
                    <a:pos x="720" y="12"/>
                  </a:cxn>
                </a:cxnLst>
                <a:rect l="0" t="0" r="r" b="b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52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56" y="37"/>
                  </a:cxn>
                  <a:cxn ang="0">
                    <a:pos x="45" y="37"/>
                  </a:cxn>
                  <a:cxn ang="0">
                    <a:pos x="74" y="39"/>
                  </a:cxn>
                  <a:cxn ang="0">
                    <a:pos x="94" y="48"/>
                  </a:cxn>
                  <a:cxn ang="0">
                    <a:pos x="104" y="63"/>
                  </a:cxn>
                  <a:cxn ang="0">
                    <a:pos x="102" y="84"/>
                  </a:cxn>
                  <a:cxn ang="0">
                    <a:pos x="97" y="105"/>
                  </a:cxn>
                  <a:cxn ang="0">
                    <a:pos x="88" y="124"/>
                  </a:cxn>
                  <a:cxn ang="0">
                    <a:pos x="77" y="142"/>
                  </a:cxn>
                  <a:cxn ang="0">
                    <a:pos x="64" y="159"/>
                  </a:cxn>
                  <a:cxn ang="0">
                    <a:pos x="50" y="175"/>
                  </a:cxn>
                  <a:cxn ang="0">
                    <a:pos x="35" y="190"/>
                  </a:cxn>
                  <a:cxn ang="0">
                    <a:pos x="21" y="203"/>
                  </a:cxn>
                  <a:cxn ang="0">
                    <a:pos x="8" y="216"/>
                  </a:cxn>
                  <a:cxn ang="0">
                    <a:pos x="0" y="250"/>
                  </a:cxn>
                  <a:cxn ang="0">
                    <a:pos x="17" y="249"/>
                  </a:cxn>
                  <a:cxn ang="0">
                    <a:pos x="37" y="248"/>
                  </a:cxn>
                  <a:cxn ang="0">
                    <a:pos x="58" y="247"/>
                  </a:cxn>
                  <a:cxn ang="0">
                    <a:pos x="79" y="247"/>
                  </a:cxn>
                  <a:cxn ang="0">
                    <a:pos x="162" y="247"/>
                  </a:cxn>
                  <a:cxn ang="0">
                    <a:pos x="171" y="227"/>
                  </a:cxn>
                  <a:cxn ang="0">
                    <a:pos x="172" y="211"/>
                  </a:cxn>
                  <a:cxn ang="0">
                    <a:pos x="172" y="204"/>
                  </a:cxn>
                  <a:cxn ang="0">
                    <a:pos x="59" y="204"/>
                  </a:cxn>
                  <a:cxn ang="0">
                    <a:pos x="59" y="203"/>
                  </a:cxn>
                  <a:cxn ang="0">
                    <a:pos x="73" y="191"/>
                  </a:cxn>
                  <a:cxn ang="0">
                    <a:pos x="89" y="178"/>
                  </a:cxn>
                  <a:cxn ang="0">
                    <a:pos x="106" y="164"/>
                  </a:cxn>
                  <a:cxn ang="0">
                    <a:pos x="122" y="149"/>
                  </a:cxn>
                  <a:cxn ang="0">
                    <a:pos x="137" y="133"/>
                  </a:cxn>
                  <a:cxn ang="0">
                    <a:pos x="150" y="116"/>
                  </a:cxn>
                  <a:cxn ang="0">
                    <a:pos x="159" y="98"/>
                  </a:cxn>
                  <a:cxn ang="0">
                    <a:pos x="165" y="80"/>
                  </a:cxn>
                  <a:cxn ang="0">
                    <a:pos x="162" y="53"/>
                  </a:cxn>
                  <a:cxn ang="0">
                    <a:pos x="156" y="37"/>
                  </a:cxn>
                </a:cxnLst>
                <a:rect l="0" t="0" r="r" b="b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2" y="247"/>
                  </a:cxn>
                  <a:cxn ang="0">
                    <a:pos x="79" y="247"/>
                  </a:cxn>
                  <a:cxn ang="0">
                    <a:pos x="103" y="247"/>
                  </a:cxn>
                  <a:cxn ang="0">
                    <a:pos x="124" y="247"/>
                  </a:cxn>
                  <a:cxn ang="0">
                    <a:pos x="143" y="248"/>
                  </a:cxn>
                  <a:cxn ang="0">
                    <a:pos x="161" y="249"/>
                  </a:cxn>
                  <a:cxn ang="0">
                    <a:pos x="162" y="247"/>
                  </a:cxn>
                </a:cxnLst>
                <a:rect l="0" t="0" r="r" b="b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68" y="165"/>
                  </a:cxn>
                  <a:cxn ang="0">
                    <a:pos x="151" y="196"/>
                  </a:cxn>
                  <a:cxn ang="0">
                    <a:pos x="149" y="200"/>
                  </a:cxn>
                  <a:cxn ang="0">
                    <a:pos x="144" y="201"/>
                  </a:cxn>
                  <a:cxn ang="0">
                    <a:pos x="140" y="201"/>
                  </a:cxn>
                  <a:cxn ang="0">
                    <a:pos x="59" y="204"/>
                  </a:cxn>
                  <a:cxn ang="0">
                    <a:pos x="172" y="204"/>
                  </a:cxn>
                  <a:cxn ang="0">
                    <a:pos x="172" y="195"/>
                  </a:cxn>
                  <a:cxn ang="0">
                    <a:pos x="173" y="173"/>
                  </a:cxn>
                  <a:cxn ang="0">
                    <a:pos x="168" y="165"/>
                  </a:cxn>
                </a:cxnLst>
                <a:rect l="0" t="0" r="r" b="b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7" y="2"/>
                  </a:cxn>
                  <a:cxn ang="0">
                    <a:pos x="56" y="6"/>
                  </a:cxn>
                  <a:cxn ang="0">
                    <a:pos x="37" y="14"/>
                  </a:cxn>
                  <a:cxn ang="0">
                    <a:pos x="22" y="24"/>
                  </a:cxn>
                  <a:cxn ang="0">
                    <a:pos x="8" y="37"/>
                  </a:cxn>
                  <a:cxn ang="0">
                    <a:pos x="11" y="58"/>
                  </a:cxn>
                  <a:cxn ang="0">
                    <a:pos x="27" y="45"/>
                  </a:cxn>
                  <a:cxn ang="0">
                    <a:pos x="45" y="37"/>
                  </a:cxn>
                  <a:cxn ang="0">
                    <a:pos x="156" y="37"/>
                  </a:cxn>
                  <a:cxn ang="0">
                    <a:pos x="154" y="31"/>
                  </a:cxn>
                  <a:cxn ang="0">
                    <a:pos x="140" y="16"/>
                  </a:cxn>
                  <a:cxn ang="0">
                    <a:pos x="122" y="6"/>
                  </a:cxn>
                  <a:cxn ang="0">
                    <a:pos x="102" y="0"/>
                  </a:cxn>
                </a:cxnLst>
                <a:rect l="0" t="0" r="r" b="b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272" y="3"/>
                  </a:cxn>
                  <a:cxn ang="0">
                    <a:pos x="252" y="11"/>
                  </a:cxn>
                  <a:cxn ang="0">
                    <a:pos x="236" y="24"/>
                  </a:cxn>
                  <a:cxn ang="0">
                    <a:pos x="222" y="41"/>
                  </a:cxn>
                  <a:cxn ang="0">
                    <a:pos x="212" y="61"/>
                  </a:cxn>
                  <a:cxn ang="0">
                    <a:pos x="204" y="82"/>
                  </a:cxn>
                  <a:cxn ang="0">
                    <a:pos x="200" y="104"/>
                  </a:cxn>
                  <a:cxn ang="0">
                    <a:pos x="198" y="127"/>
                  </a:cxn>
                  <a:cxn ang="0">
                    <a:pos x="198" y="134"/>
                  </a:cxn>
                  <a:cxn ang="0">
                    <a:pos x="199" y="155"/>
                  </a:cxn>
                  <a:cxn ang="0">
                    <a:pos x="204" y="177"/>
                  </a:cxn>
                  <a:cxn ang="0">
                    <a:pos x="211" y="199"/>
                  </a:cxn>
                  <a:cxn ang="0">
                    <a:pos x="222" y="218"/>
                  </a:cxn>
                  <a:cxn ang="0">
                    <a:pos x="237" y="234"/>
                  </a:cxn>
                  <a:cxn ang="0">
                    <a:pos x="255" y="245"/>
                  </a:cxn>
                  <a:cxn ang="0">
                    <a:pos x="276" y="252"/>
                  </a:cxn>
                  <a:cxn ang="0">
                    <a:pos x="302" y="249"/>
                  </a:cxn>
                  <a:cxn ang="0">
                    <a:pos x="324" y="241"/>
                  </a:cxn>
                  <a:cxn ang="0">
                    <a:pos x="338" y="231"/>
                  </a:cxn>
                  <a:cxn ang="0">
                    <a:pos x="303" y="231"/>
                  </a:cxn>
                  <a:cxn ang="0">
                    <a:pos x="285" y="226"/>
                  </a:cxn>
                  <a:cxn ang="0">
                    <a:pos x="272" y="212"/>
                  </a:cxn>
                  <a:cxn ang="0">
                    <a:pos x="263" y="191"/>
                  </a:cxn>
                  <a:cxn ang="0">
                    <a:pos x="257" y="167"/>
                  </a:cxn>
                  <a:cxn ang="0">
                    <a:pos x="255" y="142"/>
                  </a:cxn>
                  <a:cxn ang="0">
                    <a:pos x="254" y="120"/>
                  </a:cxn>
                  <a:cxn ang="0">
                    <a:pos x="254" y="103"/>
                  </a:cxn>
                  <a:cxn ang="0">
                    <a:pos x="254" y="86"/>
                  </a:cxn>
                  <a:cxn ang="0">
                    <a:pos x="254" y="82"/>
                  </a:cxn>
                  <a:cxn ang="0">
                    <a:pos x="256" y="59"/>
                  </a:cxn>
                  <a:cxn ang="0">
                    <a:pos x="264" y="36"/>
                  </a:cxn>
                  <a:cxn ang="0">
                    <a:pos x="277" y="22"/>
                  </a:cxn>
                  <a:cxn ang="0">
                    <a:pos x="350" y="22"/>
                  </a:cxn>
                  <a:cxn ang="0">
                    <a:pos x="336" y="10"/>
                  </a:cxn>
                  <a:cxn ang="0">
                    <a:pos x="317" y="2"/>
                  </a:cxn>
                  <a:cxn ang="0">
                    <a:pos x="296" y="0"/>
                  </a:cxn>
                </a:cxnLst>
                <a:rect l="0" t="0" r="r" b="b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350" y="22"/>
                  </a:cxn>
                  <a:cxn ang="0">
                    <a:pos x="277" y="22"/>
                  </a:cxn>
                  <a:cxn ang="0">
                    <a:pos x="296" y="27"/>
                  </a:cxn>
                  <a:cxn ang="0">
                    <a:pos x="310" y="41"/>
                  </a:cxn>
                  <a:cxn ang="0">
                    <a:pos x="319" y="62"/>
                  </a:cxn>
                  <a:cxn ang="0">
                    <a:pos x="325" y="86"/>
                  </a:cxn>
                  <a:cxn ang="0">
                    <a:pos x="328" y="111"/>
                  </a:cxn>
                  <a:cxn ang="0">
                    <a:pos x="330" y="134"/>
                  </a:cxn>
                  <a:cxn ang="0">
                    <a:pos x="330" y="142"/>
                  </a:cxn>
                  <a:cxn ang="0">
                    <a:pos x="330" y="155"/>
                  </a:cxn>
                  <a:cxn ang="0">
                    <a:pos x="329" y="179"/>
                  </a:cxn>
                  <a:cxn ang="0">
                    <a:pos x="325" y="203"/>
                  </a:cxn>
                  <a:cxn ang="0">
                    <a:pos x="317" y="222"/>
                  </a:cxn>
                  <a:cxn ang="0">
                    <a:pos x="303" y="231"/>
                  </a:cxn>
                  <a:cxn ang="0">
                    <a:pos x="338" y="231"/>
                  </a:cxn>
                  <a:cxn ang="0">
                    <a:pos x="342" y="229"/>
                  </a:cxn>
                  <a:cxn ang="0">
                    <a:pos x="357" y="213"/>
                  </a:cxn>
                  <a:cxn ang="0">
                    <a:pos x="368" y="194"/>
                  </a:cxn>
                  <a:cxn ang="0">
                    <a:pos x="376" y="174"/>
                  </a:cxn>
                  <a:cxn ang="0">
                    <a:pos x="382" y="153"/>
                  </a:cxn>
                  <a:cxn ang="0">
                    <a:pos x="385" y="132"/>
                  </a:cxn>
                  <a:cxn ang="0">
                    <a:pos x="384" y="106"/>
                  </a:cxn>
                  <a:cxn ang="0">
                    <a:pos x="380" y="81"/>
                  </a:cxn>
                  <a:cxn ang="0">
                    <a:pos x="373" y="59"/>
                  </a:cxn>
                  <a:cxn ang="0">
                    <a:pos x="364" y="39"/>
                  </a:cxn>
                  <a:cxn ang="0">
                    <a:pos x="351" y="23"/>
                  </a:cxn>
                  <a:cxn ang="0">
                    <a:pos x="350" y="22"/>
                  </a:cxn>
                </a:cxnLst>
                <a:rect l="0" t="0" r="r" b="b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466" y="5"/>
                  </a:cxn>
                  <a:cxn ang="0">
                    <a:pos x="403" y="6"/>
                  </a:cxn>
                  <a:cxn ang="0">
                    <a:pos x="403" y="11"/>
                  </a:cxn>
                  <a:cxn ang="0">
                    <a:pos x="442" y="27"/>
                  </a:cxn>
                  <a:cxn ang="0">
                    <a:pos x="447" y="29"/>
                  </a:cxn>
                  <a:cxn ang="0">
                    <a:pos x="447" y="34"/>
                  </a:cxn>
                  <a:cxn ang="0">
                    <a:pos x="447" y="39"/>
                  </a:cxn>
                  <a:cxn ang="0">
                    <a:pos x="448" y="59"/>
                  </a:cxn>
                  <a:cxn ang="0">
                    <a:pos x="448" y="79"/>
                  </a:cxn>
                  <a:cxn ang="0">
                    <a:pos x="449" y="89"/>
                  </a:cxn>
                  <a:cxn ang="0">
                    <a:pos x="449" y="151"/>
                  </a:cxn>
                  <a:cxn ang="0">
                    <a:pos x="449" y="171"/>
                  </a:cxn>
                  <a:cxn ang="0">
                    <a:pos x="448" y="191"/>
                  </a:cxn>
                  <a:cxn ang="0">
                    <a:pos x="448" y="222"/>
                  </a:cxn>
                  <a:cxn ang="0">
                    <a:pos x="403" y="244"/>
                  </a:cxn>
                  <a:cxn ang="0">
                    <a:pos x="403" y="250"/>
                  </a:cxn>
                  <a:cxn ang="0">
                    <a:pos x="443" y="247"/>
                  </a:cxn>
                  <a:cxn ang="0">
                    <a:pos x="463" y="247"/>
                  </a:cxn>
                  <a:cxn ang="0">
                    <a:pos x="547" y="247"/>
                  </a:cxn>
                  <a:cxn ang="0">
                    <a:pos x="550" y="244"/>
                  </a:cxn>
                  <a:cxn ang="0">
                    <a:pos x="507" y="223"/>
                  </a:cxn>
                  <a:cxn ang="0">
                    <a:pos x="505" y="219"/>
                  </a:cxn>
                  <a:cxn ang="0">
                    <a:pos x="505" y="211"/>
                  </a:cxn>
                  <a:cxn ang="0">
                    <a:pos x="504" y="191"/>
                  </a:cxn>
                  <a:cxn ang="0">
                    <a:pos x="503" y="171"/>
                  </a:cxn>
                  <a:cxn ang="0">
                    <a:pos x="503" y="151"/>
                  </a:cxn>
                  <a:cxn ang="0">
                    <a:pos x="503" y="141"/>
                  </a:cxn>
                  <a:cxn ang="0">
                    <a:pos x="503" y="99"/>
                  </a:cxn>
                  <a:cxn ang="0">
                    <a:pos x="503" y="79"/>
                  </a:cxn>
                  <a:cxn ang="0">
                    <a:pos x="503" y="69"/>
                  </a:cxn>
                  <a:cxn ang="0">
                    <a:pos x="503" y="49"/>
                  </a:cxn>
                  <a:cxn ang="0">
                    <a:pos x="504" y="27"/>
                  </a:cxn>
                  <a:cxn ang="0">
                    <a:pos x="504" y="10"/>
                  </a:cxn>
                  <a:cxn ang="0">
                    <a:pos x="488" y="7"/>
                  </a:cxn>
                  <a:cxn ang="0">
                    <a:pos x="466" y="5"/>
                  </a:cxn>
                </a:cxnLst>
                <a:rect l="0" t="0" r="r" b="b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47" y="247"/>
                  </a:cxn>
                  <a:cxn ang="0">
                    <a:pos x="463" y="247"/>
                  </a:cxn>
                  <a:cxn ang="0">
                    <a:pos x="489" y="247"/>
                  </a:cxn>
                  <a:cxn ang="0">
                    <a:pos x="510" y="247"/>
                  </a:cxn>
                  <a:cxn ang="0">
                    <a:pos x="528" y="248"/>
                  </a:cxn>
                  <a:cxn ang="0">
                    <a:pos x="545" y="249"/>
                  </a:cxn>
                  <a:cxn ang="0">
                    <a:pos x="547" y="247"/>
                  </a:cxn>
                </a:cxnLst>
                <a:rect l="0" t="0" r="r" b="b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12" y="115"/>
                  </a:cxn>
                  <a:cxn ang="0">
                    <a:pos x="598" y="115"/>
                  </a:cxn>
                  <a:cxn ang="0">
                    <a:pos x="621" y="117"/>
                  </a:cxn>
                  <a:cxn ang="0">
                    <a:pos x="642" y="124"/>
                  </a:cxn>
                  <a:cxn ang="0">
                    <a:pos x="658" y="138"/>
                  </a:cxn>
                  <a:cxn ang="0">
                    <a:pos x="665" y="160"/>
                  </a:cxn>
                  <a:cxn ang="0">
                    <a:pos x="660" y="181"/>
                  </a:cxn>
                  <a:cxn ang="0">
                    <a:pos x="649" y="199"/>
                  </a:cxn>
                  <a:cxn ang="0">
                    <a:pos x="633" y="213"/>
                  </a:cxn>
                  <a:cxn ang="0">
                    <a:pos x="613" y="224"/>
                  </a:cxn>
                  <a:cxn ang="0">
                    <a:pos x="592" y="232"/>
                  </a:cxn>
                  <a:cxn ang="0">
                    <a:pos x="571" y="236"/>
                  </a:cxn>
                  <a:cxn ang="0">
                    <a:pos x="567" y="253"/>
                  </a:cxn>
                  <a:cxn ang="0">
                    <a:pos x="587" y="250"/>
                  </a:cxn>
                  <a:cxn ang="0">
                    <a:pos x="609" y="247"/>
                  </a:cxn>
                  <a:cxn ang="0">
                    <a:pos x="632" y="242"/>
                  </a:cxn>
                  <a:cxn ang="0">
                    <a:pos x="654" y="235"/>
                  </a:cxn>
                  <a:cxn ang="0">
                    <a:pos x="674" y="226"/>
                  </a:cxn>
                  <a:cxn ang="0">
                    <a:pos x="693" y="214"/>
                  </a:cxn>
                  <a:cxn ang="0">
                    <a:pos x="708" y="200"/>
                  </a:cxn>
                  <a:cxn ang="0">
                    <a:pos x="719" y="182"/>
                  </a:cxn>
                  <a:cxn ang="0">
                    <a:pos x="724" y="160"/>
                  </a:cxn>
                  <a:cxn ang="0">
                    <a:pos x="721" y="134"/>
                  </a:cxn>
                  <a:cxn ang="0">
                    <a:pos x="712" y="115"/>
                  </a:cxn>
                </a:cxnLst>
                <a:rect l="0" t="0" r="r" b="b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598" y="3"/>
                  </a:cxn>
                  <a:cxn ang="0">
                    <a:pos x="592" y="23"/>
                  </a:cxn>
                  <a:cxn ang="0">
                    <a:pos x="587" y="42"/>
                  </a:cxn>
                  <a:cxn ang="0">
                    <a:pos x="582" y="62"/>
                  </a:cxn>
                  <a:cxn ang="0">
                    <a:pos x="578" y="82"/>
                  </a:cxn>
                  <a:cxn ang="0">
                    <a:pos x="574" y="101"/>
                  </a:cxn>
                  <a:cxn ang="0">
                    <a:pos x="580" y="116"/>
                  </a:cxn>
                  <a:cxn ang="0">
                    <a:pos x="589" y="115"/>
                  </a:cxn>
                  <a:cxn ang="0">
                    <a:pos x="712" y="115"/>
                  </a:cxn>
                  <a:cxn ang="0">
                    <a:pos x="711" y="113"/>
                  </a:cxn>
                  <a:cxn ang="0">
                    <a:pos x="697" y="98"/>
                  </a:cxn>
                  <a:cxn ang="0">
                    <a:pos x="678" y="88"/>
                  </a:cxn>
                  <a:cxn ang="0">
                    <a:pos x="658" y="82"/>
                  </a:cxn>
                  <a:cxn ang="0">
                    <a:pos x="648" y="81"/>
                  </a:cxn>
                  <a:cxn ang="0">
                    <a:pos x="605" y="81"/>
                  </a:cxn>
                  <a:cxn ang="0">
                    <a:pos x="612" y="49"/>
                  </a:cxn>
                  <a:cxn ang="0">
                    <a:pos x="722" y="49"/>
                  </a:cxn>
                  <a:cxn ang="0">
                    <a:pos x="722" y="6"/>
                  </a:cxn>
                  <a:cxn ang="0">
                    <a:pos x="662" y="6"/>
                  </a:cxn>
                  <a:cxn ang="0">
                    <a:pos x="638" y="5"/>
                  </a:cxn>
                  <a:cxn ang="0">
                    <a:pos x="616" y="4"/>
                  </a:cxn>
                  <a:cxn ang="0">
                    <a:pos x="598" y="3"/>
                  </a:cxn>
                </a:cxnLst>
                <a:rect l="0" t="0" r="r" b="b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621" y="79"/>
                  </a:cxn>
                  <a:cxn ang="0">
                    <a:pos x="605" y="81"/>
                  </a:cxn>
                  <a:cxn ang="0">
                    <a:pos x="648" y="81"/>
                  </a:cxn>
                  <a:cxn ang="0">
                    <a:pos x="636" y="80"/>
                  </a:cxn>
                  <a:cxn ang="0">
                    <a:pos x="621" y="79"/>
                  </a:cxn>
                </a:cxnLst>
                <a:rect l="0" t="0" r="r" b="b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49"/>
                  </a:cxn>
                  <a:cxn ang="0">
                    <a:pos x="713" y="49"/>
                  </a:cxn>
                  <a:cxn ang="0">
                    <a:pos x="716" y="52"/>
                  </a:cxn>
                  <a:cxn ang="0">
                    <a:pos x="716" y="58"/>
                  </a:cxn>
                  <a:cxn ang="0">
                    <a:pos x="722" y="58"/>
                  </a:cxn>
                  <a:cxn ang="0">
                    <a:pos x="722" y="49"/>
                  </a:cxn>
                </a:cxnLst>
                <a:rect l="0" t="0" r="r" b="b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/>
                <a:ahLst/>
                <a:cxnLst>
                  <a:cxn ang="0">
                    <a:pos x="722" y="3"/>
                  </a:cxn>
                  <a:cxn ang="0">
                    <a:pos x="704" y="4"/>
                  </a:cxn>
                  <a:cxn ang="0">
                    <a:pos x="683" y="5"/>
                  </a:cxn>
                  <a:cxn ang="0">
                    <a:pos x="662" y="6"/>
                  </a:cxn>
                  <a:cxn ang="0">
                    <a:pos x="722" y="6"/>
                  </a:cxn>
                  <a:cxn ang="0">
                    <a:pos x="722" y="3"/>
                  </a:cxn>
                </a:cxnLst>
                <a:rect l="0" t="0" r="r" b="b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2" y="0"/>
                </a:cxn>
              </a:cxnLst>
              <a:rect l="0" t="0" r="r" b="b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4114" indent="-544114">
              <a:lnSpc>
                <a:spcPct val="90000"/>
              </a:lnSpc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4. Российский опыт оценки качества образования в соответствии с ФГОС</a:t>
            </a:r>
          </a:p>
          <a:p>
            <a:pPr marL="544114" indent="-544114">
              <a:lnSpc>
                <a:spcPct val="90000"/>
              </a:lnSpc>
              <a:buNone/>
              <a:defRPr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8018" y="1349947"/>
            <a:ext cx="9332812" cy="581444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1428"/>
              </a:spcBef>
            </a:pPr>
            <a:r>
              <a:rPr lang="ru-RU" sz="2900" dirty="0" smtClean="0">
                <a:cs typeface="Arial" panose="020B0604020202020204" pitchFamily="34" charset="0"/>
              </a:rPr>
              <a:t>Система оценки – важный механизм реализации стандарта: через оценку качества образования система образования настраивается на новые результаты</a:t>
            </a:r>
          </a:p>
          <a:p>
            <a:pPr>
              <a:lnSpc>
                <a:spcPct val="80000"/>
              </a:lnSpc>
              <a:spcBef>
                <a:spcPts val="1428"/>
              </a:spcBef>
            </a:pPr>
            <a:r>
              <a:rPr lang="ru-RU" sz="2900" dirty="0" smtClean="0">
                <a:cs typeface="Arial" panose="020B0604020202020204" pitchFamily="34" charset="0"/>
              </a:rPr>
              <a:t>В новой системе оценки предполагается переход </a:t>
            </a:r>
            <a:r>
              <a:rPr lang="ru-RU" sz="2900" dirty="0">
                <a:cs typeface="Arial" panose="020B0604020202020204" pitchFamily="34" charset="0"/>
              </a:rPr>
              <a:t>от модели «контроля» </a:t>
            </a:r>
            <a:r>
              <a:rPr lang="ru-RU" sz="2900" dirty="0" smtClean="0">
                <a:cs typeface="Arial" panose="020B0604020202020204" pitchFamily="34" charset="0"/>
              </a:rPr>
              <a:t>к модели </a:t>
            </a:r>
            <a:r>
              <a:rPr lang="ru-RU" sz="2900" dirty="0">
                <a:cs typeface="Arial" panose="020B0604020202020204" pitchFamily="34" charset="0"/>
              </a:rPr>
              <a:t>«обеспечения качества» </a:t>
            </a:r>
            <a:endParaRPr lang="ru-RU" sz="29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428"/>
              </a:spcBef>
            </a:pPr>
            <a:r>
              <a:rPr lang="ru-RU" sz="2900" dirty="0" smtClean="0">
                <a:cs typeface="Arial" panose="020B0604020202020204" pitchFamily="34" charset="0"/>
              </a:rPr>
              <a:t>Комплексной оценке подлежат достижение предметных, </a:t>
            </a:r>
            <a:r>
              <a:rPr lang="ru-RU" sz="2900" dirty="0" err="1" smtClean="0">
                <a:cs typeface="Arial" panose="020B0604020202020204" pitchFamily="34" charset="0"/>
              </a:rPr>
              <a:t>метапредметных</a:t>
            </a:r>
            <a:r>
              <a:rPr lang="ru-RU" sz="2900" dirty="0" smtClean="0">
                <a:cs typeface="Arial" panose="020B0604020202020204" pitchFamily="34" charset="0"/>
              </a:rPr>
              <a:t> и личностных результатов, а также условия реализации образовательной деятельности </a:t>
            </a:r>
          </a:p>
          <a:p>
            <a:pPr>
              <a:lnSpc>
                <a:spcPct val="80000"/>
              </a:lnSpc>
              <a:spcBef>
                <a:spcPts val="1428"/>
              </a:spcBef>
            </a:pPr>
            <a:r>
              <a:rPr lang="ru-RU" sz="2900" dirty="0" smtClean="0"/>
              <a:t>Ориентация измерительных материалов в основном не на проверку освоения знаний и умений, а на оценку способности учащихся применять эти знания и умения в различных ситуациях, при решении учебно-познавательных и учебно-практических задач.</a:t>
            </a:r>
          </a:p>
          <a:p>
            <a:pPr>
              <a:lnSpc>
                <a:spcPct val="80000"/>
              </a:lnSpc>
              <a:spcBef>
                <a:spcPts val="1428"/>
              </a:spcBef>
            </a:pPr>
            <a:endParaRPr lang="ru-RU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428"/>
              </a:spcBef>
            </a:pPr>
            <a:endParaRPr lang="ru-RU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4D399-6D80-470E-AF08-3F5FE41ED9BB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40027" y="341835"/>
            <a:ext cx="8964573" cy="96354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800" dirty="0" smtClean="0"/>
              <a:t>Основные положения оценки качества образования в соответствии с ФГОС</a:t>
            </a:r>
            <a:endParaRPr lang="ru-RU" sz="3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2124001" cy="2862115"/>
          </a:xfrm>
          <a:prstGeom prst="rect">
            <a:avLst/>
          </a:prstGeom>
          <a:ln>
            <a:noFill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34487721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818" y="413842"/>
            <a:ext cx="10692765" cy="77500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dirty="0" smtClean="0">
                <a:solidFill>
                  <a:srgbClr val="002060"/>
                </a:solidFill>
              </a:rPr>
              <a:t>Основные подходы, реализуемые системой оценки  в соответствии с ФГОС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1917328" y="2378180"/>
            <a:ext cx="9369479" cy="4021677"/>
          </a:xfrm>
        </p:spPr>
        <p:txBody>
          <a:bodyPr/>
          <a:lstStyle/>
          <a:p>
            <a:r>
              <a:rPr lang="ru-RU" dirty="0" err="1" smtClean="0">
                <a:solidFill>
                  <a:srgbClr val="000099"/>
                </a:solidFill>
              </a:rPr>
              <a:t>Системно-деятельностный</a:t>
            </a:r>
            <a:endParaRPr lang="ru-RU" dirty="0" smtClean="0">
              <a:solidFill>
                <a:srgbClr val="000099"/>
              </a:solidFill>
            </a:endParaRPr>
          </a:p>
          <a:p>
            <a:r>
              <a:rPr lang="ru-RU" dirty="0" smtClean="0">
                <a:solidFill>
                  <a:srgbClr val="000099"/>
                </a:solidFill>
              </a:rPr>
              <a:t>Уровневый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комплексный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BEAFA9-C1B5-4F51-A649-9AAD78AE34B1}" type="slidenum">
              <a:rPr lang="ru-RU" smtClean="0">
                <a:latin typeface="Arial" pitchFamily="34" charset="0"/>
              </a:rPr>
              <a:pPr/>
              <a:t>75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841562" y="1363226"/>
            <a:ext cx="10385431" cy="940326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/>
            <a:r>
              <a:rPr lang="ru-RU" sz="33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Овладение системой учебных действий</a:t>
            </a:r>
          </a:p>
          <a:p>
            <a:pPr algn="ctr"/>
            <a:r>
              <a:rPr lang="ru-RU" sz="33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с изучаемым учебным материалом</a:t>
            </a:r>
            <a:endParaRPr lang="ru-RU" sz="1900" dirty="0">
              <a:solidFill>
                <a:srgbClr val="000099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40262" y="3938757"/>
            <a:ext cx="11530200" cy="3141053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100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способность к решению различных классов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100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учебно-познавательных и учебно-</a:t>
            </a:r>
          </a:p>
          <a:p>
            <a:pPr algn="ctr">
              <a:lnSpc>
                <a:spcPct val="80000"/>
              </a:lnSpc>
              <a:defRPr/>
            </a:pPr>
            <a:r>
              <a:rPr lang="ru-RU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практических задач на основе</a:t>
            </a:r>
          </a:p>
          <a:p>
            <a:pPr marL="544072" indent="-544072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освоения </a:t>
            </a:r>
            <a:r>
              <a:rPr lang="ru-RU" b="1" u="sng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опорной системы знаний</a:t>
            </a:r>
          </a:p>
          <a:p>
            <a:pPr marL="544072" indent="-544072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овладения </a:t>
            </a:r>
            <a:r>
              <a:rPr lang="ru-RU" b="1" u="sng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умением учиться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 (</a:t>
            </a:r>
            <a:r>
              <a:rPr lang="ru-RU" b="1" i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способностью к самоорганизации</a:t>
            </a:r>
          </a:p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       с целью решения учебных задач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)  </a:t>
            </a:r>
          </a:p>
          <a:p>
            <a:pPr marL="544072" indent="-544072">
              <a:buFont typeface="Arial" pitchFamily="34" charset="0"/>
              <a:buChar char="•"/>
              <a:defRPr/>
            </a:pPr>
            <a:r>
              <a:rPr lang="ru-RU" b="1" u="sng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индивидуального прогресса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 во всех основных сферах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      личностного развития (</a:t>
            </a:r>
            <a:r>
              <a:rPr lang="ru-RU" b="1" i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мотивационно-смысловой, </a:t>
            </a:r>
            <a:r>
              <a:rPr lang="ru-RU" b="1" i="1" dirty="0" err="1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познаватель</a:t>
            </a:r>
            <a:r>
              <a:rPr lang="ru-RU" b="1" i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-</a:t>
            </a:r>
          </a:p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      ной, эмоциональной, волевой и </a:t>
            </a:r>
            <a:r>
              <a:rPr lang="ru-RU" b="1" i="1" dirty="0" err="1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саморегуляции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cs typeface="Arial" pitchFamily="34" charset="0"/>
              </a:rPr>
              <a:t>) </a:t>
            </a:r>
          </a:p>
        </p:txBody>
      </p:sp>
      <p:sp>
        <p:nvSpPr>
          <p:cNvPr id="13317" name="AutoShape 2"/>
          <p:cNvSpPr>
            <a:spLocks noChangeArrowheads="1"/>
          </p:cNvSpPr>
          <p:nvPr/>
        </p:nvSpPr>
        <p:spPr bwMode="auto">
          <a:xfrm>
            <a:off x="140260" y="2305210"/>
            <a:ext cx="3087784" cy="1389759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r>
              <a:rPr lang="ru-RU" sz="2600" dirty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ru-RU" sz="2600" u="sng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личностными</a:t>
            </a:r>
            <a:r>
              <a:rPr lang="ru-RU" sz="29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•"/>
            </a:pPr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самоопределение</a:t>
            </a:r>
          </a:p>
          <a:p>
            <a:pPr>
              <a:buFontTx/>
              <a:buChar char="•"/>
            </a:pPr>
            <a:r>
              <a:rPr lang="ru-RU" sz="1700" dirty="0" err="1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смыслообразование</a:t>
            </a:r>
            <a:endParaRPr lang="ru-RU" sz="1700" dirty="0">
              <a:solidFill>
                <a:srgbClr val="000099"/>
              </a:solidFill>
              <a:latin typeface="Tahoma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морально-этическая</a:t>
            </a:r>
          </a:p>
          <a:p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 ориентация</a:t>
            </a:r>
          </a:p>
        </p:txBody>
      </p:sp>
      <p:sp>
        <p:nvSpPr>
          <p:cNvPr id="13318" name="AutoShape 2"/>
          <p:cNvSpPr>
            <a:spLocks noChangeArrowheads="1"/>
          </p:cNvSpPr>
          <p:nvPr/>
        </p:nvSpPr>
        <p:spPr bwMode="auto">
          <a:xfrm>
            <a:off x="3242482" y="2330085"/>
            <a:ext cx="3921094" cy="1364882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r>
              <a:rPr lang="ru-RU" sz="2600" u="sng" dirty="0" err="1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метапредметными</a:t>
            </a:r>
            <a:r>
              <a:rPr lang="ru-RU" sz="26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•"/>
            </a:pPr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регуляция</a:t>
            </a:r>
          </a:p>
          <a:p>
            <a:pPr>
              <a:buFontTx/>
              <a:buChar char="•"/>
            </a:pPr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коммуникация</a:t>
            </a:r>
          </a:p>
          <a:p>
            <a:pPr>
              <a:buFontTx/>
              <a:buChar char="•"/>
            </a:pPr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познавательная деятельность</a:t>
            </a:r>
          </a:p>
          <a:p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319" name="AutoShape 2"/>
          <p:cNvSpPr>
            <a:spLocks noChangeArrowheads="1"/>
          </p:cNvSpPr>
          <p:nvPr/>
        </p:nvSpPr>
        <p:spPr bwMode="auto">
          <a:xfrm>
            <a:off x="7169763" y="2303551"/>
            <a:ext cx="4570827" cy="1391416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r>
              <a:rPr lang="ru-RU" sz="2900" dirty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ru-RU" sz="2600" u="sng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предметными</a:t>
            </a:r>
            <a:r>
              <a:rPr lang="ru-RU" sz="26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•"/>
            </a:pPr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освоение систематических знаний, </a:t>
            </a:r>
          </a:p>
          <a:p>
            <a:pPr>
              <a:buFontTx/>
              <a:buChar char="•"/>
            </a:pPr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преобразование, применение и</a:t>
            </a:r>
          </a:p>
          <a:p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  самостоятельное пополнение</a:t>
            </a:r>
          </a:p>
          <a:p>
            <a:r>
              <a:rPr lang="ru-RU" sz="1700" dirty="0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  знаний  </a:t>
            </a:r>
          </a:p>
        </p:txBody>
      </p:sp>
      <p:sp>
        <p:nvSpPr>
          <p:cNvPr id="13320" name="Стрелка вниз 11"/>
          <p:cNvSpPr>
            <a:spLocks noChangeArrowheads="1"/>
          </p:cNvSpPr>
          <p:nvPr/>
        </p:nvSpPr>
        <p:spPr bwMode="auto">
          <a:xfrm>
            <a:off x="5191685" y="3733111"/>
            <a:ext cx="841560" cy="205644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7101" tIns="55693" rIns="107101" bIns="55693" anchor="ctr"/>
          <a:lstStyle/>
          <a:p>
            <a:pPr eaLnBrk="0" hangingPunct="0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94122" y="2"/>
            <a:ext cx="10292611" cy="1490923"/>
          </a:xfrm>
          <a:prstGeom prst="rect">
            <a:avLst/>
          </a:prstGeom>
        </p:spPr>
        <p:txBody>
          <a:bodyPr lIns="108814" tIns="54407" rIns="108814" bIns="54407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800" dirty="0">
                <a:solidFill>
                  <a:srgbClr val="00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gsong Std R" pitchFamily="18" charset="-128"/>
                <a:cs typeface="Arial" pitchFamily="34" charset="0"/>
              </a:rPr>
              <a:t>В чем  проявляется </a:t>
            </a:r>
            <a:r>
              <a:rPr lang="ru-RU" sz="3800" dirty="0" err="1">
                <a:solidFill>
                  <a:srgbClr val="00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gsong Std R" pitchFamily="18" charset="-128"/>
                <a:cs typeface="Arial" pitchFamily="34" charset="0"/>
              </a:rPr>
              <a:t>системно-деятельностный</a:t>
            </a:r>
            <a:r>
              <a:rPr lang="ru-RU" sz="3800" dirty="0">
                <a:solidFill>
                  <a:srgbClr val="00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gsong Std R" pitchFamily="18" charset="-128"/>
                <a:cs typeface="Arial" pitchFamily="34" charset="0"/>
              </a:rPr>
              <a:t> подход в оценке образовательных достижений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56771C-4967-4822-A80D-E4D356FF1EA9}" type="slidenum">
              <a:rPr lang="ru-RU" smtClean="0">
                <a:latin typeface="Arial" pitchFamily="34" charset="0"/>
              </a:rPr>
              <a:pPr/>
              <a:t>76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5363" name="AutoShape 2"/>
          <p:cNvSpPr>
            <a:spLocks noChangeArrowheads="1"/>
          </p:cNvSpPr>
          <p:nvPr/>
        </p:nvSpPr>
        <p:spPr bwMode="auto">
          <a:xfrm>
            <a:off x="701302" y="1061915"/>
            <a:ext cx="10385431" cy="1467182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Уровневый подход служит основой </a:t>
            </a:r>
          </a:p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для организации индивидуальной работы</a:t>
            </a:r>
          </a:p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с учащимися</a:t>
            </a:r>
            <a:endParaRPr lang="ru-RU" sz="1900" dirty="0">
              <a:solidFill>
                <a:srgbClr val="0000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827859" y="5011756"/>
            <a:ext cx="10351693" cy="215263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Уровневый подход к представлению результатов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реализуется за счет фиксации различных уровней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достижения обучающимися планируемых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результатов: базового уровня и уровней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выше и ниже базового.</a:t>
            </a:r>
            <a:endParaRPr lang="ru-RU" sz="2400" dirty="0">
              <a:solidFill>
                <a:srgbClr val="0000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365" name="Стрелка вниз 11"/>
          <p:cNvSpPr>
            <a:spLocks noChangeArrowheads="1"/>
          </p:cNvSpPr>
          <p:nvPr/>
        </p:nvSpPr>
        <p:spPr bwMode="auto">
          <a:xfrm>
            <a:off x="5379385" y="4258832"/>
            <a:ext cx="841560" cy="207303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7101" tIns="55693" rIns="107101" bIns="55693" anchor="ctr"/>
          <a:lstStyle/>
          <a:p>
            <a:pPr eaLnBrk="0" hangingPunct="0"/>
            <a:endParaRPr lang="ru-RU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755850" y="2680012"/>
            <a:ext cx="10330882" cy="225545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just">
              <a:lnSpc>
                <a:spcPct val="80000"/>
              </a:lnSpc>
              <a:defRPr/>
            </a:pPr>
            <a:endParaRPr lang="ru-RU" sz="3100" dirty="0">
              <a:solidFill>
                <a:srgbClr val="000099"/>
              </a:solidFill>
              <a:latin typeface="Tahoma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Уровневый подход к содержанию оценки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 обеспечивается структурой планируемых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результатов: </a:t>
            </a: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Общецелевой блок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«Выпускник научится»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3100" dirty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«Выпускник получит возможность научиться»</a:t>
            </a:r>
          </a:p>
          <a:p>
            <a:pPr algn="ctr">
              <a:lnSpc>
                <a:spcPct val="80000"/>
              </a:lnSpc>
              <a:defRPr/>
            </a:pPr>
            <a:endParaRPr lang="ru-RU" sz="3100" dirty="0">
              <a:solidFill>
                <a:srgbClr val="0000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0727" y="1"/>
            <a:ext cx="10536004" cy="1480973"/>
          </a:xfrm>
          <a:prstGeom prst="rect">
            <a:avLst/>
          </a:prstGeom>
        </p:spPr>
        <p:txBody>
          <a:bodyPr lIns="108814" tIns="54407" rIns="108814" bIns="54407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800" dirty="0">
                <a:solidFill>
                  <a:srgbClr val="00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gsong Std R" pitchFamily="18" charset="-128"/>
                <a:cs typeface="Arial" pitchFamily="34" charset="0"/>
              </a:rPr>
              <a:t>В чем  проявляется уровневый подход в оценке образовательных достижений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637B0-F3FE-4330-9CA9-8A7DBFFC4503}" type="slidenum">
              <a:rPr lang="ru-RU"/>
              <a:pPr>
                <a:defRPr/>
              </a:pPr>
              <a:t>77</a:t>
            </a:fld>
            <a:endParaRPr lang="ru-RU"/>
          </a:p>
        </p:txBody>
      </p:sp>
      <p:sp>
        <p:nvSpPr>
          <p:cNvPr id="12291" name="AutoShape 2"/>
          <p:cNvSpPr>
            <a:spLocks noChangeArrowheads="1"/>
          </p:cNvSpPr>
          <p:nvPr/>
        </p:nvSpPr>
        <p:spPr bwMode="auto">
          <a:xfrm>
            <a:off x="701045" y="1174993"/>
            <a:ext cx="10385431" cy="9027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just">
              <a:lnSpc>
                <a:spcPct val="80000"/>
              </a:lnSpc>
            </a:pPr>
            <a:r>
              <a:rPr lang="ru-RU" sz="33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Оценка трех групп результатов: </a:t>
            </a:r>
          </a:p>
          <a:p>
            <a:pPr algn="just">
              <a:lnSpc>
                <a:spcPct val="80000"/>
              </a:lnSpc>
            </a:pPr>
            <a:r>
              <a:rPr lang="ru-RU" sz="33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предметный, </a:t>
            </a:r>
            <a:r>
              <a:rPr lang="ru-RU" sz="3300" dirty="0" err="1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метапредметных</a:t>
            </a:r>
            <a:r>
              <a:rPr lang="ru-RU" sz="33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и личностных</a:t>
            </a:r>
            <a:endParaRPr lang="ru-RU" sz="1900" dirty="0">
              <a:solidFill>
                <a:srgbClr val="0000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420362" y="5387596"/>
            <a:ext cx="11320808" cy="17767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Использование разнообразных форм и методов оценки,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взаимно дополняющих друг друга (стандартизированных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устных и письменных работ,  проектов, 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практических работ, самооценки, наблюдения и др.)</a:t>
            </a:r>
            <a:endParaRPr lang="ru-RU" sz="2900" dirty="0">
              <a:solidFill>
                <a:srgbClr val="0000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5379062" y="4259219"/>
            <a:ext cx="842044" cy="206869"/>
          </a:xfrm>
          <a:prstGeom prst="downArrow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101" tIns="55693" rIns="107101" bIns="55693" numCol="1" rtlCol="0" anchor="ctr" anchorCtr="0" compatLnSpc="1">
            <a:prstTxWarp prst="textNoShape">
              <a:avLst/>
            </a:prstTxWarp>
          </a:bodyPr>
          <a:lstStyle/>
          <a:p>
            <a:pPr defTabSz="1088142"/>
            <a:endParaRPr lang="ru-RU" dirty="0" smtClean="0">
              <a:latin typeface="Arial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323801" y="2286051"/>
            <a:ext cx="11227247" cy="165495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Использование комплекса оценочных процедур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(стартовой, текущей, тематической, промежуточной)  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как основы для оценки динамики индивидуальных 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образовательных достижений (индивидуального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прогресса) и для итоговой оценки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67818" y="4014243"/>
            <a:ext cx="10711991" cy="1222903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Использование контекстной информации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(об особенностях учащихся, учебном процессе и др.)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 для интерпретации полученных результатов</a:t>
            </a:r>
          </a:p>
          <a:p>
            <a:pPr algn="just">
              <a:lnSpc>
                <a:spcPct val="80000"/>
              </a:lnSpc>
            </a:pPr>
            <a:r>
              <a:rPr lang="ru-RU" sz="2900" dirty="0" smtClean="0">
                <a:solidFill>
                  <a:srgbClr val="000099"/>
                </a:solidFill>
                <a:latin typeface="Calibri" pitchFamily="34" charset="0"/>
                <a:cs typeface="Arial" pitchFamily="34" charset="0"/>
              </a:rPr>
              <a:t>в целях управления качеством образования</a:t>
            </a:r>
            <a:endParaRPr lang="ru-RU" sz="2900" dirty="0">
              <a:solidFill>
                <a:srgbClr val="0000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0015" y="1"/>
            <a:ext cx="10616719" cy="1480973"/>
          </a:xfrm>
          <a:prstGeom prst="rect">
            <a:avLst/>
          </a:prstGeom>
        </p:spPr>
        <p:txBody>
          <a:bodyPr lIns="108814" tIns="54407" rIns="108814" bIns="54407">
            <a:normAutofit/>
          </a:bodyPr>
          <a:lstStyle/>
          <a:p>
            <a:pPr algn="ctr" defTabSz="1088142">
              <a:lnSpc>
                <a:spcPct val="80000"/>
              </a:lnSpc>
              <a:defRPr/>
            </a:pPr>
            <a:r>
              <a:rPr lang="ru-RU" sz="3800" dirty="0" smtClean="0">
                <a:solidFill>
                  <a:srgbClr val="00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dobe Fangsong Std R" pitchFamily="18" charset="-128"/>
                <a:cs typeface="Arial" pitchFamily="34" charset="0"/>
              </a:rPr>
              <a:t>В чем  проявляется комплексный подход в оценке образовательных достижений</a:t>
            </a:r>
            <a:endParaRPr lang="ru-RU" sz="3800" dirty="0">
              <a:solidFill>
                <a:srgbClr val="00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dobe Fangsong Std R" pitchFamily="18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725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0B17C-7408-4392-9667-68CDF4B7AAE2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"/>
            <a:ext cx="12043921" cy="716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42862" y="2779519"/>
            <a:ext cx="375402" cy="6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13" tIns="54357" rIns="108713" bIns="54357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1084" y="172476"/>
            <a:ext cx="9729508" cy="12177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8713" tIns="54357" rIns="108713" bIns="54357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2D3E93"/>
                </a:solidFill>
                <a:latin typeface="Cambria" pitchFamily="18" charset="0"/>
                <a:cs typeface="Arial" charset="0"/>
              </a:rPr>
              <a:t>Оценка качества </a:t>
            </a:r>
            <a:r>
              <a:rPr lang="ru-RU" sz="3600" b="1" dirty="0" smtClean="0">
                <a:solidFill>
                  <a:srgbClr val="2D3E93"/>
                </a:solidFill>
                <a:latin typeface="Cambria" pitchFamily="18" charset="0"/>
                <a:cs typeface="Arial" charset="0"/>
              </a:rPr>
              <a:t>образования (</a:t>
            </a:r>
            <a:r>
              <a:rPr lang="ru-RU" sz="3600" b="1" dirty="0" err="1" smtClean="0">
                <a:solidFill>
                  <a:srgbClr val="2D3E93"/>
                </a:solidFill>
                <a:latin typeface="Cambria" pitchFamily="18" charset="0"/>
                <a:cs typeface="Arial" charset="0"/>
              </a:rPr>
              <a:t>Рособрнадзор</a:t>
            </a:r>
            <a:r>
              <a:rPr lang="ru-RU" sz="3600" b="1" dirty="0" smtClean="0">
                <a:solidFill>
                  <a:srgbClr val="2D3E93"/>
                </a:solidFill>
                <a:latin typeface="Cambria" pitchFamily="18" charset="0"/>
                <a:cs typeface="Arial" charset="0"/>
              </a:rPr>
              <a:t>)</a:t>
            </a:r>
            <a:endParaRPr lang="ru-RU" sz="3600" b="1" dirty="0">
              <a:solidFill>
                <a:srgbClr val="2D3E93"/>
              </a:solidFill>
              <a:latin typeface="Cambria" pitchFamily="18" charset="0"/>
              <a:cs typeface="Arial" charset="0"/>
            </a:endParaRPr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2384422" y="1375387"/>
            <a:ext cx="8240278" cy="658947"/>
            <a:chOff x="871562" y="0"/>
            <a:chExt cx="5293518" cy="4723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871562" y="0"/>
              <a:ext cx="5293518" cy="4723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894088" y="23775"/>
              <a:ext cx="5248466" cy="424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0082" tIns="0" rIns="200082" bIns="0" spcCol="1270" anchor="ctr"/>
            <a:lstStyle/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rgbClr val="FF0000"/>
                  </a:solidFill>
                  <a:latin typeface="Cambria" panose="02040503050406030204" pitchFamily="18" charset="0"/>
                </a:rPr>
                <a:t>1.</a:t>
              </a:r>
              <a:r>
                <a:rPr lang="ru-RU" sz="2400" dirty="0">
                  <a:solidFill>
                    <a:schemeClr val="tx2"/>
                  </a:solidFill>
                  <a:latin typeface="Cambria" panose="02040503050406030204" pitchFamily="18" charset="0"/>
                </a:rPr>
                <a:t> </a:t>
              </a:r>
              <a:r>
                <a:rPr lang="ru-RU" sz="2400" b="1" dirty="0">
                  <a:solidFill>
                    <a:srgbClr val="2E3192"/>
                  </a:solidFill>
                  <a:latin typeface="Cambria"/>
                </a:rPr>
                <a:t>ГИА-11 (ЕГЭ, ГВЭ)</a:t>
              </a:r>
            </a:p>
          </p:txBody>
        </p:sp>
      </p:grpSp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2384421" y="2239979"/>
            <a:ext cx="8277405" cy="658947"/>
            <a:chOff x="439520" y="0"/>
            <a:chExt cx="5293518" cy="47232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9520" y="0"/>
              <a:ext cx="5293518" cy="4723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892954"/>
                <a:satOff val="5380"/>
                <a:lumOff val="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61945" y="23774"/>
              <a:ext cx="5248668" cy="424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0082" tIns="0" rIns="200082" bIns="0" spcCol="1270" anchor="ctr"/>
            <a:lstStyle/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rgbClr val="FF0000"/>
                  </a:solidFill>
                  <a:latin typeface="Cambria" panose="02040503050406030204" pitchFamily="18" charset="0"/>
                </a:rPr>
                <a:t>2. </a:t>
              </a:r>
              <a:r>
                <a:rPr lang="ru-RU" sz="2400" b="1" dirty="0">
                  <a:solidFill>
                    <a:srgbClr val="2E3192"/>
                  </a:solidFill>
                  <a:latin typeface="Cambria"/>
                </a:rPr>
                <a:t>ГИА-9 (ОГЭ, ГВЭ)</a:t>
              </a:r>
            </a:p>
          </p:txBody>
        </p:sp>
      </p:grpSp>
      <p:grpSp>
        <p:nvGrpSpPr>
          <p:cNvPr id="4" name="Группа 10"/>
          <p:cNvGrpSpPr>
            <a:grpSpLocks/>
          </p:cNvGrpSpPr>
          <p:nvPr/>
        </p:nvGrpSpPr>
        <p:grpSpPr bwMode="auto">
          <a:xfrm>
            <a:off x="2215285" y="2569451"/>
            <a:ext cx="9321105" cy="1320106"/>
            <a:chOff x="-86023" y="1411538"/>
            <a:chExt cx="7172440" cy="56728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2694" y="1613937"/>
              <a:ext cx="6340761" cy="3648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1785908"/>
                <a:satOff val="10760"/>
                <a:lumOff val="8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-86023" y="1411538"/>
              <a:ext cx="7172440" cy="544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0082" tIns="0" rIns="200082" bIns="0" spcCol="1270" anchor="ctr"/>
            <a:lstStyle/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rgbClr val="FF0000"/>
                  </a:solidFill>
                  <a:latin typeface="Cambria" panose="02040503050406030204" pitchFamily="18" charset="0"/>
                </a:rPr>
                <a:t>3. </a:t>
              </a:r>
              <a:r>
                <a:rPr lang="ru-RU" sz="2400" b="1" dirty="0">
                  <a:solidFill>
                    <a:srgbClr val="2E3192"/>
                  </a:solidFill>
                  <a:latin typeface="Cambria"/>
                </a:rPr>
                <a:t>Национальные исследования</a:t>
              </a:r>
            </a:p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srgbClr val="2E3192"/>
                  </a:solidFill>
                  <a:latin typeface="Cambria"/>
                </a:rPr>
                <a:t> качества образования</a:t>
              </a:r>
            </a:p>
          </p:txBody>
        </p:sp>
      </p:grpSp>
      <p:grpSp>
        <p:nvGrpSpPr>
          <p:cNvPr id="5" name="Группа 14"/>
          <p:cNvGrpSpPr>
            <a:grpSpLocks/>
          </p:cNvGrpSpPr>
          <p:nvPr/>
        </p:nvGrpSpPr>
        <p:grpSpPr bwMode="auto">
          <a:xfrm>
            <a:off x="16501" y="3982429"/>
            <a:ext cx="10645325" cy="4104044"/>
            <a:chOff x="-1326366" y="2049154"/>
            <a:chExt cx="7762854" cy="294648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27458" y="2049154"/>
              <a:ext cx="6009030" cy="6159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2678862"/>
                <a:satOff val="16139"/>
                <a:lumOff val="129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2400" dirty="0">
                  <a:solidFill>
                    <a:srgbClr val="FF0000"/>
                  </a:solidFill>
                  <a:latin typeface="Cambria" panose="02040503050406030204" pitchFamily="18" charset="0"/>
                </a:rPr>
                <a:t>4. </a:t>
              </a:r>
              <a:r>
                <a:rPr lang="ru-RU" sz="2400" b="1" dirty="0">
                  <a:solidFill>
                    <a:srgbClr val="2E3192"/>
                  </a:solidFill>
                  <a:latin typeface="Cambria"/>
                </a:rPr>
                <a:t>Международные исследования </a:t>
              </a:r>
            </a:p>
            <a:p>
              <a:pPr algn="ctr">
                <a:defRPr/>
              </a:pPr>
              <a:r>
                <a:rPr lang="ru-RU" sz="2400" b="1" dirty="0">
                  <a:solidFill>
                    <a:srgbClr val="2E3192"/>
                  </a:solidFill>
                  <a:latin typeface="Cambria"/>
                </a:rPr>
                <a:t>качества образования</a:t>
              </a:r>
            </a:p>
            <a:p>
              <a:pPr>
                <a:defRPr/>
              </a:pPr>
              <a:endParaRPr lang="ru-RU" dirty="0"/>
            </a:p>
          </p:txBody>
        </p:sp>
        <p:sp>
          <p:nvSpPr>
            <p:cNvPr id="18" name="Скругленный прямоугольник 4"/>
            <p:cNvSpPr/>
            <p:nvPr/>
          </p:nvSpPr>
          <p:spPr>
            <a:xfrm>
              <a:off x="-1326366" y="4570178"/>
              <a:ext cx="5247936" cy="425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0082" tIns="0" rIns="200082" bIns="0" spcCol="1270" anchor="ctr"/>
            <a:lstStyle/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rgbClr val="2E3192"/>
                </a:solidFill>
                <a:latin typeface="Cambria"/>
              </a:endParaRPr>
            </a:p>
          </p:txBody>
        </p:sp>
      </p:grpSp>
      <p:grpSp>
        <p:nvGrpSpPr>
          <p:cNvPr id="8" name="Группа 18"/>
          <p:cNvGrpSpPr>
            <a:grpSpLocks/>
          </p:cNvGrpSpPr>
          <p:nvPr/>
        </p:nvGrpSpPr>
        <p:grpSpPr bwMode="auto">
          <a:xfrm>
            <a:off x="2384421" y="4968638"/>
            <a:ext cx="8326909" cy="656735"/>
            <a:chOff x="56825" y="2905439"/>
            <a:chExt cx="6218273" cy="472320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6825" y="2905439"/>
              <a:ext cx="6218273" cy="4723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3571816"/>
                <a:satOff val="21519"/>
                <a:lumOff val="172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01857" y="2942016"/>
              <a:ext cx="5246330" cy="4262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0082" tIns="0" rIns="200082" bIns="0" spcCol="1270" anchor="ctr"/>
            <a:lstStyle/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rgbClr val="FF0000"/>
                  </a:solidFill>
                  <a:latin typeface="Cambria" panose="02040503050406030204" pitchFamily="18" charset="0"/>
                </a:rPr>
                <a:t>5. </a:t>
              </a:r>
              <a:r>
                <a:rPr lang="ru-RU" sz="2400" b="1" dirty="0">
                  <a:solidFill>
                    <a:srgbClr val="2E3192"/>
                  </a:solidFill>
                  <a:latin typeface="Cambria"/>
                </a:rPr>
                <a:t>Всероссийские проверочные работы</a:t>
              </a:r>
            </a:p>
          </p:txBody>
        </p:sp>
      </p:grpSp>
      <p:grpSp>
        <p:nvGrpSpPr>
          <p:cNvPr id="11" name="Группа 21"/>
          <p:cNvGrpSpPr>
            <a:grpSpLocks/>
          </p:cNvGrpSpPr>
          <p:nvPr/>
        </p:nvGrpSpPr>
        <p:grpSpPr bwMode="auto">
          <a:xfrm>
            <a:off x="2378235" y="5771314"/>
            <a:ext cx="8326908" cy="1174165"/>
            <a:chOff x="378108" y="3644691"/>
            <a:chExt cx="5293518" cy="47232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78108" y="3644691"/>
              <a:ext cx="5293518" cy="4723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401711" y="3667818"/>
              <a:ext cx="5246313" cy="4260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0082" tIns="0" rIns="200082" bIns="0" spcCol="1270" anchor="ctr"/>
            <a:lstStyle/>
            <a:p>
              <a:pPr algn="ctr" defTabSz="105679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>
                  <a:solidFill>
                    <a:srgbClr val="FF0000"/>
                  </a:solidFill>
                  <a:latin typeface="Cambria" panose="02040503050406030204" pitchFamily="18" charset="0"/>
                </a:rPr>
                <a:t>6. </a:t>
              </a:r>
              <a:r>
                <a:rPr lang="ru-RU" sz="2400" b="1" dirty="0">
                  <a:solidFill>
                    <a:srgbClr val="2E3192"/>
                  </a:solidFill>
                  <a:latin typeface="Cambria" panose="02040503050406030204" pitchFamily="18" charset="0"/>
                  <a:ea typeface="Calibri"/>
                  <a:cs typeface="Times New Roman"/>
                </a:rPr>
                <a:t>Исследование профессиональных компетенций учителей</a:t>
              </a:r>
              <a:endParaRPr lang="ru-RU" sz="2400" b="1" dirty="0">
                <a:solidFill>
                  <a:srgbClr val="2E3192"/>
                </a:solidFill>
                <a:latin typeface="Cambri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065"/>
            <a:ext cx="11740590" cy="82755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sz="3300" dirty="0" smtClean="0"/>
              <a:t>«Чему учить» и «как учить»: насколько образование учитывает требования будущего?</a:t>
            </a:r>
            <a:endParaRPr lang="ru-RU" sz="3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5160" y="948619"/>
            <a:ext cx="10525690" cy="5451237"/>
          </a:xfrm>
        </p:spPr>
        <p:txBody>
          <a:bodyPr>
            <a:normAutofit lnSpcReduction="10000"/>
          </a:bodyPr>
          <a:lstStyle/>
          <a:p>
            <a:pPr marL="0" indent="430757">
              <a:buNone/>
              <a:defRPr/>
            </a:pPr>
            <a:r>
              <a:rPr lang="ru-RU" sz="2400" dirty="0" smtClean="0"/>
              <a:t>Современная модель индустриального образования формирует навыки прошлого, готовит учащихся к реальности, которой не будет!</a:t>
            </a:r>
          </a:p>
          <a:p>
            <a:pPr>
              <a:defRPr/>
            </a:pPr>
            <a:r>
              <a:rPr lang="ru-RU" sz="2400" dirty="0" smtClean="0"/>
              <a:t>Мы не можем научить людей быть творческими, давая им стандартные упражнения</a:t>
            </a:r>
          </a:p>
          <a:p>
            <a:pPr>
              <a:defRPr/>
            </a:pPr>
            <a:r>
              <a:rPr lang="ru-RU" sz="2400" dirty="0" smtClean="0"/>
              <a:t>Мы не можем научить людей сотрудничать и работать в команде</a:t>
            </a:r>
            <a:r>
              <a:rPr lang="en-US" sz="2400" dirty="0" smtClean="0"/>
              <a:t>,</a:t>
            </a:r>
            <a:r>
              <a:rPr lang="ru-RU" sz="2400" dirty="0" smtClean="0"/>
              <a:t> если в течение всей учебы они выступают как одиночки, которые соревнуются друг с другом</a:t>
            </a:r>
          </a:p>
          <a:p>
            <a:pPr>
              <a:defRPr/>
            </a:pPr>
            <a:r>
              <a:rPr lang="ru-RU" sz="2400" dirty="0" smtClean="0"/>
              <a:t>Мы не можем сформировать у людей способность непрерывно учиться</a:t>
            </a:r>
            <a:r>
              <a:rPr lang="en-US" sz="2400" dirty="0" smtClean="0"/>
              <a:t>,</a:t>
            </a:r>
            <a:r>
              <a:rPr lang="ru-RU" sz="2400" dirty="0" smtClean="0"/>
              <a:t> если мы с первых дней учебы лишаем их самостоятельности в выборе своей траектории развития</a:t>
            </a:r>
            <a:r>
              <a:rPr lang="en-US" sz="2400" dirty="0" smtClean="0"/>
              <a:t>,</a:t>
            </a:r>
            <a:r>
              <a:rPr lang="ru-RU" sz="2400" dirty="0" smtClean="0"/>
              <a:t> и если мы ругаем и наказываем их за ошибки</a:t>
            </a:r>
          </a:p>
          <a:p>
            <a:pPr>
              <a:defRPr/>
            </a:pPr>
            <a:r>
              <a:rPr lang="ru-RU" sz="2400" dirty="0" smtClean="0"/>
              <a:t>Мы не можем научить людей сопереживанию и не сформируем их эмоциональный интеллект</a:t>
            </a:r>
            <a:r>
              <a:rPr lang="en-US" sz="2400" dirty="0" smtClean="0"/>
              <a:t>,</a:t>
            </a:r>
            <a:r>
              <a:rPr lang="ru-RU" sz="2400" dirty="0" smtClean="0"/>
              <a:t> если эмоциональная сфера исключена из образования</a:t>
            </a:r>
            <a:r>
              <a:rPr lang="en-US" sz="2400" dirty="0" smtClean="0"/>
              <a:t>,</a:t>
            </a:r>
            <a:r>
              <a:rPr lang="ru-RU" sz="2400" dirty="0" smtClean="0"/>
              <a:t> в процессе обучения формируются только когнитивные способности </a:t>
            </a:r>
            <a:r>
              <a:rPr lang="en-US" sz="2400" dirty="0" smtClean="0"/>
              <a:t>…</a:t>
            </a:r>
            <a:endParaRPr lang="ru-RU" sz="2400" dirty="0" smtClean="0"/>
          </a:p>
          <a:p>
            <a:pPr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3"/>
          <p:cNvSpPr>
            <a:spLocks noChangeArrowheads="1"/>
          </p:cNvSpPr>
          <p:nvPr/>
        </p:nvSpPr>
        <p:spPr bwMode="auto">
          <a:xfrm>
            <a:off x="280520" y="5960374"/>
            <a:ext cx="4257305" cy="120401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4351" algn="ctr">
            <a:solidFill>
              <a:srgbClr val="000000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ahoma" pitchFamily="34" charset="0"/>
              </a:rPr>
              <a:t>Внутренняя оценка: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ahoma" pitchFamily="34" charset="0"/>
              </a:rPr>
              <a:t>учитель, ученик,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ahoma" pitchFamily="34" charset="0"/>
              </a:rPr>
              <a:t>ОУ и родители</a:t>
            </a:r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6596347" y="1437853"/>
            <a:ext cx="4768841" cy="71478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4351" algn="ctr">
            <a:solidFill>
              <a:srgbClr val="000000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ahoma" pitchFamily="34" charset="0"/>
              </a:rPr>
              <a:t>Внешняя оценка: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ahoma" pitchFamily="34" charset="0"/>
              </a:rPr>
              <a:t>государственные службы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5562961" y="2555631"/>
            <a:ext cx="2805201" cy="6384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>
                  <a:alpha val="95000"/>
                </a:srgbClr>
              </a:gs>
              <a:gs pos="100000">
                <a:srgbClr val="CCFF99">
                  <a:alpha val="98000"/>
                </a:srgbClr>
              </a:gs>
            </a:gsLst>
            <a:lin ang="2700000" scaled="1"/>
          </a:gradFill>
          <a:ln w="14351" algn="ctr">
            <a:solidFill>
              <a:srgbClr val="000000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аккредитация ОУ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аттестация кадров</a:t>
            </a:r>
          </a:p>
        </p:txBody>
      </p:sp>
      <p:sp>
        <p:nvSpPr>
          <p:cNvPr id="17413" name="AutoShape 6"/>
          <p:cNvSpPr>
            <a:spLocks noChangeArrowheads="1"/>
          </p:cNvSpPr>
          <p:nvPr/>
        </p:nvSpPr>
        <p:spPr bwMode="auto">
          <a:xfrm>
            <a:off x="8836382" y="2555631"/>
            <a:ext cx="2805201" cy="6384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99"/>
              </a:gs>
              <a:gs pos="100000">
                <a:srgbClr val="FFFFFF"/>
              </a:gs>
            </a:gsLst>
            <a:lin ang="0" scaled="1"/>
          </a:gradFill>
          <a:ln w="14351" algn="ctr">
            <a:solidFill>
              <a:srgbClr val="000000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мониторинг системы</a:t>
            </a:r>
          </a:p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образования</a:t>
            </a:r>
            <a:r>
              <a:rPr lang="ru-RU" dirty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7062507" y="2378179"/>
            <a:ext cx="3461123" cy="0"/>
          </a:xfrm>
          <a:prstGeom prst="line">
            <a:avLst/>
          </a:prstGeom>
          <a:noFill/>
          <a:ln w="30226">
            <a:solidFill>
              <a:srgbClr val="00FF00"/>
            </a:solidFill>
            <a:round/>
            <a:headEnd/>
            <a:tailEnd/>
          </a:ln>
        </p:spPr>
        <p:txBody>
          <a:bodyPr lIns="108814" tIns="54407" rIns="108814" bIns="54407"/>
          <a:lstStyle/>
          <a:p>
            <a:endParaRPr lang="ru-RU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8793067" y="2114491"/>
            <a:ext cx="0" cy="263689"/>
          </a:xfrm>
          <a:prstGeom prst="line">
            <a:avLst/>
          </a:prstGeom>
          <a:noFill/>
          <a:ln w="30226">
            <a:solidFill>
              <a:srgbClr val="00FF00"/>
            </a:solidFill>
            <a:round/>
            <a:headEnd/>
            <a:tailEnd/>
          </a:ln>
        </p:spPr>
        <p:txBody>
          <a:bodyPr lIns="108814" tIns="54407" rIns="108814" bIns="54407"/>
          <a:lstStyle/>
          <a:p>
            <a:endParaRPr lang="ru-RU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7062505" y="2378179"/>
            <a:ext cx="0" cy="189060"/>
          </a:xfrm>
          <a:prstGeom prst="line">
            <a:avLst/>
          </a:prstGeom>
          <a:noFill/>
          <a:ln w="30226">
            <a:solidFill>
              <a:srgbClr val="00FF00"/>
            </a:solidFill>
            <a:round/>
            <a:headEnd/>
            <a:tailEnd/>
          </a:ln>
        </p:spPr>
        <p:txBody>
          <a:bodyPr lIns="108814" tIns="54407" rIns="108814" bIns="54407"/>
          <a:lstStyle/>
          <a:p>
            <a:endParaRPr lang="ru-RU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10525691" y="2378179"/>
            <a:ext cx="0" cy="189060"/>
          </a:xfrm>
          <a:prstGeom prst="line">
            <a:avLst/>
          </a:prstGeom>
          <a:noFill/>
          <a:ln w="30226">
            <a:solidFill>
              <a:srgbClr val="00FF00"/>
            </a:solidFill>
            <a:round/>
            <a:headEnd/>
            <a:tailEnd/>
          </a:ln>
        </p:spPr>
        <p:txBody>
          <a:bodyPr lIns="108814" tIns="54407" rIns="108814" bIns="54407"/>
          <a:lstStyle/>
          <a:p>
            <a:endParaRPr lang="ru-RU"/>
          </a:p>
        </p:txBody>
      </p:sp>
      <p:sp>
        <p:nvSpPr>
          <p:cNvPr id="17418" name="AutoShap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700248" y="5199157"/>
            <a:ext cx="1918262" cy="112772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01" tIns="55693" rIns="107101" bIns="55693" anchor="ctr"/>
          <a:lstStyle/>
          <a:p>
            <a:pPr algn="ctr"/>
            <a:endParaRPr lang="ru-RU">
              <a:solidFill>
                <a:schemeClr val="bg2"/>
              </a:solidFill>
            </a:endParaRPr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8279469" y="4673436"/>
            <a:ext cx="3040343" cy="5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01" tIns="55693" rIns="107101" bIns="55693">
            <a:spAutoFit/>
          </a:bodyPr>
          <a:lstStyle/>
          <a:p>
            <a:pPr algn="ctr"/>
            <a:r>
              <a:rPr lang="ru-RU" sz="2900" dirty="0">
                <a:hlinkClick r:id="rId4" action="ppaction://hlinkfile"/>
              </a:rPr>
              <a:t>чтение, УУД</a:t>
            </a:r>
            <a:endParaRPr lang="ru-RU" sz="2900" dirty="0"/>
          </a:p>
        </p:txBody>
      </p:sp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7390469" y="6252255"/>
            <a:ext cx="2105963" cy="5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01" tIns="55693" rIns="107101" bIns="55693">
            <a:spAutoFit/>
          </a:bodyPr>
          <a:lstStyle/>
          <a:p>
            <a:r>
              <a:rPr lang="ru-RU" sz="2900" dirty="0">
                <a:hlinkClick r:id="rId5" action="ppaction://hlinkfile"/>
              </a:rPr>
              <a:t>русский</a:t>
            </a:r>
            <a:endParaRPr lang="ru-RU" sz="2900" dirty="0"/>
          </a:p>
        </p:txBody>
      </p:sp>
      <p:sp>
        <p:nvSpPr>
          <p:cNvPr id="17421" name="Rectangle 14"/>
          <p:cNvSpPr>
            <a:spLocks noChangeArrowheads="1"/>
          </p:cNvSpPr>
          <p:nvPr/>
        </p:nvSpPr>
        <p:spPr bwMode="auto">
          <a:xfrm>
            <a:off x="9189096" y="6290399"/>
            <a:ext cx="2834078" cy="5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01" tIns="55693" rIns="107101" bIns="55693">
            <a:spAutoFit/>
          </a:bodyPr>
          <a:lstStyle/>
          <a:p>
            <a:r>
              <a:rPr lang="ru-RU" sz="2900" dirty="0">
                <a:hlinkClick r:id="rId6" action="ppaction://hlinkfile"/>
              </a:rPr>
              <a:t>математика</a:t>
            </a:r>
            <a:endParaRPr lang="ru-RU" sz="2900" dirty="0"/>
          </a:p>
        </p:txBody>
      </p:sp>
      <p:sp>
        <p:nvSpPr>
          <p:cNvPr id="17422" name="Rectangle 15"/>
          <p:cNvSpPr>
            <a:spLocks noChangeArrowheads="1"/>
          </p:cNvSpPr>
          <p:nvPr/>
        </p:nvSpPr>
        <p:spPr bwMode="auto">
          <a:xfrm>
            <a:off x="4257306" y="5237300"/>
            <a:ext cx="3180603" cy="1005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7101" tIns="55693" rIns="107101" bIns="55693">
            <a:spAutoFit/>
          </a:bodyPr>
          <a:lstStyle/>
          <a:p>
            <a:pPr algn="ctr"/>
            <a:r>
              <a:rPr lang="ru-RU" sz="2900" dirty="0">
                <a:solidFill>
                  <a:schemeClr val="accent6"/>
                </a:solidFill>
                <a:latin typeface="Tahoma" pitchFamily="34" charset="0"/>
              </a:rPr>
              <a:t>три итоговые работы</a:t>
            </a:r>
            <a:endParaRPr lang="ru-RU" sz="2900" dirty="0">
              <a:solidFill>
                <a:schemeClr val="accent6"/>
              </a:solidFill>
            </a:endParaRPr>
          </a:p>
        </p:txBody>
      </p:sp>
      <p:sp>
        <p:nvSpPr>
          <p:cNvPr id="17423" name="AutoShape 16"/>
          <p:cNvSpPr>
            <a:spLocks noChangeArrowheads="1"/>
          </p:cNvSpPr>
          <p:nvPr/>
        </p:nvSpPr>
        <p:spPr bwMode="auto">
          <a:xfrm>
            <a:off x="1918264" y="3469423"/>
            <a:ext cx="2431862" cy="218082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99">
                  <a:alpha val="26999"/>
                </a:srgbClr>
              </a:gs>
              <a:gs pos="100000">
                <a:srgbClr val="FFFFFF">
                  <a:alpha val="67000"/>
                </a:srgbClr>
              </a:gs>
            </a:gsLst>
            <a:lin ang="2700000" scaled="1"/>
          </a:gradFill>
          <a:ln w="14351" algn="ctr">
            <a:solidFill>
              <a:srgbClr val="000000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/>
            <a:r>
              <a:rPr lang="ru-RU" sz="2900" dirty="0">
                <a:solidFill>
                  <a:srgbClr val="002060"/>
                </a:solidFill>
                <a:latin typeface="Tahoma" pitchFamily="34" charset="0"/>
              </a:rPr>
              <a:t>итоговая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ahoma" pitchFamily="34" charset="0"/>
              </a:rPr>
              <a:t>оценка</a:t>
            </a:r>
          </a:p>
        </p:txBody>
      </p:sp>
      <p:sp>
        <p:nvSpPr>
          <p:cNvPr id="17424" name="Rectangle 17"/>
          <p:cNvSpPr>
            <a:spLocks noChangeArrowheads="1"/>
          </p:cNvSpPr>
          <p:nvPr/>
        </p:nvSpPr>
        <p:spPr bwMode="auto">
          <a:xfrm>
            <a:off x="5331945" y="4447892"/>
            <a:ext cx="1124142" cy="620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7101" tIns="55693" rIns="107101" bIns="55693">
            <a:spAutoFit/>
          </a:bodyPr>
          <a:lstStyle/>
          <a:p>
            <a:pPr algn="ctr"/>
            <a:r>
              <a:rPr lang="ru-RU" sz="3300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17425" name="Rectangle 18"/>
          <p:cNvSpPr>
            <a:spLocks noChangeArrowheads="1"/>
          </p:cNvSpPr>
          <p:nvPr/>
        </p:nvSpPr>
        <p:spPr bwMode="auto">
          <a:xfrm>
            <a:off x="4302685" y="3431278"/>
            <a:ext cx="3180603" cy="1005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7101" tIns="55693" rIns="107101" bIns="55693">
            <a:spAutoFit/>
          </a:bodyPr>
          <a:lstStyle/>
          <a:p>
            <a:pPr algn="ctr"/>
            <a:r>
              <a:rPr lang="ru-RU" sz="2900" dirty="0">
                <a:latin typeface="Tahoma" pitchFamily="34" charset="0"/>
                <a:hlinkClick r:id="rId7" action="ppaction://hlinkpres?slideindex=1&amp;slidetitle="/>
              </a:rPr>
              <a:t>накопленная оценка</a:t>
            </a:r>
            <a:endParaRPr lang="ru-RU" sz="2900" dirty="0"/>
          </a:p>
        </p:txBody>
      </p:sp>
      <p:sp>
        <p:nvSpPr>
          <p:cNvPr id="17426" name="AutoShape 19"/>
          <p:cNvSpPr>
            <a:spLocks noChangeArrowheads="1"/>
          </p:cNvSpPr>
          <p:nvPr/>
        </p:nvSpPr>
        <p:spPr bwMode="auto">
          <a:xfrm rot="-5400000">
            <a:off x="8971938" y="3673487"/>
            <a:ext cx="1467705" cy="60848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50000">
                <a:srgbClr val="DDDDDD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ru-RU"/>
          </a:p>
        </p:txBody>
      </p:sp>
      <p:sp>
        <p:nvSpPr>
          <p:cNvPr id="17427" name="AutoShape 20"/>
          <p:cNvSpPr>
            <a:spLocks noChangeArrowheads="1"/>
          </p:cNvSpPr>
          <p:nvPr/>
        </p:nvSpPr>
        <p:spPr bwMode="auto">
          <a:xfrm>
            <a:off x="10117289" y="3656823"/>
            <a:ext cx="1544922" cy="714780"/>
          </a:xfrm>
          <a:prstGeom prst="wedgeRectCallout">
            <a:avLst>
              <a:gd name="adj1" fmla="val -67356"/>
              <a:gd name="adj2" fmla="val 25407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8814" tIns="54407" rIns="108814" bIns="54407"/>
          <a:lstStyle/>
          <a:p>
            <a:pPr algn="ctr"/>
            <a:endParaRPr lang="ru-RU">
              <a:latin typeface="Tahoma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10102848" y="3656825"/>
            <a:ext cx="1590302" cy="663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8814" tIns="54407" rIns="108814" bIns="54407">
            <a:spAutoFit/>
          </a:bodyPr>
          <a:lstStyle/>
          <a:p>
            <a:pPr algn="ctr">
              <a:defRPr/>
            </a:pPr>
            <a:r>
              <a:rPr lang="ru-RU" sz="1200" i="1" dirty="0">
                <a:solidFill>
                  <a:srgbClr val="002060"/>
                </a:solidFill>
                <a:latin typeface="Tahoma" pitchFamily="34" charset="0"/>
              </a:rPr>
              <a:t>Выборочное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002060"/>
                </a:solidFill>
                <a:latin typeface="Tahoma" pitchFamily="34" charset="0"/>
              </a:rPr>
              <a:t>обследование</a:t>
            </a:r>
          </a:p>
          <a:p>
            <a:pPr algn="ctr">
              <a:defRPr/>
            </a:pPr>
            <a:r>
              <a:rPr lang="ru-RU" sz="1200" i="1" dirty="0">
                <a:solidFill>
                  <a:srgbClr val="002060"/>
                </a:solidFill>
                <a:latin typeface="Tahoma" pitchFamily="34" charset="0"/>
              </a:rPr>
              <a:t>работ учащихся</a:t>
            </a:r>
          </a:p>
        </p:txBody>
      </p:sp>
      <p:sp>
        <p:nvSpPr>
          <p:cNvPr id="17429" name="AutoShape 22"/>
          <p:cNvSpPr>
            <a:spLocks noChangeArrowheads="1"/>
          </p:cNvSpPr>
          <p:nvPr/>
        </p:nvSpPr>
        <p:spPr bwMode="auto">
          <a:xfrm rot="10800000">
            <a:off x="8419729" y="2641869"/>
            <a:ext cx="515662" cy="489234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50000">
                <a:srgbClr val="DDDDDD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ru-RU"/>
          </a:p>
        </p:txBody>
      </p:sp>
      <p:sp>
        <p:nvSpPr>
          <p:cNvPr id="17430" name="AutoShape 23"/>
          <p:cNvSpPr>
            <a:spLocks noChangeArrowheads="1"/>
          </p:cNvSpPr>
          <p:nvPr/>
        </p:nvSpPr>
        <p:spPr bwMode="auto">
          <a:xfrm rot="-5400000">
            <a:off x="6103876" y="3053238"/>
            <a:ext cx="376462" cy="60848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50000">
                <a:srgbClr val="DDDDDD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ru-RU"/>
          </a:p>
        </p:txBody>
      </p:sp>
      <p:sp>
        <p:nvSpPr>
          <p:cNvPr id="17431" name="AutoShape 24"/>
          <p:cNvSpPr>
            <a:spLocks noChangeArrowheads="1"/>
          </p:cNvSpPr>
          <p:nvPr/>
        </p:nvSpPr>
        <p:spPr bwMode="auto">
          <a:xfrm>
            <a:off x="3413683" y="2529096"/>
            <a:ext cx="1778002" cy="489234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50000">
                <a:srgbClr val="DDDDDD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ru-RU"/>
          </a:p>
        </p:txBody>
      </p:sp>
      <p:sp>
        <p:nvSpPr>
          <p:cNvPr id="17432" name="AutoShape 25"/>
          <p:cNvSpPr>
            <a:spLocks noChangeArrowheads="1"/>
          </p:cNvSpPr>
          <p:nvPr/>
        </p:nvSpPr>
        <p:spPr bwMode="auto">
          <a:xfrm>
            <a:off x="513601" y="2039862"/>
            <a:ext cx="2712381" cy="11658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99">
                  <a:alpha val="26999"/>
                </a:srgbClr>
              </a:gs>
              <a:gs pos="100000">
                <a:srgbClr val="FFFFFF">
                  <a:alpha val="67000"/>
                </a:srgbClr>
              </a:gs>
            </a:gsLst>
            <a:lin ang="2700000" scaled="1"/>
          </a:gradFill>
          <a:ln w="14351" algn="ctr">
            <a:solidFill>
              <a:srgbClr val="000000"/>
            </a:solidFill>
            <a:round/>
            <a:headEnd/>
            <a:tailEnd/>
          </a:ln>
        </p:spPr>
        <p:txBody>
          <a:bodyPr wrap="none" lIns="108814" tIns="54407" rIns="108814" bIns="54407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Необходимые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дополнительные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данные/</a:t>
            </a:r>
            <a:r>
              <a:rPr lang="ru-RU" sz="2400" b="1" dirty="0" err="1">
                <a:solidFill>
                  <a:srgbClr val="002060"/>
                </a:solidFill>
              </a:rPr>
              <a:t>исслед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631172" y="197354"/>
            <a:ext cx="11249680" cy="1119435"/>
          </a:xfrm>
          <a:prstGeom prst="rect">
            <a:avLst/>
          </a:prstGeom>
        </p:spPr>
        <p:txBody>
          <a:bodyPr lIns="108814" tIns="54407" rIns="108814" bIns="54407"/>
          <a:lstStyle/>
          <a:p>
            <a:pPr algn="ctr">
              <a:defRPr/>
            </a:pPr>
            <a:r>
              <a:rPr lang="ru-RU" sz="33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Система оценки качества образования в начальной школе</a:t>
            </a:r>
            <a:r>
              <a:rPr lang="en-US" sz="33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3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 соответствии с ФГОС </a:t>
            </a:r>
          </a:p>
        </p:txBody>
      </p:sp>
      <p:sp>
        <p:nvSpPr>
          <p:cNvPr id="17434" name="Номер слайда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94D932-39BE-42E3-86F6-F7CC4F709C02}" type="slidenum">
              <a:rPr lang="ru-RU" smtClean="0">
                <a:latin typeface="Arial" pitchFamily="34" charset="0"/>
              </a:rPr>
              <a:pPr/>
              <a:t>80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363" y="171995"/>
            <a:ext cx="11039129" cy="14042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800" dirty="0" smtClean="0">
                <a:solidFill>
                  <a:srgbClr val="002060"/>
                </a:solidFill>
              </a:rPr>
              <a:t>Создание системы мониторинга качества начального образования на школьном, муниципальном, региональном и федеральном уровнях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39682" y="1671693"/>
            <a:ext cx="11695049" cy="481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9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215071"/>
            <a:ext cx="11741169" cy="9493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>
              <a:lnSpc>
                <a:spcPct val="80000"/>
              </a:lnSpc>
            </a:pPr>
            <a:r>
              <a:rPr lang="ru-RU" sz="1500" u="sng" dirty="0" smtClean="0">
                <a:solidFill>
                  <a:schemeClr val="tx1"/>
                </a:solidFill>
              </a:rPr>
              <a:t>Контекстная информация</a:t>
            </a:r>
            <a:r>
              <a:rPr lang="ru-RU" sz="1500" dirty="0" smtClean="0">
                <a:solidFill>
                  <a:schemeClr val="tx1"/>
                </a:solidFill>
              </a:rPr>
              <a:t>: карта учащегося (индивидуально-личностное развитие ученика,  взаимодействие со сверстниками и взрослыми, состояние здоровья); анкета для родителей (поддержка семьи в обучении, образовательная среда дома); анкета для учителя (особенности учебного процесса, организация учебной деятельности, использование ИКТ в обучении)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75775"/>
            <a:ext cx="2227633" cy="12935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Начало 1 класса</a:t>
            </a:r>
          </a:p>
          <a:p>
            <a:pPr algn="ctr">
              <a:lnSpc>
                <a:spcPct val="80000"/>
              </a:lnSpc>
            </a:pP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Стартовая диагност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ика (индивидуально-личностное развитие, предпосылки учебной деятельности)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27633" y="4278737"/>
            <a:ext cx="2413315" cy="18906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Конец 1 класса</a:t>
            </a:r>
          </a:p>
          <a:p>
            <a:pPr algn="ctr">
              <a:lnSpc>
                <a:spcPct val="80000"/>
              </a:lnSpc>
            </a:pP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Предметные результаты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(математика, русский язык, чтение (Х)</a:t>
            </a:r>
          </a:p>
          <a:p>
            <a:pPr algn="ctr">
              <a:lnSpc>
                <a:spcPct val="80000"/>
              </a:lnSpc>
            </a:pP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Личностные резул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ьтаты (самооценка, отношение к учебной деятельности)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0949" y="3681701"/>
            <a:ext cx="2320495" cy="2487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>Конец 2 класса</a:t>
            </a:r>
          </a:p>
          <a:p>
            <a:pPr algn="ctr">
              <a:lnSpc>
                <a:spcPct val="80000"/>
              </a:lnSpc>
            </a:pP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Предметные результаты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(математика, русский язык, чтение (Х+</a:t>
            </a:r>
            <a:r>
              <a:rPr lang="ru-RU" sz="1400" dirty="0" smtClean="0">
                <a:solidFill>
                  <a:srgbClr val="FF0000"/>
                </a:solidFill>
              </a:rPr>
              <a:t>Н-П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</a:rPr>
              <a:t>Личностные результаты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(самооценка, отношение к учебной деятельности, </a:t>
            </a:r>
            <a:r>
              <a:rPr lang="ru-RU" sz="1400" dirty="0" smtClean="0">
                <a:solidFill>
                  <a:srgbClr val="FF0000"/>
                </a:solidFill>
              </a:rPr>
              <a:t>структура мотивации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74757" y="2288616"/>
            <a:ext cx="2506093" cy="38807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>
              <a:lnSpc>
                <a:spcPct val="80000"/>
              </a:lnSpc>
            </a:pPr>
            <a:r>
              <a:rPr lang="ru-RU" sz="1500" dirty="0" smtClean="0">
                <a:solidFill>
                  <a:schemeClr val="tx1"/>
                </a:solidFill>
              </a:rPr>
              <a:t>Конец 4 класса</a:t>
            </a:r>
          </a:p>
          <a:p>
            <a:pPr algn="ctr">
              <a:lnSpc>
                <a:spcPct val="80000"/>
              </a:lnSpc>
            </a:pPr>
            <a:endParaRPr lang="ru-RU" sz="1500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500" u="sng" dirty="0" smtClean="0">
                <a:solidFill>
                  <a:schemeClr val="tx2">
                    <a:lumMod val="75000"/>
                  </a:schemeClr>
                </a:solidFill>
              </a:rPr>
              <a:t>Предметные результаты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(математика, </a:t>
            </a:r>
          </a:p>
          <a:p>
            <a:pPr algn="ctr">
              <a:lnSpc>
                <a:spcPct val="80000"/>
              </a:lnSpc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русский язык)</a:t>
            </a:r>
          </a:p>
          <a:p>
            <a:pPr algn="ctr">
              <a:lnSpc>
                <a:spcPct val="80000"/>
              </a:lnSpc>
            </a:pPr>
            <a:r>
              <a:rPr lang="ru-RU" sz="1500" u="sng" dirty="0" err="1" smtClean="0">
                <a:solidFill>
                  <a:srgbClr val="FF0000"/>
                </a:solidFill>
              </a:rPr>
              <a:t>Метапредметные</a:t>
            </a:r>
            <a:r>
              <a:rPr lang="ru-RU" sz="1500" u="sng" dirty="0" smtClean="0">
                <a:solidFill>
                  <a:srgbClr val="FF0000"/>
                </a:solidFill>
              </a:rPr>
              <a:t> результаты </a:t>
            </a:r>
            <a:r>
              <a:rPr lang="ru-RU" sz="1500" dirty="0" smtClean="0">
                <a:solidFill>
                  <a:srgbClr val="FF0000"/>
                </a:solidFill>
              </a:rPr>
              <a:t>(читательская грамотность, проектная деятельность) </a:t>
            </a:r>
          </a:p>
          <a:p>
            <a:pPr algn="ctr">
              <a:lnSpc>
                <a:spcPct val="80000"/>
              </a:lnSpc>
            </a:pPr>
            <a:r>
              <a:rPr lang="ru-RU" sz="1500" u="sng" dirty="0" smtClean="0">
                <a:solidFill>
                  <a:schemeClr val="tx2">
                    <a:lumMod val="75000"/>
                  </a:schemeClr>
                </a:solidFill>
              </a:rPr>
              <a:t>Личностные результаты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(самооценка, отношение к учебной  деятельности, структура мотивации, </a:t>
            </a:r>
            <a:r>
              <a:rPr lang="ru-RU" sz="1500" dirty="0" smtClean="0">
                <a:solidFill>
                  <a:srgbClr val="FF0000"/>
                </a:solidFill>
              </a:rPr>
              <a:t>моральные </a:t>
            </a:r>
            <a:r>
              <a:rPr lang="ru-RU" sz="1500" dirty="0" err="1" smtClean="0">
                <a:solidFill>
                  <a:srgbClr val="FF0000"/>
                </a:solidFill>
              </a:rPr>
              <a:t>дилеммы-</a:t>
            </a:r>
            <a:r>
              <a:rPr lang="ru-RU" sz="1500" dirty="0" err="1" smtClean="0">
                <a:solidFill>
                  <a:schemeClr val="tx2">
                    <a:lumMod val="75000"/>
                  </a:schemeClr>
                </a:solidFill>
              </a:rPr>
              <a:t>неперсонефицированно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61442" y="3084665"/>
            <a:ext cx="2413315" cy="30846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>
              <a:lnSpc>
                <a:spcPct val="80000"/>
              </a:lnSpc>
            </a:pPr>
            <a:r>
              <a:rPr lang="ru-RU" sz="1500" dirty="0" smtClean="0">
                <a:solidFill>
                  <a:schemeClr val="tx1"/>
                </a:solidFill>
              </a:rPr>
              <a:t>Конец 3 класса</a:t>
            </a:r>
          </a:p>
          <a:p>
            <a:pPr algn="ctr">
              <a:lnSpc>
                <a:spcPct val="80000"/>
              </a:lnSpc>
            </a:pPr>
            <a:endParaRPr lang="ru-RU" sz="1500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500" u="sng" dirty="0" smtClean="0">
                <a:solidFill>
                  <a:schemeClr val="tx2">
                    <a:lumMod val="75000"/>
                  </a:schemeClr>
                </a:solidFill>
              </a:rPr>
              <a:t>Предметные результаты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(математика, русский язык, чтение (Х+Н-П)</a:t>
            </a:r>
          </a:p>
          <a:p>
            <a:pPr algn="ctr">
              <a:lnSpc>
                <a:spcPct val="80000"/>
              </a:lnSpc>
            </a:pPr>
            <a:r>
              <a:rPr lang="ru-RU" sz="1500" u="sng" dirty="0" smtClean="0">
                <a:solidFill>
                  <a:schemeClr val="tx2">
                    <a:lumMod val="75000"/>
                  </a:schemeClr>
                </a:solidFill>
              </a:rPr>
              <a:t>Личностные результаты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(самооценка, отношение к учебной деятельности, структура мотивации)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Стрелка углом 16"/>
          <p:cNvSpPr/>
          <p:nvPr/>
        </p:nvSpPr>
        <p:spPr>
          <a:xfrm>
            <a:off x="3619930" y="3283676"/>
            <a:ext cx="1057396" cy="101097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 углом 21"/>
          <p:cNvSpPr/>
          <p:nvPr/>
        </p:nvSpPr>
        <p:spPr>
          <a:xfrm>
            <a:off x="1577895" y="3681700"/>
            <a:ext cx="1057396" cy="12099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>
            <a:off x="6126064" y="2487627"/>
            <a:ext cx="1057396" cy="12099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>
            <a:off x="8539382" y="1890592"/>
            <a:ext cx="928195" cy="1194073"/>
          </a:xfrm>
          <a:prstGeom prst="bentArrow">
            <a:avLst>
              <a:gd name="adj1" fmla="val 25000"/>
              <a:gd name="adj2" fmla="val 25000"/>
              <a:gd name="adj3" fmla="val 22984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0302955" y="1791086"/>
            <a:ext cx="1309700" cy="351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6218883" y="197353"/>
            <a:ext cx="5197872" cy="92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14" tIns="54407" rIns="108814" bIns="54407"/>
          <a:lstStyle/>
          <a:p>
            <a:pPr algn="ctr"/>
            <a:r>
              <a:rPr lang="ru-RU" sz="3300" dirty="0">
                <a:solidFill>
                  <a:srgbClr val="002060"/>
                </a:solidFill>
                <a:latin typeface="Arial Narrow" pitchFamily="34" charset="0"/>
              </a:rPr>
              <a:t>Формы представления результатов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371278" y="1044807"/>
            <a:ext cx="10995975" cy="314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14" tIns="54407" rIns="108814" bIns="54407">
            <a:spAutoFit/>
          </a:bodyPr>
          <a:lstStyle/>
          <a:p>
            <a:pPr algn="just">
              <a:defRPr/>
            </a:pPr>
            <a:endParaRPr lang="ru-RU" b="1" dirty="0"/>
          </a:p>
          <a:p>
            <a:pPr>
              <a:defRPr/>
            </a:pPr>
            <a:endParaRPr lang="ru-RU" b="1" dirty="0"/>
          </a:p>
          <a:p>
            <a:pPr>
              <a:defRPr/>
            </a:pPr>
            <a:endParaRPr lang="ru-RU" b="1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900" dirty="0"/>
          </a:p>
          <a:p>
            <a:pPr marL="544072" indent="-544072" algn="just">
              <a:buFontTx/>
              <a:buAutoNum type="arabicPeriod"/>
              <a:defRPr/>
            </a:pPr>
            <a:endParaRPr lang="ru-RU" sz="2900" dirty="0"/>
          </a:p>
          <a:p>
            <a:pPr indent="432613" algn="just">
              <a:buFontTx/>
              <a:buChar char="-"/>
              <a:defRPr/>
            </a:pPr>
            <a:endParaRPr lang="ru-RU" sz="2600" dirty="0"/>
          </a:p>
          <a:p>
            <a:pPr indent="432613" algn="just">
              <a:buFontTx/>
              <a:buChar char="-"/>
              <a:defRPr/>
            </a:pPr>
            <a:r>
              <a:rPr lang="ru-RU" sz="2600" dirty="0"/>
              <a:t> 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594043" y="6524238"/>
            <a:ext cx="2772198" cy="497527"/>
          </a:xfrm>
          <a:noFill/>
        </p:spPr>
        <p:txBody>
          <a:bodyPr/>
          <a:lstStyle/>
          <a:p>
            <a:pPr algn="l"/>
            <a:fld id="{F459F651-D399-4FB9-8D03-EECD2274377E}" type="slidenum">
              <a:rPr lang="ru-RU" smtClean="0">
                <a:latin typeface="Arial" charset="0"/>
              </a:rPr>
              <a:pPr algn="l"/>
              <a:t>82</a:t>
            </a:fld>
            <a:endParaRPr lang="ru-RU" smtClean="0">
              <a:latin typeface="Arial" charset="0"/>
            </a:endParaRPr>
          </a:p>
        </p:txBody>
      </p:sp>
      <p:pic>
        <p:nvPicPr>
          <p:cNvPr id="7173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10" y="2484862"/>
            <a:ext cx="6152582" cy="24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160" y="1194066"/>
            <a:ext cx="4919414" cy="537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Содержимое 5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885" y="4701632"/>
            <a:ext cx="5383510" cy="246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"/>
            <a:ext cx="6033245" cy="260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4946840"/>
            <a:ext cx="6033985" cy="221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42" y="0"/>
            <a:ext cx="11507929" cy="1099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dirty="0" smtClean="0"/>
              <a:t>Профиль индивидуально-личностного развития выпускника начальной школы </a:t>
            </a:r>
            <a:endParaRPr lang="ru-RU" sz="3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241" y="1024543"/>
            <a:ext cx="11647609" cy="613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691953" y="2934123"/>
            <a:ext cx="1562327" cy="640019"/>
          </a:xfrm>
          <a:prstGeom prst="wedgeRoundRectCallout">
            <a:avLst>
              <a:gd name="adj1" fmla="val -15019"/>
              <a:gd name="adj2" fmla="val 538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Предметные результаты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004822" y="2905170"/>
            <a:ext cx="1562327" cy="640019"/>
          </a:xfrm>
          <a:prstGeom prst="wedgeRoundRectCallout">
            <a:avLst>
              <a:gd name="adj1" fmla="val -15019"/>
              <a:gd name="adj2" fmla="val 9721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Самооценка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348138" y="3222154"/>
            <a:ext cx="1778350" cy="780818"/>
          </a:xfrm>
          <a:prstGeom prst="wedgeRoundRectCallout">
            <a:avLst>
              <a:gd name="adj1" fmla="val -15903"/>
              <a:gd name="adj2" fmla="val 5208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err="1" smtClean="0">
                <a:solidFill>
                  <a:srgbClr val="FF0000"/>
                </a:solidFill>
              </a:rPr>
              <a:t>Метапредметные</a:t>
            </a:r>
            <a:r>
              <a:rPr lang="ru-RU" sz="1400" dirty="0" smtClean="0">
                <a:solidFill>
                  <a:srgbClr val="FF0000"/>
                </a:solidFill>
              </a:rPr>
              <a:t> результаты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688908" y="2905170"/>
            <a:ext cx="1562327" cy="640019"/>
          </a:xfrm>
          <a:prstGeom prst="wedgeRoundRectCallout">
            <a:avLst>
              <a:gd name="adj1" fmla="val -17672"/>
              <a:gd name="adj2" fmla="val 4514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Семья как ресурс поддержки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940425" y="4936244"/>
            <a:ext cx="1964768" cy="640019"/>
          </a:xfrm>
          <a:prstGeom prst="wedgeRoundRectCallout">
            <a:avLst>
              <a:gd name="adj1" fmla="val -40023"/>
              <a:gd name="adj2" fmla="val -11625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Отношение к школе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998753" y="2077693"/>
            <a:ext cx="1562327" cy="640019"/>
          </a:xfrm>
          <a:prstGeom prst="wedgeRoundRectCallout">
            <a:avLst>
              <a:gd name="adj1" fmla="val -15019"/>
              <a:gd name="adj2" fmla="val 9721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Ресурсы здоровья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9402160" y="2829945"/>
            <a:ext cx="1496966" cy="640019"/>
          </a:xfrm>
          <a:prstGeom prst="wedgeRoundRectCallout">
            <a:avLst>
              <a:gd name="adj1" fmla="val -38508"/>
              <a:gd name="adj2" fmla="val 6589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Готовность к обучению в 5 классе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78690" y="1250218"/>
            <a:ext cx="2304256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1064" y="1330530"/>
            <a:ext cx="9985278" cy="511742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ru-RU" dirty="0" smtClean="0"/>
              <a:t>		</a:t>
            </a:r>
          </a:p>
          <a:p>
            <a:pPr indent="20782" algn="just">
              <a:buNone/>
              <a:defRPr/>
            </a:pPr>
            <a:r>
              <a:rPr lang="ru-RU" i="1" dirty="0" smtClean="0">
                <a:solidFill>
                  <a:srgbClr val="FF0000"/>
                </a:solidFill>
              </a:rPr>
              <a:t>Первые позитивные эффекты введения ФГОС начального образования</a:t>
            </a:r>
            <a:r>
              <a:rPr lang="ru-RU" i="1" dirty="0" smtClean="0">
                <a:solidFill>
                  <a:srgbClr val="002060"/>
                </a:solidFill>
              </a:rPr>
              <a:t>: </a:t>
            </a:r>
          </a:p>
          <a:p>
            <a:pPr indent="20782" algn="just">
              <a:buNone/>
              <a:defRPr/>
            </a:pPr>
            <a:endParaRPr lang="ru-RU" i="1" dirty="0" smtClean="0">
              <a:solidFill>
                <a:srgbClr val="002060"/>
              </a:solidFill>
            </a:endParaRPr>
          </a:p>
          <a:p>
            <a:pPr indent="20782">
              <a:buAutoNum type="arabicPeriod"/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 Зафиксировано увеличение группы учащихся с повышенным уровнем достижений</a:t>
            </a:r>
          </a:p>
          <a:p>
            <a:pPr indent="20782">
              <a:buAutoNum type="arabicPeriod"/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 Выявлены факторы, определяющие наивысшие достижения ФГОС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350"/>
            <a:ext cx="11741169" cy="197534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3800" dirty="0" smtClean="0"/>
              <a:t>Первые результаты введения ФГОС:</a:t>
            </a: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300" i="1" dirty="0" smtClean="0"/>
              <a:t>предметные результаты</a:t>
            </a: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2100" i="1" dirty="0" smtClean="0"/>
              <a:t>Сравнение результатов выполнения итоговых работ </a:t>
            </a:r>
            <a:r>
              <a:rPr lang="ru-RU" sz="2100" i="1" u="sng" dirty="0" smtClean="0"/>
              <a:t>по математике </a:t>
            </a:r>
            <a:r>
              <a:rPr lang="ru-RU" sz="2100" i="1" dirty="0" smtClean="0"/>
              <a:t>учащимися, обучавшимися и не обучавшимися по новым ФГОС</a:t>
            </a:r>
            <a:br>
              <a:rPr lang="ru-RU" sz="2100" i="1" dirty="0" smtClean="0"/>
            </a:br>
            <a:endParaRPr lang="ru-RU" sz="21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8019"/>
            <a:ext cx="11880850" cy="348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ыноска 1 3"/>
          <p:cNvSpPr/>
          <p:nvPr/>
        </p:nvSpPr>
        <p:spPr bwMode="auto">
          <a:xfrm>
            <a:off x="9900866" y="5670426"/>
            <a:ext cx="1714500" cy="452438"/>
          </a:xfrm>
          <a:prstGeom prst="borderCallout1">
            <a:avLst>
              <a:gd name="adj1" fmla="val 435"/>
              <a:gd name="adj2" fmla="val 58183"/>
              <a:gd name="adj3" fmla="val -294650"/>
              <a:gd name="adj4" fmla="val -9688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9993" tIns="46796" rIns="89993" bIns="46796" anchor="ctr"/>
          <a:lstStyle/>
          <a:p>
            <a:pPr algn="ctr" eaLnBrk="0" hangingPunct="0">
              <a:defRPr/>
            </a:pPr>
            <a:r>
              <a:rPr lang="ru-RU" i="1" dirty="0">
                <a:solidFill>
                  <a:srgbClr val="FF0000"/>
                </a:solidFill>
                <a:latin typeface="Arial" charset="0"/>
              </a:rPr>
              <a:t>увеличилось </a:t>
            </a:r>
          </a:p>
        </p:txBody>
      </p:sp>
      <p:sp>
        <p:nvSpPr>
          <p:cNvPr id="5" name="Овал 94"/>
          <p:cNvSpPr>
            <a:spLocks noChangeArrowheads="1"/>
          </p:cNvSpPr>
          <p:nvPr/>
        </p:nvSpPr>
        <p:spPr bwMode="auto">
          <a:xfrm>
            <a:off x="9180785" y="2718099"/>
            <a:ext cx="1440161" cy="22002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9993" tIns="46796" rIns="89993" bIns="4679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" name="Выноска 1 5"/>
          <p:cNvSpPr/>
          <p:nvPr/>
        </p:nvSpPr>
        <p:spPr bwMode="auto">
          <a:xfrm>
            <a:off x="7452593" y="5814443"/>
            <a:ext cx="2376264" cy="1152128"/>
          </a:xfrm>
          <a:prstGeom prst="borderCallout1">
            <a:avLst>
              <a:gd name="adj1" fmla="val 435"/>
              <a:gd name="adj2" fmla="val 58183"/>
              <a:gd name="adj3" fmla="val -161895"/>
              <a:gd name="adj4" fmla="val 3091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9993" tIns="46796" rIns="89993" bIns="46796" anchor="ctr"/>
          <a:lstStyle/>
          <a:p>
            <a:pPr marL="90481" indent="-90481" algn="ctr">
              <a:defRPr/>
            </a:pPr>
            <a:r>
              <a:rPr lang="ru-RU" sz="2000" i="1" dirty="0">
                <a:solidFill>
                  <a:srgbClr val="FF0000"/>
                </a:solidFill>
                <a:latin typeface="Arial" charset="0"/>
              </a:rPr>
              <a:t>сократилось</a:t>
            </a:r>
          </a:p>
          <a:p>
            <a:pPr marL="90481" lvl="1" indent="-90481" algn="ctr">
              <a:defRPr/>
            </a:pPr>
            <a:r>
              <a:rPr lang="ru-RU" sz="2000" i="1" dirty="0" smtClean="0">
                <a:solidFill>
                  <a:srgbClr val="FF0000"/>
                </a:solidFill>
                <a:latin typeface="Arial" charset="0"/>
              </a:rPr>
              <a:t>вдвое по сравнению</a:t>
            </a:r>
          </a:p>
          <a:p>
            <a:pPr marL="90481" lvl="1" indent="-90481" algn="ctr">
              <a:defRPr/>
            </a:pPr>
            <a:r>
              <a:rPr lang="ru-RU" sz="2000" i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000" i="1" dirty="0">
                <a:solidFill>
                  <a:srgbClr val="FF0000"/>
                </a:solidFill>
                <a:latin typeface="Arial" charset="0"/>
              </a:rPr>
              <a:t>с 2013</a:t>
            </a:r>
          </a:p>
        </p:txBody>
      </p:sp>
      <p:sp>
        <p:nvSpPr>
          <p:cNvPr id="7" name="Овал 94"/>
          <p:cNvSpPr>
            <a:spLocks noChangeArrowheads="1"/>
          </p:cNvSpPr>
          <p:nvPr/>
        </p:nvSpPr>
        <p:spPr bwMode="auto">
          <a:xfrm>
            <a:off x="7452595" y="2718099"/>
            <a:ext cx="864095" cy="22002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9993" tIns="46796" rIns="89993" bIns="4679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Овал 94"/>
          <p:cNvSpPr>
            <a:spLocks noChangeArrowheads="1"/>
          </p:cNvSpPr>
          <p:nvPr/>
        </p:nvSpPr>
        <p:spPr bwMode="auto">
          <a:xfrm>
            <a:off x="6228456" y="2646091"/>
            <a:ext cx="1080121" cy="2424683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9993" tIns="46796" rIns="89993" bIns="4679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" name="Выноска 1 8"/>
          <p:cNvSpPr/>
          <p:nvPr/>
        </p:nvSpPr>
        <p:spPr bwMode="auto">
          <a:xfrm>
            <a:off x="3780186" y="6246491"/>
            <a:ext cx="2218556" cy="468313"/>
          </a:xfrm>
          <a:prstGeom prst="borderCallout1">
            <a:avLst>
              <a:gd name="adj1" fmla="val 435"/>
              <a:gd name="adj2" fmla="val 58183"/>
              <a:gd name="adj3" fmla="val -306716"/>
              <a:gd name="adj4" fmla="val 131990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9993" tIns="46796" rIns="89993" bIns="46796" anchor="ctr"/>
          <a:lstStyle/>
          <a:p>
            <a:pPr algn="ctr" eaLnBrk="0" hangingPunct="0">
              <a:defRPr/>
            </a:pPr>
            <a:r>
              <a:rPr lang="ru-RU" i="1" dirty="0">
                <a:solidFill>
                  <a:srgbClr val="FF0000"/>
                </a:solidFill>
                <a:latin typeface="Arial" charset="0"/>
              </a:rPr>
              <a:t>без изменений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971FC-FE16-411C-94B6-9C6FFE200DAC}" type="slidenum">
              <a:rPr lang="ru-RU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751287" y="6809486"/>
            <a:ext cx="219818" cy="55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14" tIns="54407" rIns="108814" bIns="54407">
            <a:spAutoFit/>
          </a:bodyPr>
          <a:lstStyle/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  <p:sp>
        <p:nvSpPr>
          <p:cNvPr id="5125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1262406" y="197070"/>
            <a:ext cx="10449084" cy="66124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007D"/>
                </a:solidFill>
                <a:latin typeface="Arial" pitchFamily="34" charset="0"/>
              </a:rPr>
              <a:t>Важнейшие факторы, влияющие на достижение более высоких результатов ФГОС</a:t>
            </a:r>
          </a:p>
          <a:p>
            <a:pPr>
              <a:lnSpc>
                <a:spcPct val="90000"/>
              </a:lnSpc>
            </a:pPr>
            <a:endParaRPr lang="ru-RU" sz="3100" dirty="0" smtClean="0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3100" dirty="0" smtClean="0">
                <a:latin typeface="Arial" pitchFamily="34" charset="0"/>
              </a:rPr>
              <a:t>развитие познавательной активности учащихся,</a:t>
            </a:r>
          </a:p>
          <a:p>
            <a:pPr>
              <a:lnSpc>
                <a:spcPct val="90000"/>
              </a:lnSpc>
            </a:pPr>
            <a:endParaRPr lang="ru-RU" sz="3100" dirty="0" smtClean="0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3100" dirty="0" smtClean="0">
                <a:latin typeface="Arial" pitchFamily="34" charset="0"/>
              </a:rPr>
              <a:t>развитие навыков смыслового чтения,</a:t>
            </a:r>
          </a:p>
          <a:p>
            <a:pPr>
              <a:lnSpc>
                <a:spcPct val="90000"/>
              </a:lnSpc>
            </a:pPr>
            <a:endParaRPr lang="ru-RU" sz="3100" dirty="0" smtClean="0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3100" dirty="0" smtClean="0">
                <a:latin typeface="Arial" pitchFamily="34" charset="0"/>
              </a:rPr>
              <a:t>участие детей в учебной проектной и исследовательской деятельности,</a:t>
            </a:r>
          </a:p>
          <a:p>
            <a:pPr>
              <a:lnSpc>
                <a:spcPct val="90000"/>
              </a:lnSpc>
            </a:pPr>
            <a:endParaRPr lang="ru-RU" sz="3100" dirty="0" smtClean="0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3100" dirty="0" smtClean="0">
                <a:latin typeface="Arial" pitchFamily="34" charset="0"/>
              </a:rPr>
              <a:t>интеграция ИКТ в учебный процесс и использование ИКТ учащимися </a:t>
            </a:r>
          </a:p>
        </p:txBody>
      </p:sp>
    </p:spTree>
    <p:extLst>
      <p:ext uri="{BB962C8B-B14F-4D97-AF65-F5344CB8AC3E}">
        <p14:creationId xmlns:p14="http://schemas.microsoft.com/office/powerpoint/2010/main" xmlns="" val="2619628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dirty="0" smtClean="0"/>
              <a:t>Динамика результатов учащихся за 4 года обучения в начальной школе (2011-2014 годы)</a:t>
            </a:r>
            <a:endParaRPr lang="ru-RU" sz="3800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>
            <p:ph idx="1"/>
          </p:nvPr>
        </p:nvGraphicFramePr>
        <p:xfrm>
          <a:off x="179786" y="1781995"/>
          <a:ext cx="11485041" cy="4728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168845" y="4122842"/>
            <a:ext cx="10712005" cy="18275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108814" tIns="54407" rIns="108814" bIns="54407" anchor="ctr"/>
          <a:lstStyle/>
          <a:p>
            <a:pP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 flipH="1">
            <a:off x="12128369" y="272294"/>
            <a:ext cx="1390449" cy="1487295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8814" tIns="54407" rIns="108814" bIns="54407" anchor="ctr"/>
          <a:lstStyle/>
          <a:p>
            <a:endParaRPr lang="en-GB" altLang="ru-RU"/>
          </a:p>
        </p:txBody>
      </p:sp>
      <p:sp>
        <p:nvSpPr>
          <p:cNvPr id="13318" name="Rectangle 2"/>
          <p:cNvSpPr>
            <a:spLocks noGrp="1"/>
          </p:cNvSpPr>
          <p:nvPr>
            <p:ph type="title"/>
          </p:nvPr>
        </p:nvSpPr>
        <p:spPr>
          <a:xfrm>
            <a:off x="0" y="2"/>
            <a:ext cx="11880850" cy="16379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3800" dirty="0" smtClean="0"/>
              <a:t>Первые результаты введения ФГОС: </a:t>
            </a:r>
            <a:br>
              <a:rPr lang="ru-RU" altLang="ru-RU" sz="3800" dirty="0" smtClean="0"/>
            </a:br>
            <a:r>
              <a:rPr lang="ru-RU" altLang="ru-RU" sz="3800" dirty="0" smtClean="0"/>
              <a:t> </a:t>
            </a:r>
            <a:r>
              <a:rPr lang="ru-RU" altLang="ru-RU" sz="3800" i="1" dirty="0" smtClean="0"/>
              <a:t>личностные результаты - 1 </a:t>
            </a:r>
            <a:br>
              <a:rPr lang="ru-RU" altLang="ru-RU" sz="3800" i="1" dirty="0" smtClean="0"/>
            </a:br>
            <a:r>
              <a:rPr lang="ru-RU" altLang="ru-RU" sz="3800" i="1" dirty="0" smtClean="0"/>
              <a:t>(самооценка)</a:t>
            </a:r>
            <a:endParaRPr lang="en-US" altLang="ru-RU" sz="3800" i="1" dirty="0" smtClean="0"/>
          </a:p>
        </p:txBody>
      </p:sp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1449527" y="1626345"/>
            <a:ext cx="10004357" cy="22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14" tIns="54407" rIns="108814" bIns="544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386626" indent="-1386626" eaLnBrk="1" hangingPunct="1">
              <a:spcAft>
                <a:spcPts val="1428"/>
              </a:spcAft>
              <a:defRPr/>
            </a:pPr>
            <a:r>
              <a:rPr lang="ru-RU" altLang="ru-RU" sz="2900" dirty="0" smtClean="0">
                <a:latin typeface="Arial" charset="0"/>
                <a:cs typeface="Arial" charset="0"/>
              </a:rPr>
              <a:t>39%    четвероклассников обследуемой выборки школ имеют </a:t>
            </a:r>
            <a:r>
              <a:rPr lang="ru-RU" altLang="ru-RU" sz="2900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низкую</a:t>
            </a:r>
            <a:r>
              <a:rPr lang="ru-RU" altLang="ru-RU" sz="2900" dirty="0" smtClean="0">
                <a:latin typeface="Arial" charset="0"/>
                <a:cs typeface="Arial" charset="0"/>
              </a:rPr>
              <a:t> (заниженную) самооценку, </a:t>
            </a:r>
          </a:p>
          <a:p>
            <a:pPr eaLnBrk="1" hangingPunct="1">
              <a:spcAft>
                <a:spcPts val="1428"/>
              </a:spcAft>
              <a:defRPr/>
            </a:pPr>
            <a:r>
              <a:rPr lang="ru-RU" altLang="ru-RU" sz="2900" dirty="0" smtClean="0">
                <a:latin typeface="Arial" charset="0"/>
                <a:cs typeface="Arial" charset="0"/>
              </a:rPr>
              <a:t>40% – </a:t>
            </a:r>
            <a:r>
              <a:rPr lang="ru-RU" altLang="ru-RU" sz="2900" u="sng" dirty="0" smtClean="0">
                <a:latin typeface="Arial" charset="0"/>
                <a:cs typeface="Arial" charset="0"/>
              </a:rPr>
              <a:t>среднюю</a:t>
            </a:r>
            <a:r>
              <a:rPr lang="ru-RU" altLang="ru-RU" sz="2900" dirty="0" smtClean="0">
                <a:latin typeface="Arial" charset="0"/>
                <a:cs typeface="Arial" charset="0"/>
              </a:rPr>
              <a:t> (адекватную) самооценку</a:t>
            </a:r>
          </a:p>
          <a:p>
            <a:pPr eaLnBrk="1" hangingPunct="1">
              <a:spcAft>
                <a:spcPts val="1428"/>
              </a:spcAft>
              <a:defRPr/>
            </a:pPr>
            <a:r>
              <a:rPr lang="ru-RU" altLang="ru-RU" sz="2900" dirty="0" smtClean="0">
                <a:latin typeface="Arial" charset="0"/>
                <a:cs typeface="Arial" charset="0"/>
              </a:rPr>
              <a:t>21% – </a:t>
            </a:r>
            <a:r>
              <a:rPr lang="ru-RU" altLang="ru-RU" sz="2900" u="sng" dirty="0" smtClean="0">
                <a:latin typeface="Arial" charset="0"/>
                <a:cs typeface="Arial" charset="0"/>
              </a:rPr>
              <a:t>высокую</a:t>
            </a:r>
            <a:r>
              <a:rPr lang="ru-RU" altLang="ru-RU" sz="2900" dirty="0" smtClean="0">
                <a:latin typeface="Arial" charset="0"/>
                <a:cs typeface="Arial" charset="0"/>
              </a:rPr>
              <a:t> (завышенную) самооценку.  </a:t>
            </a:r>
          </a:p>
        </p:txBody>
      </p:sp>
      <p:sp>
        <p:nvSpPr>
          <p:cNvPr id="13322" name="Прямоугольник 3"/>
          <p:cNvSpPr>
            <a:spLocks noChangeArrowheads="1"/>
          </p:cNvSpPr>
          <p:nvPr/>
        </p:nvSpPr>
        <p:spPr bwMode="auto">
          <a:xfrm>
            <a:off x="1168845" y="4146059"/>
            <a:ext cx="7593282" cy="215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14" tIns="54407" rIns="108814" bIns="54407">
            <a:spAutoFit/>
          </a:bodyPr>
          <a:lstStyle/>
          <a:p>
            <a:r>
              <a:rPr lang="ru-RU" altLang="ru-RU" sz="2600" i="1" dirty="0" smtClean="0">
                <a:solidFill>
                  <a:schemeClr val="accent6">
                    <a:lumMod val="75000"/>
                  </a:schemeClr>
                </a:solidFill>
              </a:rPr>
              <a:t>      Низкая </a:t>
            </a:r>
            <a:r>
              <a:rPr lang="ru-RU" altLang="ru-RU" sz="2600" i="1" dirty="0">
                <a:solidFill>
                  <a:schemeClr val="accent6">
                    <a:lumMod val="75000"/>
                  </a:schemeClr>
                </a:solidFill>
              </a:rPr>
              <a:t>самооценка может мешать успешной адаптации учащихся к школьному обучению и значительно понизить познавательную активность учащихся. </a:t>
            </a:r>
          </a:p>
          <a:p>
            <a:r>
              <a:rPr lang="ru-RU" altLang="ru-RU" sz="2900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13323" name="Picture 12" descr="Картинки по запросу низкая самооценка школьни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0116" y="4122840"/>
            <a:ext cx="3320734" cy="182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363" y="171995"/>
            <a:ext cx="11039129" cy="1404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Динамика самооценки младших школьников (2011-2014)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39682" y="1671693"/>
            <a:ext cx="11695049" cy="481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9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405" y="1691580"/>
            <a:ext cx="9597469" cy="541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740590" cy="94861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3300" dirty="0" smtClean="0"/>
              <a:t>Дизайн образовательных сред и навыков учителей</a:t>
            </a:r>
            <a:endParaRPr lang="ru-RU" sz="33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778" y="779459"/>
          <a:ext cx="11773072" cy="659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0541"/>
                <a:gridCol w="5832531"/>
              </a:tblGrid>
              <a:tr h="85972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Принципы педагогики и организация образовательных сред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bg1"/>
                          </a:solidFill>
                        </a:rPr>
                        <a:t>Необходимые навыки учителей</a:t>
                      </a:r>
                      <a:endParaRPr lang="ru-RU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8809" marR="118809" marT="47763" marB="47763"/>
                </a:tc>
              </a:tr>
              <a:tr h="554806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Переход к учебным процессам, основанным на сотрудничестве, а не соперничестве</a:t>
                      </a:r>
                    </a:p>
                    <a:p>
                      <a:r>
                        <a:rPr lang="ru-RU" sz="2000" dirty="0" smtClean="0"/>
                        <a:t>Акцент на самостоятельной позиции учащегося в образовании и развитии</a:t>
                      </a:r>
                    </a:p>
                    <a:p>
                      <a:r>
                        <a:rPr lang="ru-RU" sz="2000" dirty="0" smtClean="0"/>
                        <a:t>Персонализированные учебные траектории, которые сочетают: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000" dirty="0" smtClean="0"/>
                        <a:t> обучение в виртуальной среде (</a:t>
                      </a:r>
                      <a:r>
                        <a:rPr lang="ru-RU" sz="2000" dirty="0" err="1" smtClean="0"/>
                        <a:t>онлайн</a:t>
                      </a:r>
                      <a:r>
                        <a:rPr lang="ru-RU" sz="2000" dirty="0" smtClean="0"/>
                        <a:t> курсы и др.)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000" dirty="0" smtClean="0"/>
                        <a:t> обучение на практике в реальных жизненных ситуациях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000" dirty="0" smtClean="0"/>
                        <a:t> кооперативное образование (с менторами и сообществом)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000" dirty="0" smtClean="0"/>
                        <a:t>Обучение строится вокруг реальных жизненных проблем и вызовов, а не вокруг академических предметов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000" dirty="0" smtClean="0"/>
                        <a:t>Пространство и технологии, поддерживающие физические упражнения и контакты, эмоциональное и творческое взаимодействие и др.</a:t>
                      </a:r>
                      <a:endParaRPr lang="ru-RU" sz="2000" dirty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Гибкость, открытость, готовность применять  (и создавать) новое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Смешанная педагогика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Педагогика, поддерживающая сотрудничество между учащимися, с учителями и внешними агентами, совместные исследования (не с позиций старшего и младшего)</a:t>
                      </a:r>
                    </a:p>
                    <a:p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Игрофикация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образования (разработка игр,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игропедагогика</a:t>
                      </a:r>
                      <a:endParaRPr lang="ru-RU" sz="200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Ментерство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и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коучинг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 (на основе целей ученика)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Предпринимательство (в образовании и внутри учебных проектов)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Обучение исследованию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Проектно-ориентированное образование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«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</a:rPr>
                        <a:t>Холистическое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» образование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Архив навыков – документирование исчезающих навыков и их восстановление при необходимости</a:t>
                      </a:r>
                    </a:p>
                    <a:p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marL="118809" marR="118809" marT="47763" marB="4776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0F199B-8CC8-484D-B5C9-1390661B0587}" type="slidenum">
              <a:rPr lang="ru-RU" altLang="ru-RU" smtClean="0">
                <a:cs typeface="Arial" charset="0"/>
              </a:rPr>
              <a:pPr/>
              <a:t>90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802" y="1353273"/>
            <a:ext cx="11464229" cy="1706518"/>
          </a:xfrm>
          <a:prstGeom prst="roundRect">
            <a:avLst/>
          </a:prstGeom>
          <a:solidFill>
            <a:srgbClr val="FF9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lnSpc>
                <a:spcPct val="85000"/>
              </a:lnSpc>
              <a:defRPr/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Примерно пятая часть младших школьников НЕ ориентируется в общепринятых моральных нормах взаимопомощи, правдивости/ответственности и около 40% - в нормах справедливости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6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793" y="3209051"/>
            <a:ext cx="11488798" cy="19528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Около половины учащихся демонстрируют конвенциональный уровень морального сознания и около трети – </a:t>
            </a:r>
            <a:r>
              <a:rPr lang="ru-RU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доконвенциональный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Около пятой части  устойчиво демонстрируют </a:t>
            </a:r>
            <a:r>
              <a:rPr lang="ru-RU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постконвенциональный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уровень морального сознания.  </a:t>
            </a:r>
          </a:p>
          <a:p>
            <a:pPr eaLnBrk="0" hangingPunct="0">
              <a:lnSpc>
                <a:spcPct val="85000"/>
              </a:lnSpc>
              <a:defRPr/>
            </a:pPr>
            <a:endParaRPr lang="ru-RU" sz="29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802" y="5237146"/>
            <a:ext cx="11416789" cy="165495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Вызывают тревогу прагматические установки и ориентация на собственную выгоду и взаимовыгодный обмен в ситуации морального выбора, особенно в отношении нормы взаимопомощи.</a:t>
            </a:r>
            <a:endParaRPr lang="ru-RU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1880850" cy="1451782"/>
          </a:xfrm>
          <a:prstGeom prst="rect">
            <a:avLst/>
          </a:prstGeom>
        </p:spPr>
        <p:txBody>
          <a:bodyPr wrap="square" lIns="108814" tIns="54407" rIns="108814" bIns="54407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3600" b="1" dirty="0" smtClean="0">
                <a:solidFill>
                  <a:srgbClr val="002060"/>
                </a:solidFill>
              </a:rPr>
              <a:t>Первые результаты введения ФГОС: </a:t>
            </a:r>
            <a:br>
              <a:rPr lang="ru-RU" altLang="ru-RU" sz="3600" b="1" dirty="0" smtClean="0">
                <a:solidFill>
                  <a:srgbClr val="002060"/>
                </a:solidFill>
              </a:rPr>
            </a:br>
            <a:r>
              <a:rPr lang="ru-RU" altLang="ru-RU" sz="36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3600" b="1" i="1" dirty="0" smtClean="0">
                <a:solidFill>
                  <a:srgbClr val="002060"/>
                </a:solidFill>
              </a:rPr>
              <a:t>личностные результаты – 2 </a:t>
            </a:r>
          </a:p>
          <a:p>
            <a:pPr algn="ctr">
              <a:lnSpc>
                <a:spcPct val="80000"/>
              </a:lnSpc>
            </a:pPr>
            <a:r>
              <a:rPr lang="ru-RU" altLang="ru-RU" sz="3600" b="1" i="1" dirty="0" smtClean="0">
                <a:solidFill>
                  <a:srgbClr val="002060"/>
                </a:solidFill>
              </a:rPr>
              <a:t>(морально-этическая ориентация)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4114" indent="-544114">
              <a:lnSpc>
                <a:spcPct val="90000"/>
              </a:lnSpc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Оценка деятельности образовательной организации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9A4A-2B0F-417F-BDF1-28B553D033A1}" type="slidenum">
              <a:rPr lang="ru-RU"/>
              <a:pPr/>
              <a:t>92</a:t>
            </a:fld>
            <a:endParaRPr lang="ru-RU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US" sz="3800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6099" y="1273669"/>
            <a:ext cx="9446926" cy="3738086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</a:rPr>
              <a:t>    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</a:rPr>
              <a:t>    </a:t>
            </a:r>
            <a:r>
              <a:rPr lang="ru-RU" dirty="0">
                <a:solidFill>
                  <a:srgbClr val="006600"/>
                </a:solidFill>
              </a:rPr>
              <a:t>Под</a:t>
            </a:r>
            <a:r>
              <a:rPr lang="ru-RU" b="1" dirty="0">
                <a:solidFill>
                  <a:srgbClr val="006600"/>
                </a:solidFill>
              </a:rPr>
              <a:t> эффективными</a:t>
            </a:r>
            <a:r>
              <a:rPr lang="ru-RU" dirty="0">
                <a:solidFill>
                  <a:srgbClr val="006600"/>
                </a:solidFill>
              </a:rPr>
              <a:t> будем понимать те школы, реальные результаты 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ru-RU" dirty="0">
                <a:solidFill>
                  <a:srgbClr val="006600"/>
                </a:solidFill>
              </a:rPr>
              <a:t>которых значимо выше результатов, предсказанных для этих школ, исходя из характеристик учащихся.</a:t>
            </a:r>
          </a:p>
          <a:p>
            <a:pPr algn="r">
              <a:buFont typeface="Wingdings" pitchFamily="2" charset="2"/>
              <a:buNone/>
            </a:pP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262405" y="197068"/>
            <a:ext cx="9931647" cy="17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23" tIns="54411" rIns="108823" bIns="54411" numCol="1" anchor="t" anchorCtr="0" compatLnSpc="1">
            <a:prstTxWarp prst="textNoShape">
              <a:avLst/>
            </a:prstTxWarp>
          </a:bodyPr>
          <a:lstStyle/>
          <a:p>
            <a:pPr marL="544114" indent="-544114" defTabSz="108822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800" b="1" kern="0" dirty="0" smtClean="0">
                <a:solidFill>
                  <a:schemeClr val="accent6">
                    <a:lumMod val="75000"/>
                  </a:schemeClr>
                </a:solidFill>
              </a:rPr>
              <a:t> Оп</a:t>
            </a:r>
            <a:r>
              <a:rPr lang="ru-RU" sz="3800" kern="0" dirty="0" err="1" smtClean="0">
                <a:solidFill>
                  <a:schemeClr val="accent6">
                    <a:lumMod val="75000"/>
                  </a:schemeClr>
                </a:solidFill>
              </a:rPr>
              <a:t>ределение</a:t>
            </a:r>
            <a:r>
              <a:rPr lang="ru-RU" sz="3800" kern="0" dirty="0" smtClean="0">
                <a:solidFill>
                  <a:schemeClr val="accent6">
                    <a:lumMod val="75000"/>
                  </a:schemeClr>
                </a:solidFill>
              </a:rPr>
              <a:t> эффективной школы</a:t>
            </a:r>
            <a:r>
              <a:rPr lang="en-US" sz="3800" kern="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3800" kern="0" dirty="0" smtClean="0">
                <a:solidFill>
                  <a:schemeClr val="accent6">
                    <a:lumMod val="75000"/>
                  </a:schemeClr>
                </a:solidFill>
              </a:rPr>
              <a:t>исследование</a:t>
            </a:r>
            <a:r>
              <a:rPr lang="en-US" sz="3800" kern="0" dirty="0" smtClean="0">
                <a:solidFill>
                  <a:schemeClr val="accent6">
                    <a:lumMod val="75000"/>
                  </a:schemeClr>
                </a:solidFill>
              </a:rPr>
              <a:t> TIMSS, PISA 2003)</a:t>
            </a:r>
            <a:endParaRPr lang="ru-RU" sz="3800" kern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137E-914A-4723-89C1-E273E9A8E0A9}" type="slidenum">
              <a:rPr lang="ru-RU"/>
              <a:pPr/>
              <a:t>93</a:t>
            </a:fld>
            <a:endParaRPr lang="ru-RU"/>
          </a:p>
        </p:txBody>
      </p:sp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800" dirty="0" smtClean="0">
                <a:solidFill>
                  <a:srgbClr val="002060"/>
                </a:solidFill>
              </a:rPr>
              <a:t>Определение более эффективных и менее эффективных школ</a:t>
            </a:r>
            <a:r>
              <a:rPr lang="en-US" sz="3800" dirty="0" smtClean="0">
                <a:solidFill>
                  <a:srgbClr val="002060"/>
                </a:solidFill>
              </a:rPr>
              <a:t/>
            </a:r>
            <a:br>
              <a:rPr lang="en-US" sz="3800" dirty="0" smtClean="0">
                <a:solidFill>
                  <a:srgbClr val="002060"/>
                </a:solidFill>
              </a:rPr>
            </a:br>
            <a:r>
              <a:rPr lang="en-US" sz="3800" dirty="0" smtClean="0"/>
              <a:t> </a:t>
            </a:r>
            <a:endParaRPr lang="en-US" sz="3800" dirty="0"/>
          </a:p>
        </p:txBody>
      </p:sp>
      <p:sp>
        <p:nvSpPr>
          <p:cNvPr id="972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62405" y="2905169"/>
            <a:ext cx="10385204" cy="3159451"/>
          </a:xfrm>
        </p:spPr>
        <p:txBody>
          <a:bodyPr>
            <a:normAutofit fontScale="85000" lnSpcReduction="20000"/>
          </a:bodyPr>
          <a:lstStyle/>
          <a:p>
            <a:pPr marL="725485" indent="-725485" algn="just">
              <a:lnSpc>
                <a:spcPct val="80000"/>
              </a:lnSpc>
              <a:buNone/>
            </a:pPr>
            <a:endParaRPr lang="en-GB" sz="1700" b="1" dirty="0">
              <a:latin typeface="Arial Black" pitchFamily="34" charset="0"/>
              <a:cs typeface="Times New Roman" pitchFamily="18" charset="0"/>
            </a:endParaRPr>
          </a:p>
          <a:p>
            <a:pPr marL="725485" indent="-725485" algn="r">
              <a:lnSpc>
                <a:spcPct val="80000"/>
              </a:lnSpc>
              <a:buNone/>
            </a:pPr>
            <a:r>
              <a:rPr lang="en-GB" sz="1700" b="1" dirty="0">
                <a:latin typeface="Arial Black" pitchFamily="34" charset="0"/>
                <a:cs typeface="Times New Roman" pitchFamily="18" charset="0"/>
              </a:rPr>
              <a:t> </a:t>
            </a:r>
            <a:endParaRPr lang="ru-RU" sz="1700" b="1" dirty="0"/>
          </a:p>
          <a:p>
            <a:pPr marL="725485" indent="-725485" algn="just">
              <a:lnSpc>
                <a:spcPct val="80000"/>
              </a:lnSpc>
              <a:buNone/>
            </a:pPr>
            <a:endParaRPr lang="en-US" b="1" dirty="0" smtClean="0">
              <a:latin typeface="Arial Black" pitchFamily="34" charset="0"/>
            </a:endParaRPr>
          </a:p>
          <a:p>
            <a:pPr marL="725485" indent="-725485" algn="just">
              <a:lnSpc>
                <a:spcPct val="80000"/>
              </a:lnSpc>
              <a:buNone/>
            </a:pPr>
            <a:endParaRPr lang="el-GR" b="1" dirty="0">
              <a:latin typeface="Arial Black" pitchFamily="34" charset="0"/>
            </a:endParaRPr>
          </a:p>
          <a:p>
            <a:pPr marL="426978" indent="0" algn="just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000000"/>
                </a:solidFill>
              </a:rPr>
              <a:t>	Исключаются школы, для которых нет статистически значимого различия между реальным и предсказанным баллами.</a:t>
            </a:r>
          </a:p>
          <a:p>
            <a:pPr marL="725485" indent="-725485" algn="just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000000"/>
                </a:solidFill>
              </a:rPr>
              <a:t>   </a:t>
            </a:r>
          </a:p>
          <a:p>
            <a:pPr marL="107690" indent="319290" algn="just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000000"/>
                </a:solidFill>
                <a:latin typeface="Arial Black" pitchFamily="34" charset="0"/>
              </a:rPr>
              <a:t>       </a:t>
            </a:r>
            <a:r>
              <a:rPr lang="ru-RU" sz="2400" b="1" dirty="0">
                <a:solidFill>
                  <a:srgbClr val="000000"/>
                </a:solidFill>
              </a:rPr>
              <a:t>Оставшиеся школы делятся на две группы –</a:t>
            </a:r>
          </a:p>
          <a:p>
            <a:pPr marL="725485" indent="-725485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000000"/>
                </a:solidFill>
              </a:rPr>
              <a:t>         с положительным и отрицательным различием </a:t>
            </a:r>
            <a:r>
              <a:rPr lang="ru-RU" sz="2400" b="1" dirty="0">
                <a:solidFill>
                  <a:srgbClr val="000000"/>
                </a:solidFill>
                <a:latin typeface="Arial Black" pitchFamily="34" charset="0"/>
              </a:rPr>
              <a:t> </a:t>
            </a:r>
          </a:p>
          <a:p>
            <a:pPr marL="1178913" lvl="1" indent="-634799">
              <a:lnSpc>
                <a:spcPct val="90000"/>
              </a:lnSpc>
              <a:buNone/>
            </a:pPr>
            <a:endParaRPr lang="ru-RU" sz="2400" b="1" dirty="0">
              <a:solidFill>
                <a:srgbClr val="000000"/>
              </a:solidFill>
            </a:endParaRPr>
          </a:p>
          <a:p>
            <a:pPr marL="1178913" lvl="1" indent="-634799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000000"/>
                </a:solidFill>
              </a:rPr>
              <a:t>	Группа </a:t>
            </a:r>
            <a:r>
              <a:rPr lang="en-US" sz="2400" b="1" dirty="0">
                <a:solidFill>
                  <a:srgbClr val="000000"/>
                </a:solidFill>
              </a:rPr>
              <a:t>1 (</a:t>
            </a:r>
            <a:r>
              <a:rPr lang="ru-RU" sz="2400" b="1" dirty="0">
                <a:solidFill>
                  <a:srgbClr val="000000"/>
                </a:solidFill>
              </a:rPr>
              <a:t>различие положительное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  <a:r>
              <a:rPr lang="ru-RU" sz="2400" b="1" dirty="0">
                <a:solidFill>
                  <a:srgbClr val="000000"/>
                </a:solidFill>
              </a:rPr>
              <a:t>    </a:t>
            </a:r>
            <a:r>
              <a:rPr lang="ru-RU" sz="2400" b="1" dirty="0">
                <a:solidFill>
                  <a:srgbClr val="006600"/>
                </a:solidFill>
              </a:rPr>
              <a:t>более </a:t>
            </a:r>
            <a:r>
              <a:rPr lang="ru-RU" sz="2400" b="1" dirty="0" smtClean="0">
                <a:solidFill>
                  <a:srgbClr val="006600"/>
                </a:solidFill>
              </a:rPr>
              <a:t>эффективные  школы</a:t>
            </a:r>
            <a:endParaRPr lang="en-US" sz="2400" b="1" dirty="0">
              <a:solidFill>
                <a:srgbClr val="006600"/>
              </a:solidFill>
            </a:endParaRPr>
          </a:p>
          <a:p>
            <a:pPr marL="1178913" lvl="1" indent="-634799">
              <a:lnSpc>
                <a:spcPct val="70000"/>
              </a:lnSpc>
              <a:buNone/>
            </a:pPr>
            <a:r>
              <a:rPr lang="ru-RU" sz="2400" b="1" dirty="0">
                <a:solidFill>
                  <a:srgbClr val="000000"/>
                </a:solidFill>
              </a:rPr>
              <a:t>	Группа</a:t>
            </a:r>
            <a:r>
              <a:rPr lang="en-US" sz="2400" b="1" dirty="0">
                <a:solidFill>
                  <a:srgbClr val="000000"/>
                </a:solidFill>
              </a:rPr>
              <a:t> 2 </a:t>
            </a:r>
            <a:r>
              <a:rPr lang="ru-RU" sz="2400" b="1" dirty="0">
                <a:solidFill>
                  <a:srgbClr val="000000"/>
                </a:solidFill>
              </a:rPr>
              <a:t>(различие отрицательное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  <a:r>
              <a:rPr lang="ru-RU" sz="2400" b="1" dirty="0">
                <a:solidFill>
                  <a:srgbClr val="000000"/>
                </a:solidFill>
              </a:rPr>
              <a:t>    </a:t>
            </a:r>
            <a:r>
              <a:rPr lang="ru-RU" sz="2400" b="1" dirty="0">
                <a:solidFill>
                  <a:srgbClr val="CC3300"/>
                </a:solidFill>
              </a:rPr>
              <a:t>менее </a:t>
            </a:r>
            <a:r>
              <a:rPr lang="ru-RU" sz="2400" b="1" dirty="0" smtClean="0">
                <a:solidFill>
                  <a:srgbClr val="CC3300"/>
                </a:solidFill>
              </a:rPr>
              <a:t>           эффективные  </a:t>
            </a:r>
            <a:r>
              <a:rPr lang="ru-RU" sz="2400" b="1" dirty="0">
                <a:solidFill>
                  <a:srgbClr val="CC3300"/>
                </a:solidFill>
              </a:rPr>
              <a:t>школы</a:t>
            </a:r>
            <a:endParaRPr lang="en-US" sz="2400" b="1" dirty="0">
              <a:solidFill>
                <a:srgbClr val="CC3300"/>
              </a:solidFill>
            </a:endParaRPr>
          </a:p>
          <a:p>
            <a:pPr marL="725485" indent="-725485">
              <a:lnSpc>
                <a:spcPct val="80000"/>
              </a:lnSpc>
              <a:buNone/>
            </a:pPr>
            <a:endParaRPr lang="en-US" sz="1700" b="1" dirty="0">
              <a:solidFill>
                <a:srgbClr val="000000"/>
              </a:solidFill>
              <a:latin typeface="Arial Black" pitchFamily="34" charset="0"/>
            </a:endParaRPr>
          </a:p>
          <a:p>
            <a:pPr marL="2085769" lvl="3" indent="-453428">
              <a:lnSpc>
                <a:spcPct val="80000"/>
              </a:lnSpc>
            </a:pPr>
            <a:endParaRPr lang="en-US" sz="1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975" y="1325443"/>
            <a:ext cx="3618722" cy="2281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02088" y="1626343"/>
            <a:ext cx="10478763" cy="5387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4911261" y="4334445"/>
            <a:ext cx="4584459" cy="6018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7109" tIns="55697" rIns="107109" bIns="55697" anchor="ctr"/>
          <a:lstStyle/>
          <a:p>
            <a:pPr>
              <a:defRPr/>
            </a:pPr>
            <a:r>
              <a:rPr lang="ru-RU" i="1" dirty="0" smtClean="0">
                <a:solidFill>
                  <a:srgbClr val="0070C0"/>
                </a:solidFill>
              </a:rPr>
              <a:t>Менее эффективные школы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133613" y="2002469"/>
            <a:ext cx="4584459" cy="6018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7109" tIns="55697" rIns="107109" bIns="55697" anchor="ctr"/>
          <a:lstStyle/>
          <a:p>
            <a:pPr>
              <a:defRPr/>
            </a:pPr>
            <a:r>
              <a:rPr lang="ru-RU" i="1" dirty="0" smtClean="0">
                <a:solidFill>
                  <a:srgbClr val="0070C0"/>
                </a:solidFill>
              </a:rPr>
              <a:t>Более эффективные школы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075284" y="6139846"/>
            <a:ext cx="10805566" cy="1024543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7109" tIns="55697" rIns="107109" bIns="55697" anchor="ctr"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Связь между разностью среднего и прогнозируемого баллов 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и средним баллом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более эффективных и менее эффективных школ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3061-25BD-46E8-B963-AE8C4822E2D1}" type="slidenum">
              <a:rPr lang="ru-RU" smtClean="0"/>
              <a:pPr/>
              <a:t>94</a:t>
            </a:fld>
            <a:endParaRPr lang="ru-RU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701043" y="1"/>
            <a:ext cx="10783779" cy="117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23" tIns="54411" rIns="108823" bIns="54411" numCol="1" anchor="t" anchorCtr="0" compatLnSpc="1">
            <a:prstTxWarp prst="textNoShape">
              <a:avLst/>
            </a:prstTxWarp>
          </a:bodyPr>
          <a:lstStyle/>
          <a:p>
            <a:pPr marL="544114" indent="-544114" algn="ctr" defTabSz="108822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800" b="1" kern="0" dirty="0" smtClean="0">
                <a:solidFill>
                  <a:schemeClr val="accent6">
                    <a:lumMod val="75000"/>
                  </a:schemeClr>
                </a:solidFill>
              </a:rPr>
              <a:t>Модель эффективной школы (исследование </a:t>
            </a:r>
            <a:r>
              <a:rPr lang="en-US" sz="3800" b="1" kern="0" dirty="0" smtClean="0">
                <a:solidFill>
                  <a:schemeClr val="accent6">
                    <a:lumMod val="75000"/>
                  </a:schemeClr>
                </a:solidFill>
              </a:rPr>
              <a:t>TIMSS, PISA 2003</a:t>
            </a:r>
            <a:r>
              <a:rPr lang="ru-RU" sz="3800" b="1" kern="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/>
          <p:cNvSpPr>
            <a:spLocks noGrp="1"/>
          </p:cNvSpPr>
          <p:nvPr>
            <p:ph idx="1"/>
          </p:nvPr>
        </p:nvSpPr>
        <p:spPr>
          <a:xfrm>
            <a:off x="1355160" y="1671692"/>
            <a:ext cx="9931647" cy="1233478"/>
          </a:xfrm>
        </p:spPr>
        <p:txBody>
          <a:bodyPr/>
          <a:lstStyle/>
          <a:p>
            <a:pPr marL="544114" indent="-544114">
              <a:lnSpc>
                <a:spcPct val="90000"/>
              </a:lnSpc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Оценка профессиональной деятельности учителей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450043" y="197353"/>
            <a:ext cx="10430808" cy="6212453"/>
          </a:xfrm>
        </p:spPr>
        <p:txBody>
          <a:bodyPr>
            <a:normAutofit fontScale="25000" lnSpcReduction="2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ru-RU" dirty="0" smtClean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dirty="0" smtClean="0"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sz="13300" b="1" dirty="0" smtClean="0">
                <a:cs typeface="Arial" charset="0"/>
              </a:rPr>
              <a:t>Оценка </a:t>
            </a:r>
            <a:r>
              <a:rPr lang="ru-RU" sz="13300" b="1" dirty="0" err="1" smtClean="0">
                <a:cs typeface="Arial" charset="0"/>
              </a:rPr>
              <a:t>сформированности</a:t>
            </a:r>
            <a:r>
              <a:rPr lang="ru-RU" sz="13300" b="1" dirty="0" smtClean="0">
                <a:cs typeface="Arial" charset="0"/>
              </a:rPr>
              <a:t> профессиональных знаний учителя начальной и основной школы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sz="13300" b="1" dirty="0" smtClean="0">
                <a:cs typeface="Arial" charset="0"/>
              </a:rPr>
              <a:t> в области математического образования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5400" dirty="0" smtClean="0"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5400" dirty="0" smtClean="0"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300" dirty="0" smtClean="0"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300" dirty="0" smtClean="0">
              <a:cs typeface="Arial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sz="8600" b="1" dirty="0" smtClean="0">
                <a:cs typeface="Arial" charset="0"/>
              </a:rPr>
              <a:t>1. </a:t>
            </a:r>
            <a:r>
              <a:rPr lang="ru-RU" sz="8600" b="1" dirty="0" smtClean="0">
                <a:solidFill>
                  <a:srgbClr val="FF0000"/>
                </a:solidFill>
                <a:cs typeface="Arial" charset="0"/>
              </a:rPr>
              <a:t>Знание предметного содержания</a:t>
            </a:r>
            <a:r>
              <a:rPr lang="ru-RU" sz="8600" b="1" dirty="0" smtClean="0">
                <a:cs typeface="Arial" charset="0"/>
              </a:rPr>
              <a:t>: глубокое понимание курса математики, изучаемого в школе;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sz="8600" b="1" dirty="0" smtClean="0">
                <a:cs typeface="Arial" charset="0"/>
              </a:rPr>
              <a:t>2. </a:t>
            </a:r>
            <a:r>
              <a:rPr lang="ru-RU" sz="8600" b="1" dirty="0" smtClean="0">
                <a:solidFill>
                  <a:srgbClr val="FF0000"/>
                </a:solidFill>
                <a:cs typeface="Arial" charset="0"/>
              </a:rPr>
              <a:t>Знание методики преподавания математики</a:t>
            </a:r>
            <a:r>
              <a:rPr lang="ru-RU" sz="8600" b="1" dirty="0" smtClean="0">
                <a:cs typeface="Arial" charset="0"/>
              </a:rPr>
              <a:t>: знание способов наилучшего представления учащимся конкретного учебного материала. В этой группе выделяются:</a:t>
            </a:r>
          </a:p>
          <a:p>
            <a:pPr indent="15114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ru-RU" sz="8600" b="1" dirty="0" smtClean="0">
                <a:cs typeface="Arial" charset="0"/>
              </a:rPr>
              <a:t>а) знание о представлении и объяснения отдельных вопросов математики (знание частных методик);</a:t>
            </a:r>
          </a:p>
          <a:p>
            <a:pPr indent="15114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ru-RU" sz="8600" b="1" dirty="0" smtClean="0">
                <a:cs typeface="Arial" charset="0"/>
              </a:rPr>
              <a:t>б) знание о математических задачах, как средстве обучения (например, возможность решения задачи несколькими способами);</a:t>
            </a:r>
          </a:p>
          <a:p>
            <a:pPr indent="15114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ru-RU" sz="8600" b="1" dirty="0" smtClean="0">
                <a:cs typeface="Arial" charset="0"/>
              </a:rPr>
              <a:t>в) знание о познавательной деятельности учащихся (например, знание типичных ошибок учащихся и трудностей освоения отдельных вопросов математики).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sz="8600" b="1" dirty="0" smtClean="0">
                <a:cs typeface="Arial" charset="0"/>
              </a:rPr>
              <a:t>3. </a:t>
            </a:r>
            <a:r>
              <a:rPr lang="ru-RU" sz="8600" b="1" dirty="0" smtClean="0">
                <a:solidFill>
                  <a:srgbClr val="FF0000"/>
                </a:solidFill>
                <a:cs typeface="Arial" charset="0"/>
              </a:rPr>
              <a:t>Знание основ педагогики</a:t>
            </a:r>
            <a:r>
              <a:rPr lang="ru-RU" sz="8600" b="1" dirty="0" smtClean="0">
                <a:cs typeface="Arial" charset="0"/>
              </a:rPr>
              <a:t>: общие знания о планировании, оптимизации учебного процесса (знание об особенностях обучения отдельных групп учащихся, методах обучения, стратегиях управления учебным процессом).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sz="8600" b="1" dirty="0" smtClean="0">
                <a:cs typeface="Arial" charset="0"/>
              </a:rPr>
              <a:t/>
            </a:r>
            <a:br>
              <a:rPr lang="ru-RU" sz="8600" b="1" dirty="0" smtClean="0">
                <a:cs typeface="Arial" charset="0"/>
              </a:rPr>
            </a:br>
            <a:endParaRPr lang="ru-RU" sz="8600" b="1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8600" dirty="0" smtClean="0">
              <a:cs typeface="Arial" charset="0"/>
            </a:endParaRPr>
          </a:p>
          <a:p>
            <a:pPr lvl="4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  <a:defRPr/>
            </a:pPr>
            <a:endParaRPr lang="ru-RU" sz="8600" dirty="0" smtClean="0">
              <a:cs typeface="Arial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81" y="378121"/>
            <a:ext cx="804433" cy="64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1450043" y="0"/>
            <a:ext cx="10430808" cy="7164388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3300" b="1" dirty="0" smtClean="0">
                <a:cs typeface="Arial" pitchFamily="34" charset="0"/>
              </a:rPr>
              <a:t>Содержание методической составляющей профессиональной компетентности учителей начальной и основной школы </a:t>
            </a:r>
          </a:p>
          <a:p>
            <a:pPr marL="0" indent="0">
              <a:lnSpc>
                <a:spcPct val="80000"/>
              </a:lnSpc>
              <a:buNone/>
            </a:pPr>
            <a:endParaRPr lang="ru-RU" sz="2400" dirty="0" smtClean="0">
              <a:cs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cs typeface="Arial" pitchFamily="34" charset="0"/>
              </a:rPr>
              <a:t>1. 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Организация информационной основы деятельности </a:t>
            </a:r>
            <a:r>
              <a:rPr lang="ru-RU" sz="2400" b="1" dirty="0" smtClean="0">
                <a:cs typeface="Arial" pitchFamily="34" charset="0"/>
              </a:rPr>
              <a:t>учителя и ученика: </a:t>
            </a:r>
            <a:r>
              <a:rPr lang="ru-RU" sz="2400" b="1" dirty="0" err="1" smtClean="0">
                <a:cs typeface="Arial" pitchFamily="34" charset="0"/>
              </a:rPr>
              <a:t>целеполагание</a:t>
            </a:r>
            <a:r>
              <a:rPr lang="ru-RU" sz="2400" b="1" dirty="0" smtClean="0">
                <a:cs typeface="Arial" pitchFamily="34" charset="0"/>
              </a:rPr>
              <a:t> (предметное, личностное), реализация оптимальных приемов и различных моделей представления, объяснения и интерпретации изучаемых объектов; оценивание; организация индивидуальной работы с учащимися с учетом их интересов и способностей, умение выстраивать коррекционную работу по преодолению основных затруднений и типичных ошибок учащихся при обучении математике;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cs typeface="Arial" pitchFamily="34" charset="0"/>
              </a:rPr>
              <a:t>2. 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Ориентация на поддержку познавательной самостоятельности учащихся</a:t>
            </a:r>
            <a:r>
              <a:rPr lang="ru-RU" sz="2400" b="1" dirty="0" smtClean="0">
                <a:cs typeface="Arial" pitchFamily="34" charset="0"/>
              </a:rPr>
              <a:t>: раскрытие личностного смысла учения; знание основных затруднений и типичных ошибок учащихся при обучении математике и умение выявлять их в ходе учебного процесса и при итоговой оценке результатов обучения;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cs typeface="Arial" pitchFamily="34" charset="0"/>
              </a:rPr>
              <a:t>3. 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Эффективное использования средств обучения: </a:t>
            </a:r>
            <a:r>
              <a:rPr lang="ru-RU" sz="2400" b="1" dirty="0" smtClean="0">
                <a:cs typeface="Arial" pitchFamily="34" charset="0"/>
              </a:rPr>
              <a:t>понимание особенностей учебной задачи и способов деятельности при ее решении; владение методикой работы с заданиями, имеющими альтернативные решения, включая анализ различных способов решения и обоснование наиболее рационального способа.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81" y="348269"/>
            <a:ext cx="804433" cy="64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1880850" cy="1558918"/>
          </a:xfrm>
        </p:spPr>
        <p:txBody>
          <a:bodyPr/>
          <a:lstStyle/>
          <a:p>
            <a:r>
              <a:rPr lang="ru-RU" sz="2900" dirty="0" smtClean="0">
                <a:latin typeface="Arial" charset="0"/>
              </a:rPr>
              <a:t>Пример 1 (международное исследование </a:t>
            </a:r>
            <a:r>
              <a:rPr lang="en-US" sz="2900" dirty="0" smtClean="0">
                <a:latin typeface="Arial" charset="0"/>
              </a:rPr>
              <a:t>TEDS-M)</a:t>
            </a:r>
            <a:endParaRPr lang="ru-RU" sz="2900" dirty="0" smtClean="0">
              <a:latin typeface="Arial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4641" y="1626914"/>
            <a:ext cx="10480312" cy="5200815"/>
          </a:xfrm>
        </p:spPr>
        <p:txBody>
          <a:bodyPr>
            <a:normAutofit lnSpcReduction="10000"/>
          </a:bodyPr>
          <a:lstStyle/>
          <a:p>
            <a:pPr marL="544114" indent="-544114">
              <a:lnSpc>
                <a:spcPct val="90000"/>
              </a:lnSpc>
              <a:buNone/>
            </a:pPr>
            <a:r>
              <a:rPr lang="ru-RU" sz="2900" dirty="0" smtClean="0"/>
              <a:t>	Евгений замечает, что когда он набирает на калькуляторе  6х 0,2, то ответ меньше 6, а когда набирает 6: 0,2 , то он получает число, которое больше 6. Он озадачен этим и просит у своего учителя новый калькулятор!</a:t>
            </a:r>
          </a:p>
          <a:p>
            <a:pPr marL="544114" indent="-544114">
              <a:lnSpc>
                <a:spcPct val="90000"/>
              </a:lnSpc>
              <a:buNone/>
            </a:pPr>
            <a:r>
              <a:rPr lang="ru-RU" sz="2900" dirty="0" smtClean="0"/>
              <a:t>(а) В чём вероятнее всего заблуждается Евгений?</a:t>
            </a:r>
          </a:p>
          <a:p>
            <a:pPr marL="544114" indent="-544114">
              <a:lnSpc>
                <a:spcPct val="90000"/>
              </a:lnSpc>
              <a:buNone/>
            </a:pPr>
            <a:r>
              <a:rPr lang="ru-RU" sz="2900" dirty="0" smtClean="0"/>
              <a:t>(</a:t>
            </a:r>
            <a:r>
              <a:rPr lang="ru-RU" sz="2900" dirty="0" err="1" smtClean="0"/>
              <a:t>b</a:t>
            </a:r>
            <a:r>
              <a:rPr lang="ru-RU" sz="2900" dirty="0" smtClean="0"/>
              <a:t>) Нарисуйте наглядный образ, который учитель мог бы использовать, чтобы представить произведение 0,26 и тем самым помочь Евгению понять, </a:t>
            </a:r>
            <a:r>
              <a:rPr lang="ru-RU" sz="2900" b="1" dirty="0" smtClean="0"/>
              <a:t>ПОЧЕМУ </a:t>
            </a:r>
            <a:r>
              <a:rPr lang="ru-RU" sz="2900" dirty="0" smtClean="0"/>
              <a:t>ответ таков, какой он есть?</a:t>
            </a:r>
          </a:p>
          <a:p>
            <a:pPr marL="544114" indent="-544114">
              <a:lnSpc>
                <a:spcPct val="90000"/>
              </a:lnSpc>
              <a:buNone/>
            </a:pPr>
            <a:r>
              <a:rPr lang="ru-RU" sz="2900" dirty="0" smtClean="0"/>
              <a:t>(</a:t>
            </a:r>
            <a:r>
              <a:rPr lang="en-US" sz="2900" dirty="0" smtClean="0"/>
              <a:t>a) </a:t>
            </a:r>
            <a:r>
              <a:rPr lang="ru-RU" sz="2900" dirty="0" smtClean="0"/>
              <a:t>1</a:t>
            </a:r>
            <a:r>
              <a:rPr lang="en-US" sz="2900" dirty="0" smtClean="0"/>
              <a:t>,3% </a:t>
            </a:r>
            <a:r>
              <a:rPr lang="ru-RU" sz="2900" dirty="0" smtClean="0"/>
              <a:t>; (</a:t>
            </a:r>
            <a:r>
              <a:rPr lang="en-US" sz="2900" dirty="0" smtClean="0"/>
              <a:t>b) </a:t>
            </a:r>
            <a:r>
              <a:rPr lang="ru-RU" sz="2900" dirty="0" smtClean="0"/>
              <a:t>14,2%  – Россия</a:t>
            </a:r>
          </a:p>
          <a:p>
            <a:pPr marL="544114" indent="-544114">
              <a:lnSpc>
                <a:spcPct val="90000"/>
              </a:lnSpc>
              <a:buFontTx/>
              <a:buAutoNum type="alphaLcParenBoth"/>
            </a:pPr>
            <a:r>
              <a:rPr lang="en-US" sz="2900" dirty="0" smtClean="0"/>
              <a:t>20,0% </a:t>
            </a:r>
            <a:r>
              <a:rPr lang="ru-RU" sz="2900" dirty="0" smtClean="0"/>
              <a:t>; (</a:t>
            </a:r>
            <a:r>
              <a:rPr lang="en-US" sz="2900" dirty="0" smtClean="0"/>
              <a:t>b) </a:t>
            </a:r>
            <a:r>
              <a:rPr lang="ru-RU" sz="2900" dirty="0" smtClean="0"/>
              <a:t>1</a:t>
            </a:r>
            <a:r>
              <a:rPr lang="en-US" sz="2900" dirty="0" smtClean="0"/>
              <a:t>5</a:t>
            </a:r>
            <a:r>
              <a:rPr lang="ru-RU" sz="2900" dirty="0" smtClean="0"/>
              <a:t>,</a:t>
            </a:r>
            <a:r>
              <a:rPr lang="en-US" sz="2900" dirty="0" smtClean="0"/>
              <a:t>9</a:t>
            </a:r>
            <a:r>
              <a:rPr lang="ru-RU" sz="2900" dirty="0" smtClean="0"/>
              <a:t>%  – </a:t>
            </a:r>
            <a:r>
              <a:rPr lang="en-US" sz="2900" dirty="0" smtClean="0"/>
              <a:t>C</a:t>
            </a:r>
            <a:r>
              <a:rPr lang="ru-RU" sz="2900" dirty="0" smtClean="0"/>
              <a:t>р. Межд.</a:t>
            </a:r>
            <a:endParaRPr lang="en-US" sz="2900" dirty="0" smtClean="0"/>
          </a:p>
          <a:p>
            <a:pPr marL="544114" indent="-544114">
              <a:lnSpc>
                <a:spcPct val="90000"/>
              </a:lnSpc>
              <a:buNone/>
            </a:pPr>
            <a:r>
              <a:rPr lang="en-US" sz="2900" dirty="0" smtClean="0"/>
              <a:t>(a) </a:t>
            </a:r>
            <a:r>
              <a:rPr lang="ru-RU" sz="2900" dirty="0" smtClean="0"/>
              <a:t>52</a:t>
            </a:r>
            <a:r>
              <a:rPr lang="en-US" sz="2900" dirty="0" smtClean="0"/>
              <a:t>,</a:t>
            </a:r>
            <a:r>
              <a:rPr lang="ru-RU" sz="2900" dirty="0" smtClean="0"/>
              <a:t>7</a:t>
            </a:r>
            <a:r>
              <a:rPr lang="en-US" sz="2900" dirty="0" smtClean="0"/>
              <a:t>% </a:t>
            </a:r>
            <a:r>
              <a:rPr lang="ru-RU" sz="2900" dirty="0" smtClean="0"/>
              <a:t>; (</a:t>
            </a:r>
            <a:r>
              <a:rPr lang="en-US" sz="2900" dirty="0" smtClean="0"/>
              <a:t>b) </a:t>
            </a:r>
            <a:r>
              <a:rPr lang="ru-RU" sz="2900" dirty="0" smtClean="0"/>
              <a:t>36,6%  – Лидирующие страны</a:t>
            </a:r>
          </a:p>
          <a:p>
            <a:pPr marL="544114" indent="-544114">
              <a:lnSpc>
                <a:spcPct val="90000"/>
              </a:lnSpc>
              <a:buFontTx/>
              <a:buAutoNum type="alphaLcParenBoth"/>
            </a:pPr>
            <a:endParaRPr lang="ru-RU" sz="2900" dirty="0" smtClean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542860" y="348269"/>
            <a:ext cx="9448989" cy="1202357"/>
          </a:xfrm>
        </p:spPr>
        <p:txBody>
          <a:bodyPr>
            <a:normAutofit fontScale="90000"/>
          </a:bodyPr>
          <a:lstStyle/>
          <a:p>
            <a:r>
              <a:rPr lang="ru-RU" sz="2100" dirty="0" smtClean="0">
                <a:latin typeface="Times New Roman" pitchFamily="18" charset="0"/>
                <a:cs typeface="Arial" charset="0"/>
              </a:rPr>
              <a:t>Математика. Оценка профессиональной компетентности </a:t>
            </a:r>
            <a:r>
              <a:rPr lang="en-US" sz="2100" dirty="0" smtClean="0">
                <a:latin typeface="Times New Roman" pitchFamily="18" charset="0"/>
                <a:cs typeface="Arial" charset="0"/>
              </a:rPr>
              <a:t/>
            </a:r>
            <a:br>
              <a:rPr lang="en-US" sz="2100" dirty="0" smtClean="0">
                <a:latin typeface="Times New Roman" pitchFamily="18" charset="0"/>
                <a:cs typeface="Arial" charset="0"/>
              </a:rPr>
            </a:br>
            <a:r>
              <a:rPr lang="ru-RU" sz="2100" dirty="0" smtClean="0">
                <a:latin typeface="Times New Roman" pitchFamily="18" charset="0"/>
                <a:cs typeface="Arial" charset="0"/>
              </a:rPr>
              <a:t>учителей начальной школы</a:t>
            </a:r>
            <a:r>
              <a:rPr lang="en-US" sz="1800" dirty="0" smtClean="0">
                <a:latin typeface="Times New Roman" pitchFamily="18" charset="0"/>
                <a:cs typeface="Arial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Arial" charset="0"/>
              </a:rPr>
            </a:br>
            <a:r>
              <a:rPr lang="ru-RU" sz="1800" dirty="0" smtClean="0">
                <a:latin typeface="Times New Roman" pitchFamily="18" charset="0"/>
                <a:cs typeface="Arial" charset="0"/>
              </a:rPr>
              <a:t>Авторы: Л.О. </a:t>
            </a:r>
            <a:r>
              <a:rPr lang="ru-RU" sz="1800" dirty="0" err="1" smtClean="0">
                <a:latin typeface="Times New Roman" pitchFamily="18" charset="0"/>
                <a:cs typeface="Arial" charset="0"/>
              </a:rPr>
              <a:t>Денищева</a:t>
            </a:r>
            <a:r>
              <a:rPr lang="ru-RU" sz="1800" dirty="0" smtClean="0">
                <a:latin typeface="Times New Roman" pitchFamily="18" charset="0"/>
                <a:cs typeface="Arial" charset="0"/>
              </a:rPr>
              <a:t>, Г.С. Ковалёва, О.А. </a:t>
            </a:r>
            <a:r>
              <a:rPr lang="ru-RU" sz="1800" dirty="0" err="1" smtClean="0">
                <a:latin typeface="Times New Roman" pitchFamily="18" charset="0"/>
                <a:cs typeface="Arial" charset="0"/>
              </a:rPr>
              <a:t>Рыдзе</a:t>
            </a:r>
            <a:r>
              <a:rPr lang="ru-RU" sz="1800" dirty="0" smtClean="0">
                <a:latin typeface="Times New Roman" pitchFamily="18" charset="0"/>
                <a:cs typeface="Arial" charset="0"/>
              </a:rPr>
              <a:t>, Л.П. </a:t>
            </a:r>
            <a:r>
              <a:rPr lang="ru-RU" sz="1800" dirty="0" err="1" smtClean="0">
                <a:latin typeface="Times New Roman" pitchFamily="18" charset="0"/>
                <a:cs typeface="Arial" charset="0"/>
              </a:rPr>
              <a:t>Стойлова</a:t>
            </a:r>
            <a:r>
              <a:rPr lang="ru-RU" sz="1800" dirty="0" smtClean="0">
                <a:latin typeface="Times New Roman" pitchFamily="18" charset="0"/>
                <a:cs typeface="Arial" charset="0"/>
              </a:rPr>
              <a:t>, </a:t>
            </a:r>
            <a:r>
              <a:rPr lang="en-US" sz="1800" dirty="0" smtClean="0">
                <a:latin typeface="Times New Roman" pitchFamily="18" charset="0"/>
                <a:cs typeface="Arial" charset="0"/>
              </a:rPr>
              <a:t> </a:t>
            </a:r>
            <a:br>
              <a:rPr lang="en-US" sz="1800" dirty="0" smtClean="0">
                <a:latin typeface="Times New Roman" pitchFamily="18" charset="0"/>
                <a:cs typeface="Arial" charset="0"/>
              </a:rPr>
            </a:br>
            <a:r>
              <a:rPr lang="ru-RU" sz="1800" dirty="0" smtClean="0">
                <a:latin typeface="Times New Roman" pitchFamily="18" charset="0"/>
                <a:cs typeface="Arial" charset="0"/>
              </a:rPr>
              <a:t>Н.В. Шевелева. Под редакцией  Г.С. Ковалёвой</a:t>
            </a:r>
            <a:endParaRPr lang="ru-RU" sz="1500" dirty="0" smtClean="0">
              <a:latin typeface="Times New Roman" pitchFamily="18" charset="0"/>
              <a:cs typeface="Arial" charset="0"/>
            </a:endParaRPr>
          </a:p>
        </p:txBody>
      </p:sp>
      <p:pic>
        <p:nvPicPr>
          <p:cNvPr id="27651" name="Рисунок 3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601" y="369829"/>
            <a:ext cx="936442" cy="93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Содержимое 10"/>
          <p:cNvSpPr>
            <a:spLocks noGrp="1"/>
          </p:cNvSpPr>
          <p:nvPr>
            <p:ph idx="1"/>
          </p:nvPr>
        </p:nvSpPr>
        <p:spPr>
          <a:xfrm>
            <a:off x="1262405" y="1551119"/>
            <a:ext cx="7297711" cy="5039455"/>
          </a:xfrm>
        </p:spPr>
        <p:txBody>
          <a:bodyPr/>
          <a:lstStyle/>
          <a:p>
            <a:pPr marL="5668" indent="0">
              <a:buNone/>
            </a:pPr>
            <a:r>
              <a:rPr lang="ru-RU" sz="1500" b="1" dirty="0" smtClean="0">
                <a:solidFill>
                  <a:srgbClr val="000000"/>
                </a:solidFill>
                <a:cs typeface="Arial" charset="0"/>
              </a:rPr>
              <a:t>Пособие знакомит с основными подходами к оценке профессиональной компетентности учителей начальной школы в преподавании математики.</a:t>
            </a:r>
          </a:p>
          <a:p>
            <a:pPr marL="5668" indent="0">
              <a:spcBef>
                <a:spcPts val="476"/>
              </a:spcBef>
              <a:spcAft>
                <a:spcPts val="476"/>
              </a:spcAft>
              <a:buNone/>
            </a:pPr>
            <a:r>
              <a:rPr lang="ru-RU" sz="1500" b="1" i="1" dirty="0" smtClean="0">
                <a:cs typeface="Arial" charset="0"/>
              </a:rPr>
              <a:t>Кому и чем может быть полезно данное пособие?</a:t>
            </a:r>
          </a:p>
          <a:p>
            <a:pPr marL="5668" indent="0">
              <a:buNone/>
            </a:pPr>
            <a:r>
              <a:rPr lang="ru-RU" sz="1500" b="1" i="1" dirty="0" smtClean="0">
                <a:solidFill>
                  <a:srgbClr val="000000"/>
                </a:solidFill>
                <a:cs typeface="Arial" charset="0"/>
              </a:rPr>
              <a:t>Учителям</a:t>
            </a:r>
            <a:r>
              <a:rPr lang="ru-RU" sz="1500" b="1" i="1" dirty="0" smtClean="0">
                <a:cs typeface="Arial" charset="0"/>
              </a:rPr>
              <a:t> </a:t>
            </a:r>
            <a:r>
              <a:rPr lang="ru-RU" sz="1500" dirty="0" smtClean="0">
                <a:cs typeface="Arial" charset="0"/>
              </a:rPr>
              <a:t>– для оценки сильных и слабых сторон своей подготовки по отдельным направлениям преподавания математики</a:t>
            </a:r>
          </a:p>
          <a:p>
            <a:pPr marL="5668" indent="0">
              <a:buNone/>
            </a:pPr>
            <a:r>
              <a:rPr lang="ru-RU" sz="1500" b="1" i="1" dirty="0" smtClean="0">
                <a:solidFill>
                  <a:srgbClr val="000000"/>
                </a:solidFill>
                <a:cs typeface="Arial" charset="0"/>
              </a:rPr>
              <a:t>Руководителям образовательных учреждений </a:t>
            </a:r>
            <a:r>
              <a:rPr lang="ru-RU" sz="1500" dirty="0" smtClean="0">
                <a:cs typeface="Arial" charset="0"/>
              </a:rPr>
              <a:t>– для оказания методической помощи учителям начальной школы</a:t>
            </a:r>
          </a:p>
          <a:p>
            <a:pPr marL="5668" indent="0">
              <a:buNone/>
            </a:pPr>
            <a:r>
              <a:rPr lang="ru-RU" sz="1500" b="1" i="1" dirty="0" smtClean="0">
                <a:solidFill>
                  <a:srgbClr val="000000"/>
                </a:solidFill>
                <a:cs typeface="Arial" charset="0"/>
              </a:rPr>
              <a:t>Системе повышения квалификации педагогических кадров</a:t>
            </a:r>
            <a:r>
              <a:rPr lang="ru-RU" sz="1500" b="1" i="1" dirty="0" smtClean="0">
                <a:cs typeface="Arial" charset="0"/>
              </a:rPr>
              <a:t> </a:t>
            </a:r>
            <a:r>
              <a:rPr lang="ru-RU" sz="1500" dirty="0" smtClean="0">
                <a:cs typeface="Arial" charset="0"/>
              </a:rPr>
              <a:t>– для стартовой диагностики учителей начальной школы в системе повышения квалификации педагогических кадров и определения направлений переподготовки</a:t>
            </a:r>
          </a:p>
          <a:p>
            <a:pPr marL="5668" indent="0">
              <a:buNone/>
            </a:pPr>
            <a:r>
              <a:rPr lang="ru-RU" sz="1500" b="1" i="1" dirty="0" smtClean="0">
                <a:solidFill>
                  <a:srgbClr val="000000"/>
                </a:solidFill>
                <a:cs typeface="Arial" charset="0"/>
              </a:rPr>
              <a:t>Службам аттестации педагогических кадров </a:t>
            </a:r>
            <a:r>
              <a:rPr lang="ru-RU" sz="1500" dirty="0" smtClean="0">
                <a:cs typeface="Arial" charset="0"/>
              </a:rPr>
              <a:t>– в качестве одного из показателей профессиональной компетентности учителей начальной школы при их аттестации</a:t>
            </a:r>
          </a:p>
          <a:p>
            <a:pPr marL="5668" indent="0">
              <a:buNone/>
            </a:pPr>
            <a:r>
              <a:rPr lang="ru-RU" sz="1500" b="1" i="1" dirty="0" smtClean="0">
                <a:solidFill>
                  <a:srgbClr val="000000"/>
                </a:solidFill>
                <a:cs typeface="Arial" charset="0"/>
              </a:rPr>
              <a:t>Службам оценки и контроля качества образования, системе управления качеством образования </a:t>
            </a:r>
            <a:r>
              <a:rPr lang="ru-RU" sz="1500" dirty="0" smtClean="0">
                <a:cs typeface="Arial" charset="0"/>
              </a:rPr>
              <a:t>– для оценки готовности учителей начальной школы к реализации образовательных стандартов второго поколения</a:t>
            </a:r>
          </a:p>
          <a:p>
            <a:pPr marL="5668" indent="0">
              <a:buNone/>
            </a:pPr>
            <a:r>
              <a:rPr lang="ru-RU" sz="1500" b="1" i="1" dirty="0" smtClean="0">
                <a:solidFill>
                  <a:srgbClr val="000000"/>
                </a:solidFill>
                <a:cs typeface="Arial" charset="0"/>
              </a:rPr>
              <a:t>Педагогическим вузам </a:t>
            </a:r>
            <a:r>
              <a:rPr lang="ru-RU" sz="1500" dirty="0" smtClean="0">
                <a:cs typeface="Arial" charset="0"/>
              </a:rPr>
              <a:t>– для оценки подготовки студентов в области преподавания математики в начальной школе</a:t>
            </a:r>
          </a:p>
          <a:p>
            <a:pPr marL="5668" indent="0">
              <a:spcBef>
                <a:spcPts val="595"/>
              </a:spcBef>
              <a:buNone/>
            </a:pPr>
            <a:r>
              <a:rPr lang="ru-RU" sz="1500" b="1" dirty="0" smtClean="0">
                <a:solidFill>
                  <a:srgbClr val="000000"/>
                </a:solidFill>
                <a:cs typeface="Arial" charset="0"/>
              </a:rPr>
              <a:t>Пособие может привлечь внимание большого круга специалистов и общественности к проблемам педагогической подготовки учителей.</a:t>
            </a:r>
          </a:p>
        </p:txBody>
      </p:sp>
      <p:pic>
        <p:nvPicPr>
          <p:cNvPr id="27653" name="Рисунок 13" descr="FGOS_Ocenka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3677" y="1626343"/>
            <a:ext cx="2994964" cy="3623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CDF2F3F7401834D836A86B8EF9D1E9E" ma:contentTypeVersion="1" ma:contentTypeDescription="Создание документа." ma:contentTypeScope="" ma:versionID="7935a958aa619b8199d2d8437e22278d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93E900-AA5E-4665-9ABF-3F77126FC515}"/>
</file>

<file path=customXml/itemProps2.xml><?xml version="1.0" encoding="utf-8"?>
<ds:datastoreItem xmlns:ds="http://schemas.openxmlformats.org/officeDocument/2006/customXml" ds:itemID="{FC6B5E0D-BCF0-456D-AED8-D4F61063F4C2}"/>
</file>

<file path=customXml/itemProps3.xml><?xml version="1.0" encoding="utf-8"?>
<ds:datastoreItem xmlns:ds="http://schemas.openxmlformats.org/officeDocument/2006/customXml" ds:itemID="{6B04B34C-1519-4DD2-A682-A35300F1B1F2}"/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5687</Words>
  <Application>Microsoft Office PowerPoint</Application>
  <PresentationFormat>Произвольный</PresentationFormat>
  <Paragraphs>874</Paragraphs>
  <Slides>123</Slides>
  <Notes>23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123</vt:i4>
      </vt:variant>
    </vt:vector>
  </HeadingPairs>
  <TitlesOfParts>
    <vt:vector size="125" baseType="lpstr">
      <vt:lpstr>Тема Office</vt:lpstr>
      <vt:lpstr>Объект упаковщика для оболочки</vt:lpstr>
      <vt:lpstr> Перспективные направления развития  системы оценки качества образования:  международный и отечественный опыт  </vt:lpstr>
      <vt:lpstr>Слайд 2</vt:lpstr>
      <vt:lpstr>Слайд 3</vt:lpstr>
      <vt:lpstr>Слайд 4</vt:lpstr>
      <vt:lpstr>Новый взгляд на образование</vt:lpstr>
      <vt:lpstr>Компетенции и модели образования для 21 века</vt:lpstr>
      <vt:lpstr>Навыки будущего: ключевые типы грамотности и базовые навыки 21 века</vt:lpstr>
      <vt:lpstr>«Чему учить» и «как учить»: насколько образование учитывает требования будущего?</vt:lpstr>
      <vt:lpstr>Дизайн образовательных сред и навыков учителей</vt:lpstr>
      <vt:lpstr>Слайд 10</vt:lpstr>
      <vt:lpstr>Чему должны научиться дети</vt:lpstr>
      <vt:lpstr>Парадокс компетентности</vt:lpstr>
      <vt:lpstr>Тенденции изменения в оценке образовательных достижений</vt:lpstr>
      <vt:lpstr>Перспективные вопросы развития  содержания экзаменов</vt:lpstr>
      <vt:lpstr>Слайд 15</vt:lpstr>
      <vt:lpstr>Сравнение моделей заданий для оценки естественнонаучной грамотности в исследовании PISA-2015 по основным характеристикам (182 задания)</vt:lpstr>
      <vt:lpstr>Пример интерактивного задания</vt:lpstr>
      <vt:lpstr>Пример интерактивного задания</vt:lpstr>
      <vt:lpstr>Пример интерактивного задания</vt:lpstr>
      <vt:lpstr>Совместное решение проблем: основные компетенции</vt:lpstr>
      <vt:lpstr>Совместное решение проблем: матрица компетенций</vt:lpstr>
      <vt:lpstr>Совместное решение проблем: описание задания</vt:lpstr>
      <vt:lpstr>Совместное решение проблем: пример задания</vt:lpstr>
      <vt:lpstr>Слайд 24</vt:lpstr>
      <vt:lpstr>Слайд 25</vt:lpstr>
      <vt:lpstr>Слайд 26</vt:lpstr>
      <vt:lpstr>Результаты 91 страны по отдельным навыкам OECD 2015 : </vt:lpstr>
      <vt:lpstr>Сравнение стран ОЭСР по отдельным навыкам 21-го века</vt:lpstr>
      <vt:lpstr>Главные детерминанты качества школьного образования</vt:lpstr>
      <vt:lpstr>Слайд 30</vt:lpstr>
      <vt:lpstr>Самые важные результаты</vt:lpstr>
      <vt:lpstr>Динамика результатов российских учащихся за период с 1995 по 2015 годы</vt:lpstr>
      <vt:lpstr>Слайд 33</vt:lpstr>
      <vt:lpstr>Изменение профиля познавательной деятельности учащихся 4 класса</vt:lpstr>
      <vt:lpstr>Для сравнения: изменение профиля  познавательной деятельности учащихся 8 класса</vt:lpstr>
      <vt:lpstr>Активизация познавательной деятельности учащихся. Вовлеченность в учебный процесс.  4 класс и 8 класс.</vt:lpstr>
      <vt:lpstr>1. Усиление внимания к формированию функциональной грамотности</vt:lpstr>
      <vt:lpstr>Уровни функциональной  грамотности в исследовании PISA</vt:lpstr>
      <vt:lpstr>Распределение российских учащихся  15-летнего возраста по уровням функциональной грамотности</vt:lpstr>
      <vt:lpstr>Результаты российских 15-летних  учащихся по функциональной грамотности</vt:lpstr>
      <vt:lpstr>2. Повышение уровня познавательной самостоятельности учащихся</vt:lpstr>
      <vt:lpstr>  Профиль познавательной деятельности  (по результатам TIMSS 2011-2015)</vt:lpstr>
      <vt:lpstr>3. Повышение интереса учащихся  к изучению математики и  естественнонаучных предметов</vt:lpstr>
      <vt:lpstr>Отношение к изучению предметов.  4 класс и 8 класс.</vt:lpstr>
      <vt:lpstr>Слайд 45</vt:lpstr>
      <vt:lpstr>4. Повышение эффективности работы  с одаренными и успешными учащимися</vt:lpstr>
      <vt:lpstr> Повышение эффективности работы с одаренными  и успешными учащимися Самые успешные учащиеся  (5-6 уровни, PISA-2012)</vt:lpstr>
      <vt:lpstr>Процент успешных учащихся по математике  (5-6 уровни)</vt:lpstr>
      <vt:lpstr>Вклад стран в глобальную выборку учащихся с наивысшими достижениями в естественнонаучной грамотности</vt:lpstr>
      <vt:lpstr>    Математика, 4 класс                       Естествознание, 4 класс</vt:lpstr>
      <vt:lpstr>Динамика результатов российских учащихся 11 классов за двадцать лет (1995-2015 годы)</vt:lpstr>
      <vt:lpstr>Распределение российских учащихся, изучавших профильные курсы математики по уровням  математической подготовки TIMSS </vt:lpstr>
      <vt:lpstr>Распределение российских учащихся, изучавших профильные курсы физики по уровням подготовки TIMSS </vt:lpstr>
      <vt:lpstr>5. Повышение эффективности  инвестиций в образование</vt:lpstr>
      <vt:lpstr>  Связь между затратами на одного обучающегося за 10 лет  (с 6 до 15 лет) и результатами по естественнонаучной грамотности </vt:lpstr>
      <vt:lpstr>6. Улучшение образовательной  среды в школе</vt:lpstr>
      <vt:lpstr>Слайд 57</vt:lpstr>
      <vt:lpstr>7. Повышение качества естественнонаучного образования</vt:lpstr>
      <vt:lpstr>Естественнонаучная грамотность   (исследование PISA-2015)</vt:lpstr>
      <vt:lpstr>Модель  естественнонаучной грамотности исследования PISA-2015</vt:lpstr>
      <vt:lpstr>Слайд 61</vt:lpstr>
      <vt:lpstr>Результаты 15-летних учащихся  по естественнонаучной грамотности</vt:lpstr>
      <vt:lpstr>Результаты российских 15-летних  учащихся по естественнонаучной грамотности</vt:lpstr>
      <vt:lpstr>Вклад стран в глобальную выборку учащихся с наивысшими достижениями в естественнонаучной грамотности</vt:lpstr>
      <vt:lpstr>Результаты российских 15-летних  учащихся по естественнонаучной грамотности</vt:lpstr>
      <vt:lpstr>Результаты российских 15-летних  учащихся по функциональной грамотности</vt:lpstr>
      <vt:lpstr>    Естествознание, 4 класс              Физика, 11 класс</vt:lpstr>
      <vt:lpstr>Результаты российских учащихся  4 класса по содержательным областям и видам деятельности</vt:lpstr>
      <vt:lpstr>Результаты российских учащихся  8 класса по содержательным областям и видам деятельности</vt:lpstr>
      <vt:lpstr>Согласуются ли требования исследования PISA и требования ФГОС?</vt:lpstr>
      <vt:lpstr>Реализация ФГОС основного общего образования – механизм повышение результатов российских учащихся в международных исследованиях  TIMSS и PISA</vt:lpstr>
      <vt:lpstr>Слайд 72</vt:lpstr>
      <vt:lpstr>Основные положения оценки качества образования в соответствии с ФГОС</vt:lpstr>
      <vt:lpstr>Основные подходы, реализуемые системой оценки  в соответствии с ФГОС</vt:lpstr>
      <vt:lpstr>Слайд 75</vt:lpstr>
      <vt:lpstr>Слайд 76</vt:lpstr>
      <vt:lpstr>Слайд 77</vt:lpstr>
      <vt:lpstr>Слайд 78</vt:lpstr>
      <vt:lpstr>Слайд 79</vt:lpstr>
      <vt:lpstr>Слайд 80</vt:lpstr>
      <vt:lpstr>Создание системы мониторинга качества начального образования на школьном, муниципальном, региональном и федеральном уровнях</vt:lpstr>
      <vt:lpstr>Слайд 82</vt:lpstr>
      <vt:lpstr>Профиль индивидуально-личностного развития выпускника начальной школы </vt:lpstr>
      <vt:lpstr>Слайд 84</vt:lpstr>
      <vt:lpstr>Первые результаты введения ФГОС: предметные результаты Сравнение результатов выполнения итоговых работ по математике учащимися, обучавшимися и не обучавшимися по новым ФГОС </vt:lpstr>
      <vt:lpstr>Слайд 86</vt:lpstr>
      <vt:lpstr>Динамика результатов учащихся за 4 года обучения в начальной школе (2011-2014 годы)</vt:lpstr>
      <vt:lpstr>Первые результаты введения ФГОС:   личностные результаты - 1  (самооценка)</vt:lpstr>
      <vt:lpstr>Динамика самооценки младших школьников (2011-2014)</vt:lpstr>
      <vt:lpstr>Слайд 90</vt:lpstr>
      <vt:lpstr>Слайд 91</vt:lpstr>
      <vt:lpstr> </vt:lpstr>
      <vt:lpstr>Определение более эффективных и менее эффективных школ  </vt:lpstr>
      <vt:lpstr>Слайд 94</vt:lpstr>
      <vt:lpstr>Слайд 95</vt:lpstr>
      <vt:lpstr>Слайд 96</vt:lpstr>
      <vt:lpstr>Слайд 97</vt:lpstr>
      <vt:lpstr>Пример 1 (международное исследование TEDS-M)</vt:lpstr>
      <vt:lpstr>Математика. Оценка профессиональной компетентности  учителей начальной школы Авторы: Л.О. Денищева, Г.С. Ковалёва, О.А. Рыдзе, Л.П. Стойлова,   Н.В. Шевелева. Под редакцией  Г.С. Ковалёвой</vt:lpstr>
      <vt:lpstr>Слайд 100</vt:lpstr>
      <vt:lpstr>Слайд 101</vt:lpstr>
      <vt:lpstr>Слайд 102</vt:lpstr>
      <vt:lpstr>Слайд 103</vt:lpstr>
      <vt:lpstr>Слайд 104</vt:lpstr>
      <vt:lpstr>Механизмы использования результатов оценки образовательных достижений для управления качеством образования в школе</vt:lpstr>
      <vt:lpstr>Слайд 106</vt:lpstr>
      <vt:lpstr>Цели и задачи проекта. Участники проекта</vt:lpstr>
      <vt:lpstr>Слайд 108</vt:lpstr>
      <vt:lpstr>Модель готовности пятиклассников к обучению в основной школе</vt:lpstr>
      <vt:lpstr>Распределение учащихся 5 классов по уровням интегральной готовности к обучению в основной школе </vt:lpstr>
      <vt:lpstr>Число учащихся с низким уровнем по отдельным шкалам готовности к обучению в основной школе</vt:lpstr>
      <vt:lpstr>Слайд 112</vt:lpstr>
      <vt:lpstr>Профиль готовности и адаптации учащегося 5 класса к основной школе</vt:lpstr>
      <vt:lpstr>Аттестационные процедуры</vt:lpstr>
      <vt:lpstr>Направления повышения квалификации учителей</vt:lpstr>
      <vt:lpstr>Механизмы повышения качества образования в России</vt:lpstr>
      <vt:lpstr>Механизмы повышения качества образования в России</vt:lpstr>
      <vt:lpstr>Для дополнительной информации</vt:lpstr>
      <vt:lpstr>Слайд 119</vt:lpstr>
      <vt:lpstr>Программа ИСРО РАО «Программа совершенствования читательской грамотности российских школьников»</vt:lpstr>
      <vt:lpstr>Слайд 121</vt:lpstr>
      <vt:lpstr>Материалы для оценки читательской грамотности выпускников начальной школы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Victoria Baranova</dc:creator>
  <cp:lastModifiedBy>Asus</cp:lastModifiedBy>
  <cp:revision>98</cp:revision>
  <dcterms:created xsi:type="dcterms:W3CDTF">2016-12-10T16:25:45Z</dcterms:created>
  <dcterms:modified xsi:type="dcterms:W3CDTF">2017-05-17T06:26:05Z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0x0101008CDF2F3F7401834D836A86B8EF9D1E9E</vt:lpwstr>
  </property>
</Properties>
</file>