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35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94" r:id="rId3"/>
    <p:sldId id="262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266" r:id="rId12"/>
    <p:sldId id="312" r:id="rId13"/>
    <p:sldId id="314" r:id="rId14"/>
    <p:sldId id="265" r:id="rId15"/>
    <p:sldId id="272" r:id="rId16"/>
    <p:sldId id="275" r:id="rId17"/>
    <p:sldId id="284" r:id="rId18"/>
    <p:sldId id="273" r:id="rId19"/>
    <p:sldId id="281" r:id="rId20"/>
    <p:sldId id="282" r:id="rId21"/>
    <p:sldId id="315" r:id="rId22"/>
    <p:sldId id="283" r:id="rId23"/>
    <p:sldId id="274" r:id="rId24"/>
    <p:sldId id="276" r:id="rId25"/>
    <p:sldId id="277" r:id="rId26"/>
    <p:sldId id="278" r:id="rId27"/>
    <p:sldId id="279" r:id="rId28"/>
    <p:sldId id="280" r:id="rId29"/>
    <p:sldId id="285" r:id="rId30"/>
    <p:sldId id="286" r:id="rId31"/>
    <p:sldId id="287" r:id="rId32"/>
    <p:sldId id="288" r:id="rId33"/>
    <p:sldId id="289" r:id="rId34"/>
    <p:sldId id="293" r:id="rId35"/>
    <p:sldId id="302" r:id="rId36"/>
    <p:sldId id="303" r:id="rId37"/>
    <p:sldId id="301" r:id="rId38"/>
    <p:sldId id="295" r:id="rId39"/>
    <p:sldId id="296" r:id="rId40"/>
    <p:sldId id="297" r:id="rId41"/>
    <p:sldId id="298" r:id="rId42"/>
    <p:sldId id="299" r:id="rId43"/>
    <p:sldId id="300" r:id="rId44"/>
    <p:sldId id="304" r:id="rId45"/>
    <p:sldId id="292" r:id="rId46"/>
  </p:sldIdLst>
  <p:sldSz cx="9144000" cy="6858000" type="screen4x3"/>
  <p:notesSz cx="6858000" cy="9144000"/>
  <p:custDataLst>
    <p:tags r:id="rId4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7" autoAdjust="0"/>
    <p:restoredTop sz="93891" autoAdjust="0"/>
  </p:normalViewPr>
  <p:slideViewPr>
    <p:cSldViewPr>
      <p:cViewPr>
        <p:scale>
          <a:sx n="60" d="100"/>
          <a:sy n="60" d="100"/>
        </p:scale>
        <p:origin x="1268" y="1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B556A1-B6D7-4EB0-AB7D-C56F9BFA1E9A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2F64A6A-741A-4EEA-978B-85AA5D23CF2E}">
      <dgm:prSet phldrT="[Текст]" custT="1"/>
      <dgm:spPr/>
      <dgm:t>
        <a:bodyPr/>
        <a:lstStyle/>
        <a:p>
          <a:r>
            <a:rPr lang="ru-RU" sz="1800" dirty="0"/>
            <a:t>Естественнонаучная грамотность</a:t>
          </a:r>
        </a:p>
      </dgm:t>
    </dgm:pt>
    <dgm:pt modelId="{1182C2B5-4D3C-4735-8F02-2CDCA4602AFD}" type="parTrans" cxnId="{DF6ACFBF-598A-45B5-AF55-F1A2FAE10113}">
      <dgm:prSet/>
      <dgm:spPr/>
      <dgm:t>
        <a:bodyPr/>
        <a:lstStyle/>
        <a:p>
          <a:endParaRPr lang="ru-RU"/>
        </a:p>
      </dgm:t>
    </dgm:pt>
    <dgm:pt modelId="{238C5588-186D-4C0A-BA07-D0B3D1EA0D55}" type="sibTrans" cxnId="{DF6ACFBF-598A-45B5-AF55-F1A2FAE10113}">
      <dgm:prSet/>
      <dgm:spPr/>
      <dgm:t>
        <a:bodyPr/>
        <a:lstStyle/>
        <a:p>
          <a:endParaRPr lang="ru-RU"/>
        </a:p>
      </dgm:t>
    </dgm:pt>
    <dgm:pt modelId="{D4EA88D7-DBC6-4489-9359-8C2FD60A3B25}">
      <dgm:prSet phldrT="[Текст]"/>
      <dgm:spPr/>
      <dgm:t>
        <a:bodyPr/>
        <a:lstStyle/>
        <a:p>
          <a:r>
            <a:rPr lang="ru-RU" dirty="0"/>
            <a:t>Читательская грамотность</a:t>
          </a:r>
        </a:p>
      </dgm:t>
    </dgm:pt>
    <dgm:pt modelId="{ECCF7EF8-BDA8-40CA-A569-043ECC63C1CB}" type="parTrans" cxnId="{417250BD-6918-4596-8C64-6526D7053E81}">
      <dgm:prSet/>
      <dgm:spPr/>
      <dgm:t>
        <a:bodyPr/>
        <a:lstStyle/>
        <a:p>
          <a:endParaRPr lang="ru-RU"/>
        </a:p>
      </dgm:t>
    </dgm:pt>
    <dgm:pt modelId="{12EA6741-F638-43B0-BB26-8EFD828DF3CD}" type="sibTrans" cxnId="{417250BD-6918-4596-8C64-6526D7053E81}">
      <dgm:prSet/>
      <dgm:spPr/>
      <dgm:t>
        <a:bodyPr/>
        <a:lstStyle/>
        <a:p>
          <a:endParaRPr lang="ru-RU"/>
        </a:p>
      </dgm:t>
    </dgm:pt>
    <dgm:pt modelId="{3A1A7D72-9975-47ED-8755-606A7D2DC0EC}">
      <dgm:prSet phldrT="[Текст]"/>
      <dgm:spPr/>
      <dgm:t>
        <a:bodyPr/>
        <a:lstStyle/>
        <a:p>
          <a:r>
            <a:rPr lang="ru-RU" dirty="0"/>
            <a:t>Математическая грамотность</a:t>
          </a:r>
        </a:p>
      </dgm:t>
    </dgm:pt>
    <dgm:pt modelId="{012C5C16-DA3E-48DC-A532-B399D8968326}" type="parTrans" cxnId="{13E078D6-DA31-42BE-A133-2347DA5526A0}">
      <dgm:prSet/>
      <dgm:spPr/>
      <dgm:t>
        <a:bodyPr/>
        <a:lstStyle/>
        <a:p>
          <a:endParaRPr lang="ru-RU"/>
        </a:p>
      </dgm:t>
    </dgm:pt>
    <dgm:pt modelId="{8CAC7961-D5DB-478F-8428-831FD1381721}" type="sibTrans" cxnId="{13E078D6-DA31-42BE-A133-2347DA5526A0}">
      <dgm:prSet/>
      <dgm:spPr/>
      <dgm:t>
        <a:bodyPr/>
        <a:lstStyle/>
        <a:p>
          <a:endParaRPr lang="ru-RU"/>
        </a:p>
      </dgm:t>
    </dgm:pt>
    <dgm:pt modelId="{00C918C9-3691-485E-805A-260A533A3EAF}">
      <dgm:prSet phldrT="[Текст]"/>
      <dgm:spPr/>
      <dgm:t>
        <a:bodyPr/>
        <a:lstStyle/>
        <a:p>
          <a:r>
            <a:rPr lang="ru-RU" dirty="0"/>
            <a:t>Цифровая грамотность</a:t>
          </a:r>
        </a:p>
      </dgm:t>
    </dgm:pt>
    <dgm:pt modelId="{FF95B4E8-80AC-489C-BEC5-65E559A3A2FC}" type="parTrans" cxnId="{886404AA-7A6F-4D5F-BD7F-D175B43DB162}">
      <dgm:prSet/>
      <dgm:spPr/>
      <dgm:t>
        <a:bodyPr/>
        <a:lstStyle/>
        <a:p>
          <a:endParaRPr lang="ru-RU"/>
        </a:p>
      </dgm:t>
    </dgm:pt>
    <dgm:pt modelId="{88A8CB9C-C485-421F-9048-BC6210F4DC12}" type="sibTrans" cxnId="{886404AA-7A6F-4D5F-BD7F-D175B43DB162}">
      <dgm:prSet/>
      <dgm:spPr/>
      <dgm:t>
        <a:bodyPr/>
        <a:lstStyle/>
        <a:p>
          <a:endParaRPr lang="ru-RU"/>
        </a:p>
      </dgm:t>
    </dgm:pt>
    <dgm:pt modelId="{6CF5DA77-E42B-43F1-A570-3672490575D5}" type="pres">
      <dgm:prSet presAssocID="{7AB556A1-B6D7-4EB0-AB7D-C56F9BFA1E9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B1D9403-ABD3-4CE9-B948-AB83369A8BFE}" type="pres">
      <dgm:prSet presAssocID="{92F64A6A-741A-4EEA-978B-85AA5D23CF2E}" presName="centerShape" presStyleLbl="node0" presStyleIdx="0" presStyleCnt="1" custScaleX="161364"/>
      <dgm:spPr/>
    </dgm:pt>
    <dgm:pt modelId="{C159BF57-C174-4A44-954C-377B40024F05}" type="pres">
      <dgm:prSet presAssocID="{ECCF7EF8-BDA8-40CA-A569-043ECC63C1CB}" presName="parTrans" presStyleLbl="bgSibTrans2D1" presStyleIdx="0" presStyleCnt="3"/>
      <dgm:spPr/>
    </dgm:pt>
    <dgm:pt modelId="{BFAD1BB7-CC41-4830-97AC-2FF8CE341AA6}" type="pres">
      <dgm:prSet presAssocID="{D4EA88D7-DBC6-4489-9359-8C2FD60A3B25}" presName="node" presStyleLbl="node1" presStyleIdx="0" presStyleCnt="3">
        <dgm:presLayoutVars>
          <dgm:bulletEnabled val="1"/>
        </dgm:presLayoutVars>
      </dgm:prSet>
      <dgm:spPr/>
    </dgm:pt>
    <dgm:pt modelId="{0F4ECF00-109C-4282-9F73-6E4FAF343FA2}" type="pres">
      <dgm:prSet presAssocID="{012C5C16-DA3E-48DC-A532-B399D8968326}" presName="parTrans" presStyleLbl="bgSibTrans2D1" presStyleIdx="1" presStyleCnt="3"/>
      <dgm:spPr/>
    </dgm:pt>
    <dgm:pt modelId="{B5A4BC9C-54A6-4809-96B2-6BF50000EA8D}" type="pres">
      <dgm:prSet presAssocID="{3A1A7D72-9975-47ED-8755-606A7D2DC0EC}" presName="node" presStyleLbl="node1" presStyleIdx="1" presStyleCnt="3">
        <dgm:presLayoutVars>
          <dgm:bulletEnabled val="1"/>
        </dgm:presLayoutVars>
      </dgm:prSet>
      <dgm:spPr/>
    </dgm:pt>
    <dgm:pt modelId="{1A49982A-1B37-4E4B-B352-FB9C659598EC}" type="pres">
      <dgm:prSet presAssocID="{FF95B4E8-80AC-489C-BEC5-65E559A3A2FC}" presName="parTrans" presStyleLbl="bgSibTrans2D1" presStyleIdx="2" presStyleCnt="3"/>
      <dgm:spPr/>
    </dgm:pt>
    <dgm:pt modelId="{507F2A0E-8714-46F2-8870-9F690263EC73}" type="pres">
      <dgm:prSet presAssocID="{00C918C9-3691-485E-805A-260A533A3EAF}" presName="node" presStyleLbl="node1" presStyleIdx="2" presStyleCnt="3">
        <dgm:presLayoutVars>
          <dgm:bulletEnabled val="1"/>
        </dgm:presLayoutVars>
      </dgm:prSet>
      <dgm:spPr/>
    </dgm:pt>
  </dgm:ptLst>
  <dgm:cxnLst>
    <dgm:cxn modelId="{1C2ED103-F016-4F4F-BDEB-BD6D4EF7D404}" type="presOf" srcId="{7AB556A1-B6D7-4EB0-AB7D-C56F9BFA1E9A}" destId="{6CF5DA77-E42B-43F1-A570-3672490575D5}" srcOrd="0" destOrd="0" presId="urn:microsoft.com/office/officeart/2005/8/layout/radial4"/>
    <dgm:cxn modelId="{E41C1409-B4B8-4C39-83E8-B92F0991C332}" type="presOf" srcId="{D4EA88D7-DBC6-4489-9359-8C2FD60A3B25}" destId="{BFAD1BB7-CC41-4830-97AC-2FF8CE341AA6}" srcOrd="0" destOrd="0" presId="urn:microsoft.com/office/officeart/2005/8/layout/radial4"/>
    <dgm:cxn modelId="{F8FAFE26-C551-478B-BC11-62C0A2063816}" type="presOf" srcId="{FF95B4E8-80AC-489C-BEC5-65E559A3A2FC}" destId="{1A49982A-1B37-4E4B-B352-FB9C659598EC}" srcOrd="0" destOrd="0" presId="urn:microsoft.com/office/officeart/2005/8/layout/radial4"/>
    <dgm:cxn modelId="{886404AA-7A6F-4D5F-BD7F-D175B43DB162}" srcId="{92F64A6A-741A-4EEA-978B-85AA5D23CF2E}" destId="{00C918C9-3691-485E-805A-260A533A3EAF}" srcOrd="2" destOrd="0" parTransId="{FF95B4E8-80AC-489C-BEC5-65E559A3A2FC}" sibTransId="{88A8CB9C-C485-421F-9048-BC6210F4DC12}"/>
    <dgm:cxn modelId="{417250BD-6918-4596-8C64-6526D7053E81}" srcId="{92F64A6A-741A-4EEA-978B-85AA5D23CF2E}" destId="{D4EA88D7-DBC6-4489-9359-8C2FD60A3B25}" srcOrd="0" destOrd="0" parTransId="{ECCF7EF8-BDA8-40CA-A569-043ECC63C1CB}" sibTransId="{12EA6741-F638-43B0-BB26-8EFD828DF3CD}"/>
    <dgm:cxn modelId="{DF6ACFBF-598A-45B5-AF55-F1A2FAE10113}" srcId="{7AB556A1-B6D7-4EB0-AB7D-C56F9BFA1E9A}" destId="{92F64A6A-741A-4EEA-978B-85AA5D23CF2E}" srcOrd="0" destOrd="0" parTransId="{1182C2B5-4D3C-4735-8F02-2CDCA4602AFD}" sibTransId="{238C5588-186D-4C0A-BA07-D0B3D1EA0D55}"/>
    <dgm:cxn modelId="{13E078D6-DA31-42BE-A133-2347DA5526A0}" srcId="{92F64A6A-741A-4EEA-978B-85AA5D23CF2E}" destId="{3A1A7D72-9975-47ED-8755-606A7D2DC0EC}" srcOrd="1" destOrd="0" parTransId="{012C5C16-DA3E-48DC-A532-B399D8968326}" sibTransId="{8CAC7961-D5DB-478F-8428-831FD1381721}"/>
    <dgm:cxn modelId="{6A691AE5-A0C7-4915-ACF1-95268C84E2AE}" type="presOf" srcId="{00C918C9-3691-485E-805A-260A533A3EAF}" destId="{507F2A0E-8714-46F2-8870-9F690263EC73}" srcOrd="0" destOrd="0" presId="urn:microsoft.com/office/officeart/2005/8/layout/radial4"/>
    <dgm:cxn modelId="{CEA1D9F0-5CDD-4F5E-9908-E363FF8869CE}" type="presOf" srcId="{ECCF7EF8-BDA8-40CA-A569-043ECC63C1CB}" destId="{C159BF57-C174-4A44-954C-377B40024F05}" srcOrd="0" destOrd="0" presId="urn:microsoft.com/office/officeart/2005/8/layout/radial4"/>
    <dgm:cxn modelId="{F9E9D7F1-5C6A-4D41-A286-690D3D411EFE}" type="presOf" srcId="{92F64A6A-741A-4EEA-978B-85AA5D23CF2E}" destId="{4B1D9403-ABD3-4CE9-B948-AB83369A8BFE}" srcOrd="0" destOrd="0" presId="urn:microsoft.com/office/officeart/2005/8/layout/radial4"/>
    <dgm:cxn modelId="{FCABFDF1-10A5-43C5-A4F9-EC3CE59D297E}" type="presOf" srcId="{012C5C16-DA3E-48DC-A532-B399D8968326}" destId="{0F4ECF00-109C-4282-9F73-6E4FAF343FA2}" srcOrd="0" destOrd="0" presId="urn:microsoft.com/office/officeart/2005/8/layout/radial4"/>
    <dgm:cxn modelId="{ABBEA9FF-7896-4A91-B940-DB81BB27190C}" type="presOf" srcId="{3A1A7D72-9975-47ED-8755-606A7D2DC0EC}" destId="{B5A4BC9C-54A6-4809-96B2-6BF50000EA8D}" srcOrd="0" destOrd="0" presId="urn:microsoft.com/office/officeart/2005/8/layout/radial4"/>
    <dgm:cxn modelId="{5E2293E2-D62E-4F68-BB28-75585A66BC54}" type="presParOf" srcId="{6CF5DA77-E42B-43F1-A570-3672490575D5}" destId="{4B1D9403-ABD3-4CE9-B948-AB83369A8BFE}" srcOrd="0" destOrd="0" presId="urn:microsoft.com/office/officeart/2005/8/layout/radial4"/>
    <dgm:cxn modelId="{A85687D6-B8C8-4E19-9EBA-9ACE25B2518A}" type="presParOf" srcId="{6CF5DA77-E42B-43F1-A570-3672490575D5}" destId="{C159BF57-C174-4A44-954C-377B40024F05}" srcOrd="1" destOrd="0" presId="urn:microsoft.com/office/officeart/2005/8/layout/radial4"/>
    <dgm:cxn modelId="{D1F4516F-86BD-42F0-9039-B220317B0F74}" type="presParOf" srcId="{6CF5DA77-E42B-43F1-A570-3672490575D5}" destId="{BFAD1BB7-CC41-4830-97AC-2FF8CE341AA6}" srcOrd="2" destOrd="0" presId="urn:microsoft.com/office/officeart/2005/8/layout/radial4"/>
    <dgm:cxn modelId="{78757067-8D57-4331-B027-0E50103C00EA}" type="presParOf" srcId="{6CF5DA77-E42B-43F1-A570-3672490575D5}" destId="{0F4ECF00-109C-4282-9F73-6E4FAF343FA2}" srcOrd="3" destOrd="0" presId="urn:microsoft.com/office/officeart/2005/8/layout/radial4"/>
    <dgm:cxn modelId="{0DBBB0AB-5326-45FB-93A5-DBB67A5AFC6F}" type="presParOf" srcId="{6CF5DA77-E42B-43F1-A570-3672490575D5}" destId="{B5A4BC9C-54A6-4809-96B2-6BF50000EA8D}" srcOrd="4" destOrd="0" presId="urn:microsoft.com/office/officeart/2005/8/layout/radial4"/>
    <dgm:cxn modelId="{45B30B51-77E1-4956-B623-FDCEF7862B5E}" type="presParOf" srcId="{6CF5DA77-E42B-43F1-A570-3672490575D5}" destId="{1A49982A-1B37-4E4B-B352-FB9C659598EC}" srcOrd="5" destOrd="0" presId="urn:microsoft.com/office/officeart/2005/8/layout/radial4"/>
    <dgm:cxn modelId="{222B9638-2C1D-4C02-B880-59B0D48599A9}" type="presParOf" srcId="{6CF5DA77-E42B-43F1-A570-3672490575D5}" destId="{507F2A0E-8714-46F2-8870-9F690263EC7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B556A1-B6D7-4EB0-AB7D-C56F9BFA1E9A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2F64A6A-741A-4EEA-978B-85AA5D23CF2E}">
      <dgm:prSet phldrT="[Текст]" custT="1"/>
      <dgm:spPr/>
      <dgm:t>
        <a:bodyPr/>
        <a:lstStyle/>
        <a:p>
          <a:r>
            <a:rPr lang="ru-RU" sz="1800" dirty="0"/>
            <a:t>Естественнонаучная грамотность</a:t>
          </a:r>
        </a:p>
      </dgm:t>
    </dgm:pt>
    <dgm:pt modelId="{1182C2B5-4D3C-4735-8F02-2CDCA4602AFD}" type="parTrans" cxnId="{DF6ACFBF-598A-45B5-AF55-F1A2FAE10113}">
      <dgm:prSet/>
      <dgm:spPr/>
      <dgm:t>
        <a:bodyPr/>
        <a:lstStyle/>
        <a:p>
          <a:endParaRPr lang="ru-RU"/>
        </a:p>
      </dgm:t>
    </dgm:pt>
    <dgm:pt modelId="{238C5588-186D-4C0A-BA07-D0B3D1EA0D55}" type="sibTrans" cxnId="{DF6ACFBF-598A-45B5-AF55-F1A2FAE10113}">
      <dgm:prSet/>
      <dgm:spPr/>
      <dgm:t>
        <a:bodyPr/>
        <a:lstStyle/>
        <a:p>
          <a:endParaRPr lang="ru-RU"/>
        </a:p>
      </dgm:t>
    </dgm:pt>
    <dgm:pt modelId="{D4EA88D7-DBC6-4489-9359-8C2FD60A3B25}">
      <dgm:prSet phldrT="[Текст]"/>
      <dgm:spPr/>
      <dgm:t>
        <a:bodyPr/>
        <a:lstStyle/>
        <a:p>
          <a:r>
            <a:rPr lang="ru-RU" dirty="0"/>
            <a:t>Читательская грамотность</a:t>
          </a:r>
        </a:p>
      </dgm:t>
    </dgm:pt>
    <dgm:pt modelId="{ECCF7EF8-BDA8-40CA-A569-043ECC63C1CB}" type="parTrans" cxnId="{417250BD-6918-4596-8C64-6526D7053E81}">
      <dgm:prSet/>
      <dgm:spPr/>
      <dgm:t>
        <a:bodyPr/>
        <a:lstStyle/>
        <a:p>
          <a:endParaRPr lang="ru-RU"/>
        </a:p>
      </dgm:t>
    </dgm:pt>
    <dgm:pt modelId="{12EA6741-F638-43B0-BB26-8EFD828DF3CD}" type="sibTrans" cxnId="{417250BD-6918-4596-8C64-6526D7053E81}">
      <dgm:prSet/>
      <dgm:spPr/>
      <dgm:t>
        <a:bodyPr/>
        <a:lstStyle/>
        <a:p>
          <a:endParaRPr lang="ru-RU"/>
        </a:p>
      </dgm:t>
    </dgm:pt>
    <dgm:pt modelId="{3A1A7D72-9975-47ED-8755-606A7D2DC0EC}">
      <dgm:prSet phldrT="[Текст]"/>
      <dgm:spPr/>
      <dgm:t>
        <a:bodyPr/>
        <a:lstStyle/>
        <a:p>
          <a:r>
            <a:rPr lang="ru-RU" dirty="0"/>
            <a:t>Математическая грамотность</a:t>
          </a:r>
        </a:p>
      </dgm:t>
    </dgm:pt>
    <dgm:pt modelId="{012C5C16-DA3E-48DC-A532-B399D8968326}" type="parTrans" cxnId="{13E078D6-DA31-42BE-A133-2347DA5526A0}">
      <dgm:prSet/>
      <dgm:spPr/>
      <dgm:t>
        <a:bodyPr/>
        <a:lstStyle/>
        <a:p>
          <a:endParaRPr lang="ru-RU"/>
        </a:p>
      </dgm:t>
    </dgm:pt>
    <dgm:pt modelId="{8CAC7961-D5DB-478F-8428-831FD1381721}" type="sibTrans" cxnId="{13E078D6-DA31-42BE-A133-2347DA5526A0}">
      <dgm:prSet/>
      <dgm:spPr/>
      <dgm:t>
        <a:bodyPr/>
        <a:lstStyle/>
        <a:p>
          <a:endParaRPr lang="ru-RU"/>
        </a:p>
      </dgm:t>
    </dgm:pt>
    <dgm:pt modelId="{6CF5DA77-E42B-43F1-A570-3672490575D5}" type="pres">
      <dgm:prSet presAssocID="{7AB556A1-B6D7-4EB0-AB7D-C56F9BFA1E9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B1D9403-ABD3-4CE9-B948-AB83369A8BFE}" type="pres">
      <dgm:prSet presAssocID="{92F64A6A-741A-4EEA-978B-85AA5D23CF2E}" presName="centerShape" presStyleLbl="node0" presStyleIdx="0" presStyleCnt="1" custScaleX="186686"/>
      <dgm:spPr/>
    </dgm:pt>
    <dgm:pt modelId="{C159BF57-C174-4A44-954C-377B40024F05}" type="pres">
      <dgm:prSet presAssocID="{ECCF7EF8-BDA8-40CA-A569-043ECC63C1CB}" presName="parTrans" presStyleLbl="bgSibTrans2D1" presStyleIdx="0" presStyleCnt="2"/>
      <dgm:spPr/>
    </dgm:pt>
    <dgm:pt modelId="{BFAD1BB7-CC41-4830-97AC-2FF8CE341AA6}" type="pres">
      <dgm:prSet presAssocID="{D4EA88D7-DBC6-4489-9359-8C2FD60A3B25}" presName="node" presStyleLbl="node1" presStyleIdx="0" presStyleCnt="2">
        <dgm:presLayoutVars>
          <dgm:bulletEnabled val="1"/>
        </dgm:presLayoutVars>
      </dgm:prSet>
      <dgm:spPr/>
    </dgm:pt>
    <dgm:pt modelId="{0F4ECF00-109C-4282-9F73-6E4FAF343FA2}" type="pres">
      <dgm:prSet presAssocID="{012C5C16-DA3E-48DC-A532-B399D8968326}" presName="parTrans" presStyleLbl="bgSibTrans2D1" presStyleIdx="1" presStyleCnt="2"/>
      <dgm:spPr/>
    </dgm:pt>
    <dgm:pt modelId="{B5A4BC9C-54A6-4809-96B2-6BF50000EA8D}" type="pres">
      <dgm:prSet presAssocID="{3A1A7D72-9975-47ED-8755-606A7D2DC0EC}" presName="node" presStyleLbl="node1" presStyleIdx="1" presStyleCnt="2">
        <dgm:presLayoutVars>
          <dgm:bulletEnabled val="1"/>
        </dgm:presLayoutVars>
      </dgm:prSet>
      <dgm:spPr/>
    </dgm:pt>
  </dgm:ptLst>
  <dgm:cxnLst>
    <dgm:cxn modelId="{1C2ED103-F016-4F4F-BDEB-BD6D4EF7D404}" type="presOf" srcId="{7AB556A1-B6D7-4EB0-AB7D-C56F9BFA1E9A}" destId="{6CF5DA77-E42B-43F1-A570-3672490575D5}" srcOrd="0" destOrd="0" presId="urn:microsoft.com/office/officeart/2005/8/layout/radial4"/>
    <dgm:cxn modelId="{E41C1409-B4B8-4C39-83E8-B92F0991C332}" type="presOf" srcId="{D4EA88D7-DBC6-4489-9359-8C2FD60A3B25}" destId="{BFAD1BB7-CC41-4830-97AC-2FF8CE341AA6}" srcOrd="0" destOrd="0" presId="urn:microsoft.com/office/officeart/2005/8/layout/radial4"/>
    <dgm:cxn modelId="{417250BD-6918-4596-8C64-6526D7053E81}" srcId="{92F64A6A-741A-4EEA-978B-85AA5D23CF2E}" destId="{D4EA88D7-DBC6-4489-9359-8C2FD60A3B25}" srcOrd="0" destOrd="0" parTransId="{ECCF7EF8-BDA8-40CA-A569-043ECC63C1CB}" sibTransId="{12EA6741-F638-43B0-BB26-8EFD828DF3CD}"/>
    <dgm:cxn modelId="{DF6ACFBF-598A-45B5-AF55-F1A2FAE10113}" srcId="{7AB556A1-B6D7-4EB0-AB7D-C56F9BFA1E9A}" destId="{92F64A6A-741A-4EEA-978B-85AA5D23CF2E}" srcOrd="0" destOrd="0" parTransId="{1182C2B5-4D3C-4735-8F02-2CDCA4602AFD}" sibTransId="{238C5588-186D-4C0A-BA07-D0B3D1EA0D55}"/>
    <dgm:cxn modelId="{13E078D6-DA31-42BE-A133-2347DA5526A0}" srcId="{92F64A6A-741A-4EEA-978B-85AA5D23CF2E}" destId="{3A1A7D72-9975-47ED-8755-606A7D2DC0EC}" srcOrd="1" destOrd="0" parTransId="{012C5C16-DA3E-48DC-A532-B399D8968326}" sibTransId="{8CAC7961-D5DB-478F-8428-831FD1381721}"/>
    <dgm:cxn modelId="{CEA1D9F0-5CDD-4F5E-9908-E363FF8869CE}" type="presOf" srcId="{ECCF7EF8-BDA8-40CA-A569-043ECC63C1CB}" destId="{C159BF57-C174-4A44-954C-377B40024F05}" srcOrd="0" destOrd="0" presId="urn:microsoft.com/office/officeart/2005/8/layout/radial4"/>
    <dgm:cxn modelId="{F9E9D7F1-5C6A-4D41-A286-690D3D411EFE}" type="presOf" srcId="{92F64A6A-741A-4EEA-978B-85AA5D23CF2E}" destId="{4B1D9403-ABD3-4CE9-B948-AB83369A8BFE}" srcOrd="0" destOrd="0" presId="urn:microsoft.com/office/officeart/2005/8/layout/radial4"/>
    <dgm:cxn modelId="{FCABFDF1-10A5-43C5-A4F9-EC3CE59D297E}" type="presOf" srcId="{012C5C16-DA3E-48DC-A532-B399D8968326}" destId="{0F4ECF00-109C-4282-9F73-6E4FAF343FA2}" srcOrd="0" destOrd="0" presId="urn:microsoft.com/office/officeart/2005/8/layout/radial4"/>
    <dgm:cxn modelId="{ABBEA9FF-7896-4A91-B940-DB81BB27190C}" type="presOf" srcId="{3A1A7D72-9975-47ED-8755-606A7D2DC0EC}" destId="{B5A4BC9C-54A6-4809-96B2-6BF50000EA8D}" srcOrd="0" destOrd="0" presId="urn:microsoft.com/office/officeart/2005/8/layout/radial4"/>
    <dgm:cxn modelId="{5E2293E2-D62E-4F68-BB28-75585A66BC54}" type="presParOf" srcId="{6CF5DA77-E42B-43F1-A570-3672490575D5}" destId="{4B1D9403-ABD3-4CE9-B948-AB83369A8BFE}" srcOrd="0" destOrd="0" presId="urn:microsoft.com/office/officeart/2005/8/layout/radial4"/>
    <dgm:cxn modelId="{A85687D6-B8C8-4E19-9EBA-9ACE25B2518A}" type="presParOf" srcId="{6CF5DA77-E42B-43F1-A570-3672490575D5}" destId="{C159BF57-C174-4A44-954C-377B40024F05}" srcOrd="1" destOrd="0" presId="urn:microsoft.com/office/officeart/2005/8/layout/radial4"/>
    <dgm:cxn modelId="{D1F4516F-86BD-42F0-9039-B220317B0F74}" type="presParOf" srcId="{6CF5DA77-E42B-43F1-A570-3672490575D5}" destId="{BFAD1BB7-CC41-4830-97AC-2FF8CE341AA6}" srcOrd="2" destOrd="0" presId="urn:microsoft.com/office/officeart/2005/8/layout/radial4"/>
    <dgm:cxn modelId="{78757067-8D57-4331-B027-0E50103C00EA}" type="presParOf" srcId="{6CF5DA77-E42B-43F1-A570-3672490575D5}" destId="{0F4ECF00-109C-4282-9F73-6E4FAF343FA2}" srcOrd="3" destOrd="0" presId="urn:microsoft.com/office/officeart/2005/8/layout/radial4"/>
    <dgm:cxn modelId="{0DBBB0AB-5326-45FB-93A5-DBB67A5AFC6F}" type="presParOf" srcId="{6CF5DA77-E42B-43F1-A570-3672490575D5}" destId="{B5A4BC9C-54A6-4809-96B2-6BF50000EA8D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B556A1-B6D7-4EB0-AB7D-C56F9BFA1E9A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2F64A6A-741A-4EEA-978B-85AA5D23CF2E}">
      <dgm:prSet phldrT="[Текст]" custT="1"/>
      <dgm:spPr/>
      <dgm:t>
        <a:bodyPr/>
        <a:lstStyle/>
        <a:p>
          <a:r>
            <a:rPr lang="ru-RU" sz="1800" dirty="0"/>
            <a:t>Естественнонаучная грамотность</a:t>
          </a:r>
        </a:p>
      </dgm:t>
    </dgm:pt>
    <dgm:pt modelId="{1182C2B5-4D3C-4735-8F02-2CDCA4602AFD}" type="parTrans" cxnId="{DF6ACFBF-598A-45B5-AF55-F1A2FAE10113}">
      <dgm:prSet/>
      <dgm:spPr/>
      <dgm:t>
        <a:bodyPr/>
        <a:lstStyle/>
        <a:p>
          <a:endParaRPr lang="ru-RU"/>
        </a:p>
      </dgm:t>
    </dgm:pt>
    <dgm:pt modelId="{238C5588-186D-4C0A-BA07-D0B3D1EA0D55}" type="sibTrans" cxnId="{DF6ACFBF-598A-45B5-AF55-F1A2FAE10113}">
      <dgm:prSet/>
      <dgm:spPr/>
      <dgm:t>
        <a:bodyPr/>
        <a:lstStyle/>
        <a:p>
          <a:endParaRPr lang="ru-RU"/>
        </a:p>
      </dgm:t>
    </dgm:pt>
    <dgm:pt modelId="{D4EA88D7-DBC6-4489-9359-8C2FD60A3B25}">
      <dgm:prSet phldrT="[Текст]"/>
      <dgm:spPr/>
      <dgm:t>
        <a:bodyPr/>
        <a:lstStyle/>
        <a:p>
          <a:r>
            <a:rPr lang="ru-RU" dirty="0"/>
            <a:t>Читательская грамотность</a:t>
          </a:r>
        </a:p>
      </dgm:t>
    </dgm:pt>
    <dgm:pt modelId="{ECCF7EF8-BDA8-40CA-A569-043ECC63C1CB}" type="parTrans" cxnId="{417250BD-6918-4596-8C64-6526D7053E81}">
      <dgm:prSet/>
      <dgm:spPr/>
      <dgm:t>
        <a:bodyPr/>
        <a:lstStyle/>
        <a:p>
          <a:endParaRPr lang="ru-RU"/>
        </a:p>
      </dgm:t>
    </dgm:pt>
    <dgm:pt modelId="{12EA6741-F638-43B0-BB26-8EFD828DF3CD}" type="sibTrans" cxnId="{417250BD-6918-4596-8C64-6526D7053E81}">
      <dgm:prSet/>
      <dgm:spPr/>
      <dgm:t>
        <a:bodyPr/>
        <a:lstStyle/>
        <a:p>
          <a:endParaRPr lang="ru-RU"/>
        </a:p>
      </dgm:t>
    </dgm:pt>
    <dgm:pt modelId="{3A1A7D72-9975-47ED-8755-606A7D2DC0EC}">
      <dgm:prSet phldrT="[Текст]"/>
      <dgm:spPr/>
      <dgm:t>
        <a:bodyPr/>
        <a:lstStyle/>
        <a:p>
          <a:r>
            <a:rPr lang="ru-RU" dirty="0"/>
            <a:t>Математическая грамотность</a:t>
          </a:r>
        </a:p>
      </dgm:t>
    </dgm:pt>
    <dgm:pt modelId="{012C5C16-DA3E-48DC-A532-B399D8968326}" type="parTrans" cxnId="{13E078D6-DA31-42BE-A133-2347DA5526A0}">
      <dgm:prSet/>
      <dgm:spPr/>
      <dgm:t>
        <a:bodyPr/>
        <a:lstStyle/>
        <a:p>
          <a:endParaRPr lang="ru-RU"/>
        </a:p>
      </dgm:t>
    </dgm:pt>
    <dgm:pt modelId="{8CAC7961-D5DB-478F-8428-831FD1381721}" type="sibTrans" cxnId="{13E078D6-DA31-42BE-A133-2347DA5526A0}">
      <dgm:prSet/>
      <dgm:spPr/>
      <dgm:t>
        <a:bodyPr/>
        <a:lstStyle/>
        <a:p>
          <a:endParaRPr lang="ru-RU"/>
        </a:p>
      </dgm:t>
    </dgm:pt>
    <dgm:pt modelId="{6CF5DA77-E42B-43F1-A570-3672490575D5}" type="pres">
      <dgm:prSet presAssocID="{7AB556A1-B6D7-4EB0-AB7D-C56F9BFA1E9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B1D9403-ABD3-4CE9-B948-AB83369A8BFE}" type="pres">
      <dgm:prSet presAssocID="{92F64A6A-741A-4EEA-978B-85AA5D23CF2E}" presName="centerShape" presStyleLbl="node0" presStyleIdx="0" presStyleCnt="1" custScaleX="186686"/>
      <dgm:spPr/>
    </dgm:pt>
    <dgm:pt modelId="{C159BF57-C174-4A44-954C-377B40024F05}" type="pres">
      <dgm:prSet presAssocID="{ECCF7EF8-BDA8-40CA-A569-043ECC63C1CB}" presName="parTrans" presStyleLbl="bgSibTrans2D1" presStyleIdx="0" presStyleCnt="2"/>
      <dgm:spPr/>
    </dgm:pt>
    <dgm:pt modelId="{BFAD1BB7-CC41-4830-97AC-2FF8CE341AA6}" type="pres">
      <dgm:prSet presAssocID="{D4EA88D7-DBC6-4489-9359-8C2FD60A3B25}" presName="node" presStyleLbl="node1" presStyleIdx="0" presStyleCnt="2">
        <dgm:presLayoutVars>
          <dgm:bulletEnabled val="1"/>
        </dgm:presLayoutVars>
      </dgm:prSet>
      <dgm:spPr/>
    </dgm:pt>
    <dgm:pt modelId="{0F4ECF00-109C-4282-9F73-6E4FAF343FA2}" type="pres">
      <dgm:prSet presAssocID="{012C5C16-DA3E-48DC-A532-B399D8968326}" presName="parTrans" presStyleLbl="bgSibTrans2D1" presStyleIdx="1" presStyleCnt="2"/>
      <dgm:spPr/>
    </dgm:pt>
    <dgm:pt modelId="{B5A4BC9C-54A6-4809-96B2-6BF50000EA8D}" type="pres">
      <dgm:prSet presAssocID="{3A1A7D72-9975-47ED-8755-606A7D2DC0EC}" presName="node" presStyleLbl="node1" presStyleIdx="1" presStyleCnt="2">
        <dgm:presLayoutVars>
          <dgm:bulletEnabled val="1"/>
        </dgm:presLayoutVars>
      </dgm:prSet>
      <dgm:spPr/>
    </dgm:pt>
  </dgm:ptLst>
  <dgm:cxnLst>
    <dgm:cxn modelId="{1C2ED103-F016-4F4F-BDEB-BD6D4EF7D404}" type="presOf" srcId="{7AB556A1-B6D7-4EB0-AB7D-C56F9BFA1E9A}" destId="{6CF5DA77-E42B-43F1-A570-3672490575D5}" srcOrd="0" destOrd="0" presId="urn:microsoft.com/office/officeart/2005/8/layout/radial4"/>
    <dgm:cxn modelId="{E41C1409-B4B8-4C39-83E8-B92F0991C332}" type="presOf" srcId="{D4EA88D7-DBC6-4489-9359-8C2FD60A3B25}" destId="{BFAD1BB7-CC41-4830-97AC-2FF8CE341AA6}" srcOrd="0" destOrd="0" presId="urn:microsoft.com/office/officeart/2005/8/layout/radial4"/>
    <dgm:cxn modelId="{417250BD-6918-4596-8C64-6526D7053E81}" srcId="{92F64A6A-741A-4EEA-978B-85AA5D23CF2E}" destId="{D4EA88D7-DBC6-4489-9359-8C2FD60A3B25}" srcOrd="0" destOrd="0" parTransId="{ECCF7EF8-BDA8-40CA-A569-043ECC63C1CB}" sibTransId="{12EA6741-F638-43B0-BB26-8EFD828DF3CD}"/>
    <dgm:cxn modelId="{DF6ACFBF-598A-45B5-AF55-F1A2FAE10113}" srcId="{7AB556A1-B6D7-4EB0-AB7D-C56F9BFA1E9A}" destId="{92F64A6A-741A-4EEA-978B-85AA5D23CF2E}" srcOrd="0" destOrd="0" parTransId="{1182C2B5-4D3C-4735-8F02-2CDCA4602AFD}" sibTransId="{238C5588-186D-4C0A-BA07-D0B3D1EA0D55}"/>
    <dgm:cxn modelId="{13E078D6-DA31-42BE-A133-2347DA5526A0}" srcId="{92F64A6A-741A-4EEA-978B-85AA5D23CF2E}" destId="{3A1A7D72-9975-47ED-8755-606A7D2DC0EC}" srcOrd="1" destOrd="0" parTransId="{012C5C16-DA3E-48DC-A532-B399D8968326}" sibTransId="{8CAC7961-D5DB-478F-8428-831FD1381721}"/>
    <dgm:cxn modelId="{CEA1D9F0-5CDD-4F5E-9908-E363FF8869CE}" type="presOf" srcId="{ECCF7EF8-BDA8-40CA-A569-043ECC63C1CB}" destId="{C159BF57-C174-4A44-954C-377B40024F05}" srcOrd="0" destOrd="0" presId="urn:microsoft.com/office/officeart/2005/8/layout/radial4"/>
    <dgm:cxn modelId="{F9E9D7F1-5C6A-4D41-A286-690D3D411EFE}" type="presOf" srcId="{92F64A6A-741A-4EEA-978B-85AA5D23CF2E}" destId="{4B1D9403-ABD3-4CE9-B948-AB83369A8BFE}" srcOrd="0" destOrd="0" presId="urn:microsoft.com/office/officeart/2005/8/layout/radial4"/>
    <dgm:cxn modelId="{FCABFDF1-10A5-43C5-A4F9-EC3CE59D297E}" type="presOf" srcId="{012C5C16-DA3E-48DC-A532-B399D8968326}" destId="{0F4ECF00-109C-4282-9F73-6E4FAF343FA2}" srcOrd="0" destOrd="0" presId="urn:microsoft.com/office/officeart/2005/8/layout/radial4"/>
    <dgm:cxn modelId="{ABBEA9FF-7896-4A91-B940-DB81BB27190C}" type="presOf" srcId="{3A1A7D72-9975-47ED-8755-606A7D2DC0EC}" destId="{B5A4BC9C-54A6-4809-96B2-6BF50000EA8D}" srcOrd="0" destOrd="0" presId="urn:microsoft.com/office/officeart/2005/8/layout/radial4"/>
    <dgm:cxn modelId="{5E2293E2-D62E-4F68-BB28-75585A66BC54}" type="presParOf" srcId="{6CF5DA77-E42B-43F1-A570-3672490575D5}" destId="{4B1D9403-ABD3-4CE9-B948-AB83369A8BFE}" srcOrd="0" destOrd="0" presId="urn:microsoft.com/office/officeart/2005/8/layout/radial4"/>
    <dgm:cxn modelId="{A85687D6-B8C8-4E19-9EBA-9ACE25B2518A}" type="presParOf" srcId="{6CF5DA77-E42B-43F1-A570-3672490575D5}" destId="{C159BF57-C174-4A44-954C-377B40024F05}" srcOrd="1" destOrd="0" presId="urn:microsoft.com/office/officeart/2005/8/layout/radial4"/>
    <dgm:cxn modelId="{D1F4516F-86BD-42F0-9039-B220317B0F74}" type="presParOf" srcId="{6CF5DA77-E42B-43F1-A570-3672490575D5}" destId="{BFAD1BB7-CC41-4830-97AC-2FF8CE341AA6}" srcOrd="2" destOrd="0" presId="urn:microsoft.com/office/officeart/2005/8/layout/radial4"/>
    <dgm:cxn modelId="{78757067-8D57-4331-B027-0E50103C00EA}" type="presParOf" srcId="{6CF5DA77-E42B-43F1-A570-3672490575D5}" destId="{0F4ECF00-109C-4282-9F73-6E4FAF343FA2}" srcOrd="3" destOrd="0" presId="urn:microsoft.com/office/officeart/2005/8/layout/radial4"/>
    <dgm:cxn modelId="{0DBBB0AB-5326-45FB-93A5-DBB67A5AFC6F}" type="presParOf" srcId="{6CF5DA77-E42B-43F1-A570-3672490575D5}" destId="{B5A4BC9C-54A6-4809-96B2-6BF50000EA8D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579237-8EE9-4AA4-B6D7-A6C548BC8E2B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F47E81-243D-4F2D-880F-33370FCF2CFE}">
      <dgm:prSet phldrT="[Текст]"/>
      <dgm:spPr/>
      <dgm:t>
        <a:bodyPr/>
        <a:lstStyle/>
        <a:p>
          <a:r>
            <a:rPr lang="ru-RU" dirty="0"/>
            <a:t>Констатирующее оценивание</a:t>
          </a:r>
        </a:p>
      </dgm:t>
    </dgm:pt>
    <dgm:pt modelId="{F59DDBBA-8D39-4B45-8762-E3495B10A644}" type="parTrans" cxnId="{C251FD27-D870-41E9-A1B6-FA4B7B276FE2}">
      <dgm:prSet/>
      <dgm:spPr/>
      <dgm:t>
        <a:bodyPr/>
        <a:lstStyle/>
        <a:p>
          <a:endParaRPr lang="ru-RU"/>
        </a:p>
      </dgm:t>
    </dgm:pt>
    <dgm:pt modelId="{17A87EC5-89AD-4F92-997F-B52D25A286DC}" type="sibTrans" cxnId="{C251FD27-D870-41E9-A1B6-FA4B7B276FE2}">
      <dgm:prSet/>
      <dgm:spPr/>
      <dgm:t>
        <a:bodyPr/>
        <a:lstStyle/>
        <a:p>
          <a:endParaRPr lang="ru-RU"/>
        </a:p>
      </dgm:t>
    </dgm:pt>
    <dgm:pt modelId="{4D68CA1C-2673-4BB4-92CC-DD0081698412}">
      <dgm:prSet phldrT="[Текст]"/>
      <dgm:spPr/>
      <dgm:t>
        <a:bodyPr/>
        <a:lstStyle/>
        <a:p>
          <a:r>
            <a:rPr lang="ru-RU" dirty="0"/>
            <a:t>Контроль: проверка планируемых результатов.</a:t>
          </a:r>
        </a:p>
      </dgm:t>
    </dgm:pt>
    <dgm:pt modelId="{5D99AD65-EE49-4018-9A5E-882F9AB68FF1}" type="parTrans" cxnId="{258D9895-510F-4CD6-AB3C-C5CC2C85E298}">
      <dgm:prSet/>
      <dgm:spPr/>
      <dgm:t>
        <a:bodyPr/>
        <a:lstStyle/>
        <a:p>
          <a:endParaRPr lang="ru-RU"/>
        </a:p>
      </dgm:t>
    </dgm:pt>
    <dgm:pt modelId="{5A7B0D04-5EEF-413A-8419-6426B3344196}" type="sibTrans" cxnId="{258D9895-510F-4CD6-AB3C-C5CC2C85E298}">
      <dgm:prSet/>
      <dgm:spPr/>
      <dgm:t>
        <a:bodyPr/>
        <a:lstStyle/>
        <a:p>
          <a:endParaRPr lang="ru-RU"/>
        </a:p>
      </dgm:t>
    </dgm:pt>
    <dgm:pt modelId="{81E88A2A-064D-4653-A07C-01B0B017D7AE}">
      <dgm:prSet phldrT="[Текст]"/>
      <dgm:spPr/>
      <dgm:t>
        <a:bodyPr/>
        <a:lstStyle/>
        <a:p>
          <a:r>
            <a:rPr lang="ru-RU" dirty="0"/>
            <a:t>Выявление реальных возможностей.</a:t>
          </a:r>
        </a:p>
      </dgm:t>
    </dgm:pt>
    <dgm:pt modelId="{A0AC7610-10A2-4F3D-8B14-7BDCC92C1B27}" type="parTrans" cxnId="{82A6DC09-0045-4948-B89A-3A1E03C04269}">
      <dgm:prSet/>
      <dgm:spPr/>
      <dgm:t>
        <a:bodyPr/>
        <a:lstStyle/>
        <a:p>
          <a:endParaRPr lang="ru-RU"/>
        </a:p>
      </dgm:t>
    </dgm:pt>
    <dgm:pt modelId="{E07997EF-80FC-4880-9076-8871CC259460}" type="sibTrans" cxnId="{82A6DC09-0045-4948-B89A-3A1E03C04269}">
      <dgm:prSet/>
      <dgm:spPr/>
      <dgm:t>
        <a:bodyPr/>
        <a:lstStyle/>
        <a:p>
          <a:endParaRPr lang="ru-RU"/>
        </a:p>
      </dgm:t>
    </dgm:pt>
    <dgm:pt modelId="{AB8DF4FD-AF14-4ACD-8BF1-5B1E562A3806}">
      <dgm:prSet phldrT="[Текст]"/>
      <dgm:spPr/>
      <dgm:t>
        <a:bodyPr/>
        <a:lstStyle/>
        <a:p>
          <a:r>
            <a:rPr lang="ru-RU" dirty="0"/>
            <a:t>Формирующее оценивание</a:t>
          </a:r>
        </a:p>
      </dgm:t>
    </dgm:pt>
    <dgm:pt modelId="{6E8795E5-A23E-44B5-8666-78353BAF826D}" type="parTrans" cxnId="{92DC16BD-5581-4434-8532-822F53DE587B}">
      <dgm:prSet/>
      <dgm:spPr/>
      <dgm:t>
        <a:bodyPr/>
        <a:lstStyle/>
        <a:p>
          <a:endParaRPr lang="ru-RU"/>
        </a:p>
      </dgm:t>
    </dgm:pt>
    <dgm:pt modelId="{69621457-4DA9-436C-9059-7A502E764C56}" type="sibTrans" cxnId="{92DC16BD-5581-4434-8532-822F53DE587B}">
      <dgm:prSet/>
      <dgm:spPr/>
      <dgm:t>
        <a:bodyPr/>
        <a:lstStyle/>
        <a:p>
          <a:endParaRPr lang="ru-RU"/>
        </a:p>
      </dgm:t>
    </dgm:pt>
    <dgm:pt modelId="{A9200B3A-E982-4F84-8279-874E274FA09D}">
      <dgm:prSet phldrT="[Текст]"/>
      <dgm:spPr/>
      <dgm:t>
        <a:bodyPr/>
        <a:lstStyle/>
        <a:p>
          <a:r>
            <a:rPr lang="ru-RU" dirty="0"/>
            <a:t>Различные фазы урока: введение нового материала; актуализация знаний; формирование и развитие умений.</a:t>
          </a:r>
        </a:p>
      </dgm:t>
    </dgm:pt>
    <dgm:pt modelId="{535932CD-9A04-464A-816C-2FDF3B01809D}" type="parTrans" cxnId="{67BE1885-DEE6-4C07-9842-74DB277E76FC}">
      <dgm:prSet/>
      <dgm:spPr/>
      <dgm:t>
        <a:bodyPr/>
        <a:lstStyle/>
        <a:p>
          <a:endParaRPr lang="ru-RU"/>
        </a:p>
      </dgm:t>
    </dgm:pt>
    <dgm:pt modelId="{101FFA57-3567-416D-9DDF-7BE6BB9B986F}" type="sibTrans" cxnId="{67BE1885-DEE6-4C07-9842-74DB277E76FC}">
      <dgm:prSet/>
      <dgm:spPr/>
      <dgm:t>
        <a:bodyPr/>
        <a:lstStyle/>
        <a:p>
          <a:endParaRPr lang="ru-RU"/>
        </a:p>
      </dgm:t>
    </dgm:pt>
    <dgm:pt modelId="{32A1D9E0-02A6-40BD-8C77-133352CBB08C}">
      <dgm:prSet phldrT="[Текст]"/>
      <dgm:spPr/>
      <dgm:t>
        <a:bodyPr/>
        <a:lstStyle/>
        <a:p>
          <a:r>
            <a:rPr lang="ru-RU" dirty="0"/>
            <a:t>В качестве задач возможного естественнонаучного практикума.</a:t>
          </a:r>
        </a:p>
      </dgm:t>
    </dgm:pt>
    <dgm:pt modelId="{48451519-4652-435C-A24B-231E91BFC0EA}" type="parTrans" cxnId="{E6BAE56B-9BB7-4486-B75B-B3718B819A57}">
      <dgm:prSet/>
      <dgm:spPr/>
      <dgm:t>
        <a:bodyPr/>
        <a:lstStyle/>
        <a:p>
          <a:endParaRPr lang="ru-RU"/>
        </a:p>
      </dgm:t>
    </dgm:pt>
    <dgm:pt modelId="{BEDC34ED-9DAC-4EE9-8B4E-777DE87EE5A3}" type="sibTrans" cxnId="{E6BAE56B-9BB7-4486-B75B-B3718B819A57}">
      <dgm:prSet/>
      <dgm:spPr/>
      <dgm:t>
        <a:bodyPr/>
        <a:lstStyle/>
        <a:p>
          <a:endParaRPr lang="ru-RU"/>
        </a:p>
      </dgm:t>
    </dgm:pt>
    <dgm:pt modelId="{6A781CB1-B20C-4BFE-976C-FA47908A2AF0}" type="pres">
      <dgm:prSet presAssocID="{8A579237-8EE9-4AA4-B6D7-A6C548BC8E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CA41C7B-4C09-4562-8794-6755D5AFEC71}" type="pres">
      <dgm:prSet presAssocID="{8DF47E81-243D-4F2D-880F-33370FCF2CFE}" presName="root" presStyleCnt="0"/>
      <dgm:spPr/>
    </dgm:pt>
    <dgm:pt modelId="{50661A4A-F36D-4709-A114-23B164073ABA}" type="pres">
      <dgm:prSet presAssocID="{8DF47E81-243D-4F2D-880F-33370FCF2CFE}" presName="rootComposite" presStyleCnt="0"/>
      <dgm:spPr/>
    </dgm:pt>
    <dgm:pt modelId="{30A9E140-ECAF-461C-AC2F-BBB980AF67BD}" type="pres">
      <dgm:prSet presAssocID="{8DF47E81-243D-4F2D-880F-33370FCF2CFE}" presName="rootText" presStyleLbl="node1" presStyleIdx="0" presStyleCnt="2"/>
      <dgm:spPr/>
    </dgm:pt>
    <dgm:pt modelId="{FDC811E4-9D9C-4C22-B9EC-A4EB58A3A98C}" type="pres">
      <dgm:prSet presAssocID="{8DF47E81-243D-4F2D-880F-33370FCF2CFE}" presName="rootConnector" presStyleLbl="node1" presStyleIdx="0" presStyleCnt="2"/>
      <dgm:spPr/>
    </dgm:pt>
    <dgm:pt modelId="{92DE31E4-A9C5-434B-972B-3B2D12A328E7}" type="pres">
      <dgm:prSet presAssocID="{8DF47E81-243D-4F2D-880F-33370FCF2CFE}" presName="childShape" presStyleCnt="0"/>
      <dgm:spPr/>
    </dgm:pt>
    <dgm:pt modelId="{75B82619-9EFB-4EBA-A8EE-DD4C1790867A}" type="pres">
      <dgm:prSet presAssocID="{5D99AD65-EE49-4018-9A5E-882F9AB68FF1}" presName="Name13" presStyleLbl="parChTrans1D2" presStyleIdx="0" presStyleCnt="4"/>
      <dgm:spPr/>
    </dgm:pt>
    <dgm:pt modelId="{C41A5F02-DB1A-43FF-BE31-15CC6D8CAE1B}" type="pres">
      <dgm:prSet presAssocID="{4D68CA1C-2673-4BB4-92CC-DD0081698412}" presName="childText" presStyleLbl="bgAcc1" presStyleIdx="0" presStyleCnt="4">
        <dgm:presLayoutVars>
          <dgm:bulletEnabled val="1"/>
        </dgm:presLayoutVars>
      </dgm:prSet>
      <dgm:spPr/>
    </dgm:pt>
    <dgm:pt modelId="{C275B58D-43FF-43F1-A8BA-53D2FA9A2BDC}" type="pres">
      <dgm:prSet presAssocID="{A0AC7610-10A2-4F3D-8B14-7BDCC92C1B27}" presName="Name13" presStyleLbl="parChTrans1D2" presStyleIdx="1" presStyleCnt="4"/>
      <dgm:spPr/>
    </dgm:pt>
    <dgm:pt modelId="{07EC3602-4A4B-4436-80F6-004EC5059109}" type="pres">
      <dgm:prSet presAssocID="{81E88A2A-064D-4653-A07C-01B0B017D7AE}" presName="childText" presStyleLbl="bgAcc1" presStyleIdx="1" presStyleCnt="4">
        <dgm:presLayoutVars>
          <dgm:bulletEnabled val="1"/>
        </dgm:presLayoutVars>
      </dgm:prSet>
      <dgm:spPr/>
    </dgm:pt>
    <dgm:pt modelId="{A9C3EA4A-F57A-4365-A4B3-C5F52F458157}" type="pres">
      <dgm:prSet presAssocID="{AB8DF4FD-AF14-4ACD-8BF1-5B1E562A3806}" presName="root" presStyleCnt="0"/>
      <dgm:spPr/>
    </dgm:pt>
    <dgm:pt modelId="{CDFA8F12-C970-454F-B642-9EF18792D73C}" type="pres">
      <dgm:prSet presAssocID="{AB8DF4FD-AF14-4ACD-8BF1-5B1E562A3806}" presName="rootComposite" presStyleCnt="0"/>
      <dgm:spPr/>
    </dgm:pt>
    <dgm:pt modelId="{88318EE7-19A1-46FD-A73A-BD33D7A68E8D}" type="pres">
      <dgm:prSet presAssocID="{AB8DF4FD-AF14-4ACD-8BF1-5B1E562A3806}" presName="rootText" presStyleLbl="node1" presStyleIdx="1" presStyleCnt="2"/>
      <dgm:spPr/>
    </dgm:pt>
    <dgm:pt modelId="{3B2745B3-2007-4FA4-988E-AD13B99A7B28}" type="pres">
      <dgm:prSet presAssocID="{AB8DF4FD-AF14-4ACD-8BF1-5B1E562A3806}" presName="rootConnector" presStyleLbl="node1" presStyleIdx="1" presStyleCnt="2"/>
      <dgm:spPr/>
    </dgm:pt>
    <dgm:pt modelId="{5A420A24-ACCC-40FE-AF17-C61C6A0A8544}" type="pres">
      <dgm:prSet presAssocID="{AB8DF4FD-AF14-4ACD-8BF1-5B1E562A3806}" presName="childShape" presStyleCnt="0"/>
      <dgm:spPr/>
    </dgm:pt>
    <dgm:pt modelId="{E624A229-DF84-4C78-91EB-CFB6EBC3CF46}" type="pres">
      <dgm:prSet presAssocID="{535932CD-9A04-464A-816C-2FDF3B01809D}" presName="Name13" presStyleLbl="parChTrans1D2" presStyleIdx="2" presStyleCnt="4"/>
      <dgm:spPr/>
    </dgm:pt>
    <dgm:pt modelId="{18A394BE-880D-47E4-9962-370C65981B90}" type="pres">
      <dgm:prSet presAssocID="{A9200B3A-E982-4F84-8279-874E274FA09D}" presName="childText" presStyleLbl="bgAcc1" presStyleIdx="2" presStyleCnt="4">
        <dgm:presLayoutVars>
          <dgm:bulletEnabled val="1"/>
        </dgm:presLayoutVars>
      </dgm:prSet>
      <dgm:spPr/>
    </dgm:pt>
    <dgm:pt modelId="{3E3BE225-7187-4E9A-9C76-362D7DE4C19F}" type="pres">
      <dgm:prSet presAssocID="{48451519-4652-435C-A24B-231E91BFC0EA}" presName="Name13" presStyleLbl="parChTrans1D2" presStyleIdx="3" presStyleCnt="4"/>
      <dgm:spPr/>
    </dgm:pt>
    <dgm:pt modelId="{3290128F-DAED-4B0C-920E-E4401E20B49D}" type="pres">
      <dgm:prSet presAssocID="{32A1D9E0-02A6-40BD-8C77-133352CBB08C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82A6DC09-0045-4948-B89A-3A1E03C04269}" srcId="{8DF47E81-243D-4F2D-880F-33370FCF2CFE}" destId="{81E88A2A-064D-4653-A07C-01B0B017D7AE}" srcOrd="1" destOrd="0" parTransId="{A0AC7610-10A2-4F3D-8B14-7BDCC92C1B27}" sibTransId="{E07997EF-80FC-4880-9076-8871CC259460}"/>
    <dgm:cxn modelId="{5EF3100A-D5BE-4642-9897-51E2E7904871}" type="presOf" srcId="{8DF47E81-243D-4F2D-880F-33370FCF2CFE}" destId="{FDC811E4-9D9C-4C22-B9EC-A4EB58A3A98C}" srcOrd="1" destOrd="0" presId="urn:microsoft.com/office/officeart/2005/8/layout/hierarchy3"/>
    <dgm:cxn modelId="{628FEE1D-648E-435A-8908-48B67C773BB0}" type="presOf" srcId="{A0AC7610-10A2-4F3D-8B14-7BDCC92C1B27}" destId="{C275B58D-43FF-43F1-A8BA-53D2FA9A2BDC}" srcOrd="0" destOrd="0" presId="urn:microsoft.com/office/officeart/2005/8/layout/hierarchy3"/>
    <dgm:cxn modelId="{C251FD27-D870-41E9-A1B6-FA4B7B276FE2}" srcId="{8A579237-8EE9-4AA4-B6D7-A6C548BC8E2B}" destId="{8DF47E81-243D-4F2D-880F-33370FCF2CFE}" srcOrd="0" destOrd="0" parTransId="{F59DDBBA-8D39-4B45-8762-E3495B10A644}" sibTransId="{17A87EC5-89AD-4F92-997F-B52D25A286DC}"/>
    <dgm:cxn modelId="{CB98CB39-EDBD-4AEA-AD27-57759586314D}" type="presOf" srcId="{8A579237-8EE9-4AA4-B6D7-A6C548BC8E2B}" destId="{6A781CB1-B20C-4BFE-976C-FA47908A2AF0}" srcOrd="0" destOrd="0" presId="urn:microsoft.com/office/officeart/2005/8/layout/hierarchy3"/>
    <dgm:cxn modelId="{28FAEA65-F764-422B-92A1-225AAA100FEC}" type="presOf" srcId="{AB8DF4FD-AF14-4ACD-8BF1-5B1E562A3806}" destId="{88318EE7-19A1-46FD-A73A-BD33D7A68E8D}" srcOrd="0" destOrd="0" presId="urn:microsoft.com/office/officeart/2005/8/layout/hierarchy3"/>
    <dgm:cxn modelId="{CE1F5F67-8932-47DF-837E-D9EEA597F9B8}" type="presOf" srcId="{A9200B3A-E982-4F84-8279-874E274FA09D}" destId="{18A394BE-880D-47E4-9962-370C65981B90}" srcOrd="0" destOrd="0" presId="urn:microsoft.com/office/officeart/2005/8/layout/hierarchy3"/>
    <dgm:cxn modelId="{E6BAE56B-9BB7-4486-B75B-B3718B819A57}" srcId="{AB8DF4FD-AF14-4ACD-8BF1-5B1E562A3806}" destId="{32A1D9E0-02A6-40BD-8C77-133352CBB08C}" srcOrd="1" destOrd="0" parTransId="{48451519-4652-435C-A24B-231E91BFC0EA}" sibTransId="{BEDC34ED-9DAC-4EE9-8B4E-777DE87EE5A3}"/>
    <dgm:cxn modelId="{77724B6E-E019-4897-8F50-0056611CE48C}" type="presOf" srcId="{4D68CA1C-2673-4BB4-92CC-DD0081698412}" destId="{C41A5F02-DB1A-43FF-BE31-15CC6D8CAE1B}" srcOrd="0" destOrd="0" presId="urn:microsoft.com/office/officeart/2005/8/layout/hierarchy3"/>
    <dgm:cxn modelId="{E7B47B73-9EAC-42E8-AED6-6E62770EC356}" type="presOf" srcId="{8DF47E81-243D-4F2D-880F-33370FCF2CFE}" destId="{30A9E140-ECAF-461C-AC2F-BBB980AF67BD}" srcOrd="0" destOrd="0" presId="urn:microsoft.com/office/officeart/2005/8/layout/hierarchy3"/>
    <dgm:cxn modelId="{2F988654-066B-4C45-8A3D-736C8EF0027F}" type="presOf" srcId="{48451519-4652-435C-A24B-231E91BFC0EA}" destId="{3E3BE225-7187-4E9A-9C76-362D7DE4C19F}" srcOrd="0" destOrd="0" presId="urn:microsoft.com/office/officeart/2005/8/layout/hierarchy3"/>
    <dgm:cxn modelId="{53238856-D66B-455E-8C95-2205A2DE4B25}" type="presOf" srcId="{32A1D9E0-02A6-40BD-8C77-133352CBB08C}" destId="{3290128F-DAED-4B0C-920E-E4401E20B49D}" srcOrd="0" destOrd="0" presId="urn:microsoft.com/office/officeart/2005/8/layout/hierarchy3"/>
    <dgm:cxn modelId="{67BE1885-DEE6-4C07-9842-74DB277E76FC}" srcId="{AB8DF4FD-AF14-4ACD-8BF1-5B1E562A3806}" destId="{A9200B3A-E982-4F84-8279-874E274FA09D}" srcOrd="0" destOrd="0" parTransId="{535932CD-9A04-464A-816C-2FDF3B01809D}" sibTransId="{101FFA57-3567-416D-9DDF-7BE6BB9B986F}"/>
    <dgm:cxn modelId="{DE36BB93-3FDB-4D41-86B2-AE81EECC19BB}" type="presOf" srcId="{AB8DF4FD-AF14-4ACD-8BF1-5B1E562A3806}" destId="{3B2745B3-2007-4FA4-988E-AD13B99A7B28}" srcOrd="1" destOrd="0" presId="urn:microsoft.com/office/officeart/2005/8/layout/hierarchy3"/>
    <dgm:cxn modelId="{258D9895-510F-4CD6-AB3C-C5CC2C85E298}" srcId="{8DF47E81-243D-4F2D-880F-33370FCF2CFE}" destId="{4D68CA1C-2673-4BB4-92CC-DD0081698412}" srcOrd="0" destOrd="0" parTransId="{5D99AD65-EE49-4018-9A5E-882F9AB68FF1}" sibTransId="{5A7B0D04-5EEF-413A-8419-6426B3344196}"/>
    <dgm:cxn modelId="{92DC16BD-5581-4434-8532-822F53DE587B}" srcId="{8A579237-8EE9-4AA4-B6D7-A6C548BC8E2B}" destId="{AB8DF4FD-AF14-4ACD-8BF1-5B1E562A3806}" srcOrd="1" destOrd="0" parTransId="{6E8795E5-A23E-44B5-8666-78353BAF826D}" sibTransId="{69621457-4DA9-436C-9059-7A502E764C56}"/>
    <dgm:cxn modelId="{E75746C3-585E-4740-9992-14E2868497C8}" type="presOf" srcId="{5D99AD65-EE49-4018-9A5E-882F9AB68FF1}" destId="{75B82619-9EFB-4EBA-A8EE-DD4C1790867A}" srcOrd="0" destOrd="0" presId="urn:microsoft.com/office/officeart/2005/8/layout/hierarchy3"/>
    <dgm:cxn modelId="{F2A929FA-8F83-49FE-8A29-7F703DBA3830}" type="presOf" srcId="{81E88A2A-064D-4653-A07C-01B0B017D7AE}" destId="{07EC3602-4A4B-4436-80F6-004EC5059109}" srcOrd="0" destOrd="0" presId="urn:microsoft.com/office/officeart/2005/8/layout/hierarchy3"/>
    <dgm:cxn modelId="{CE0401FD-416C-4E9D-AE8D-2279CA89EFD4}" type="presOf" srcId="{535932CD-9A04-464A-816C-2FDF3B01809D}" destId="{E624A229-DF84-4C78-91EB-CFB6EBC3CF46}" srcOrd="0" destOrd="0" presId="urn:microsoft.com/office/officeart/2005/8/layout/hierarchy3"/>
    <dgm:cxn modelId="{A1D85E23-7734-4798-A389-A9A4E385106D}" type="presParOf" srcId="{6A781CB1-B20C-4BFE-976C-FA47908A2AF0}" destId="{8CA41C7B-4C09-4562-8794-6755D5AFEC71}" srcOrd="0" destOrd="0" presId="urn:microsoft.com/office/officeart/2005/8/layout/hierarchy3"/>
    <dgm:cxn modelId="{9F198BB3-CAE1-4D11-985E-2AF79A2F052E}" type="presParOf" srcId="{8CA41C7B-4C09-4562-8794-6755D5AFEC71}" destId="{50661A4A-F36D-4709-A114-23B164073ABA}" srcOrd="0" destOrd="0" presId="urn:microsoft.com/office/officeart/2005/8/layout/hierarchy3"/>
    <dgm:cxn modelId="{BB53CB54-9A20-4100-B753-3B5AC758ABCE}" type="presParOf" srcId="{50661A4A-F36D-4709-A114-23B164073ABA}" destId="{30A9E140-ECAF-461C-AC2F-BBB980AF67BD}" srcOrd="0" destOrd="0" presId="urn:microsoft.com/office/officeart/2005/8/layout/hierarchy3"/>
    <dgm:cxn modelId="{44B70CB1-523A-4D32-9836-8B5B6C944CA0}" type="presParOf" srcId="{50661A4A-F36D-4709-A114-23B164073ABA}" destId="{FDC811E4-9D9C-4C22-B9EC-A4EB58A3A98C}" srcOrd="1" destOrd="0" presId="urn:microsoft.com/office/officeart/2005/8/layout/hierarchy3"/>
    <dgm:cxn modelId="{0253BA1C-F99D-4631-8B6C-E606D6D1B227}" type="presParOf" srcId="{8CA41C7B-4C09-4562-8794-6755D5AFEC71}" destId="{92DE31E4-A9C5-434B-972B-3B2D12A328E7}" srcOrd="1" destOrd="0" presId="urn:microsoft.com/office/officeart/2005/8/layout/hierarchy3"/>
    <dgm:cxn modelId="{3C14E62E-7DDC-44A0-B614-D0016957265F}" type="presParOf" srcId="{92DE31E4-A9C5-434B-972B-3B2D12A328E7}" destId="{75B82619-9EFB-4EBA-A8EE-DD4C1790867A}" srcOrd="0" destOrd="0" presId="urn:microsoft.com/office/officeart/2005/8/layout/hierarchy3"/>
    <dgm:cxn modelId="{518543C7-0E1B-4370-B310-DF7CBBEA2F3A}" type="presParOf" srcId="{92DE31E4-A9C5-434B-972B-3B2D12A328E7}" destId="{C41A5F02-DB1A-43FF-BE31-15CC6D8CAE1B}" srcOrd="1" destOrd="0" presId="urn:microsoft.com/office/officeart/2005/8/layout/hierarchy3"/>
    <dgm:cxn modelId="{7FCB5CDE-68A5-4BC0-B7D2-899D7BF8372A}" type="presParOf" srcId="{92DE31E4-A9C5-434B-972B-3B2D12A328E7}" destId="{C275B58D-43FF-43F1-A8BA-53D2FA9A2BDC}" srcOrd="2" destOrd="0" presId="urn:microsoft.com/office/officeart/2005/8/layout/hierarchy3"/>
    <dgm:cxn modelId="{3BD04CFA-0287-4E08-B8A7-E5578EF21E1A}" type="presParOf" srcId="{92DE31E4-A9C5-434B-972B-3B2D12A328E7}" destId="{07EC3602-4A4B-4436-80F6-004EC5059109}" srcOrd="3" destOrd="0" presId="urn:microsoft.com/office/officeart/2005/8/layout/hierarchy3"/>
    <dgm:cxn modelId="{C66D35C4-D6AB-49A9-8282-2E101FB289F1}" type="presParOf" srcId="{6A781CB1-B20C-4BFE-976C-FA47908A2AF0}" destId="{A9C3EA4A-F57A-4365-A4B3-C5F52F458157}" srcOrd="1" destOrd="0" presId="urn:microsoft.com/office/officeart/2005/8/layout/hierarchy3"/>
    <dgm:cxn modelId="{70AAC1B9-D10F-41A3-9DDB-76F174710A51}" type="presParOf" srcId="{A9C3EA4A-F57A-4365-A4B3-C5F52F458157}" destId="{CDFA8F12-C970-454F-B642-9EF18792D73C}" srcOrd="0" destOrd="0" presId="urn:microsoft.com/office/officeart/2005/8/layout/hierarchy3"/>
    <dgm:cxn modelId="{8B43E389-31CD-40C8-A804-1180A11F29B7}" type="presParOf" srcId="{CDFA8F12-C970-454F-B642-9EF18792D73C}" destId="{88318EE7-19A1-46FD-A73A-BD33D7A68E8D}" srcOrd="0" destOrd="0" presId="urn:microsoft.com/office/officeart/2005/8/layout/hierarchy3"/>
    <dgm:cxn modelId="{DC4E32B9-1197-4144-8908-83499555D376}" type="presParOf" srcId="{CDFA8F12-C970-454F-B642-9EF18792D73C}" destId="{3B2745B3-2007-4FA4-988E-AD13B99A7B28}" srcOrd="1" destOrd="0" presId="urn:microsoft.com/office/officeart/2005/8/layout/hierarchy3"/>
    <dgm:cxn modelId="{6BD831BE-BBA3-4DFA-BBD0-D4AE36364CD5}" type="presParOf" srcId="{A9C3EA4A-F57A-4365-A4B3-C5F52F458157}" destId="{5A420A24-ACCC-40FE-AF17-C61C6A0A8544}" srcOrd="1" destOrd="0" presId="urn:microsoft.com/office/officeart/2005/8/layout/hierarchy3"/>
    <dgm:cxn modelId="{3671C327-972C-44CE-A96A-E7BD1B5F89A0}" type="presParOf" srcId="{5A420A24-ACCC-40FE-AF17-C61C6A0A8544}" destId="{E624A229-DF84-4C78-91EB-CFB6EBC3CF46}" srcOrd="0" destOrd="0" presId="urn:microsoft.com/office/officeart/2005/8/layout/hierarchy3"/>
    <dgm:cxn modelId="{8E52D5F4-3D40-45D4-A676-D87C4CF407AA}" type="presParOf" srcId="{5A420A24-ACCC-40FE-AF17-C61C6A0A8544}" destId="{18A394BE-880D-47E4-9962-370C65981B90}" srcOrd="1" destOrd="0" presId="urn:microsoft.com/office/officeart/2005/8/layout/hierarchy3"/>
    <dgm:cxn modelId="{79C27793-1367-4548-9DD3-5539E444FC4A}" type="presParOf" srcId="{5A420A24-ACCC-40FE-AF17-C61C6A0A8544}" destId="{3E3BE225-7187-4E9A-9C76-362D7DE4C19F}" srcOrd="2" destOrd="0" presId="urn:microsoft.com/office/officeart/2005/8/layout/hierarchy3"/>
    <dgm:cxn modelId="{627A3671-B24C-4F55-9A92-3D9D8E215868}" type="presParOf" srcId="{5A420A24-ACCC-40FE-AF17-C61C6A0A8544}" destId="{3290128F-DAED-4B0C-920E-E4401E20B49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D9403-ABD3-4CE9-B948-AB83369A8BFE}">
      <dsp:nvSpPr>
        <dsp:cNvPr id="0" name=""/>
        <dsp:cNvSpPr/>
      </dsp:nvSpPr>
      <dsp:spPr>
        <a:xfrm>
          <a:off x="1607838" y="2277603"/>
          <a:ext cx="2880323" cy="1784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Естественнонаучная грамотность</a:t>
          </a:r>
        </a:p>
      </dsp:txBody>
      <dsp:txXfrm>
        <a:off x="2029652" y="2539008"/>
        <a:ext cx="2036695" cy="1262175"/>
      </dsp:txXfrm>
    </dsp:sp>
    <dsp:sp modelId="{C159BF57-C174-4A44-954C-377B40024F05}">
      <dsp:nvSpPr>
        <dsp:cNvPr id="0" name=""/>
        <dsp:cNvSpPr/>
      </dsp:nvSpPr>
      <dsp:spPr>
        <a:xfrm rot="12900000">
          <a:off x="894752" y="1846453"/>
          <a:ext cx="1252306" cy="50872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D1BB7-CC41-4830-97AC-2FF8CE341AA6}">
      <dsp:nvSpPr>
        <dsp:cNvPr id="0" name=""/>
        <dsp:cNvSpPr/>
      </dsp:nvSpPr>
      <dsp:spPr>
        <a:xfrm>
          <a:off x="160123" y="1063372"/>
          <a:ext cx="1695735" cy="13565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Читательская грамотность</a:t>
          </a:r>
        </a:p>
      </dsp:txBody>
      <dsp:txXfrm>
        <a:off x="199856" y="1103105"/>
        <a:ext cx="1616269" cy="1277122"/>
      </dsp:txXfrm>
    </dsp:sp>
    <dsp:sp modelId="{0F4ECF00-109C-4282-9F73-6E4FAF343FA2}">
      <dsp:nvSpPr>
        <dsp:cNvPr id="0" name=""/>
        <dsp:cNvSpPr/>
      </dsp:nvSpPr>
      <dsp:spPr>
        <a:xfrm rot="16200000">
          <a:off x="2292993" y="1180352"/>
          <a:ext cx="1510013" cy="50872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4BC9C-54A6-4809-96B2-6BF50000EA8D}">
      <dsp:nvSpPr>
        <dsp:cNvPr id="0" name=""/>
        <dsp:cNvSpPr/>
      </dsp:nvSpPr>
      <dsp:spPr>
        <a:xfrm>
          <a:off x="2200132" y="1411"/>
          <a:ext cx="1695735" cy="13565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Математическая грамотность</a:t>
          </a:r>
        </a:p>
      </dsp:txBody>
      <dsp:txXfrm>
        <a:off x="2239865" y="41144"/>
        <a:ext cx="1616269" cy="1277122"/>
      </dsp:txXfrm>
    </dsp:sp>
    <dsp:sp modelId="{1A49982A-1B37-4E4B-B352-FB9C659598EC}">
      <dsp:nvSpPr>
        <dsp:cNvPr id="0" name=""/>
        <dsp:cNvSpPr/>
      </dsp:nvSpPr>
      <dsp:spPr>
        <a:xfrm rot="19500000">
          <a:off x="3948940" y="1846453"/>
          <a:ext cx="1252306" cy="50872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F2A0E-8714-46F2-8870-9F690263EC73}">
      <dsp:nvSpPr>
        <dsp:cNvPr id="0" name=""/>
        <dsp:cNvSpPr/>
      </dsp:nvSpPr>
      <dsp:spPr>
        <a:xfrm>
          <a:off x="4240140" y="1063372"/>
          <a:ext cx="1695735" cy="13565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Цифровая грамотность</a:t>
          </a:r>
        </a:p>
      </dsp:txBody>
      <dsp:txXfrm>
        <a:off x="4279873" y="1103105"/>
        <a:ext cx="1616269" cy="1277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D9403-ABD3-4CE9-B948-AB83369A8BFE}">
      <dsp:nvSpPr>
        <dsp:cNvPr id="0" name=""/>
        <dsp:cNvSpPr/>
      </dsp:nvSpPr>
      <dsp:spPr>
        <a:xfrm>
          <a:off x="1109141" y="1522596"/>
          <a:ext cx="3181991" cy="17044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Естественнонаучная грамотность</a:t>
          </a:r>
        </a:p>
      </dsp:txBody>
      <dsp:txXfrm>
        <a:off x="1575133" y="1772209"/>
        <a:ext cx="2250007" cy="1205235"/>
      </dsp:txXfrm>
    </dsp:sp>
    <dsp:sp modelId="{C159BF57-C174-4A44-954C-377B40024F05}">
      <dsp:nvSpPr>
        <dsp:cNvPr id="0" name=""/>
        <dsp:cNvSpPr/>
      </dsp:nvSpPr>
      <dsp:spPr>
        <a:xfrm rot="12900000">
          <a:off x="718081" y="1115451"/>
          <a:ext cx="1060714" cy="48577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D1BB7-CC41-4830-97AC-2FF8CE341AA6}">
      <dsp:nvSpPr>
        <dsp:cNvPr id="0" name=""/>
        <dsp:cNvSpPr/>
      </dsp:nvSpPr>
      <dsp:spPr>
        <a:xfrm>
          <a:off x="4376" y="406441"/>
          <a:ext cx="1619238" cy="12953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Читательская грамотность</a:t>
          </a:r>
        </a:p>
      </dsp:txBody>
      <dsp:txXfrm>
        <a:off x="42317" y="444382"/>
        <a:ext cx="1543356" cy="1219508"/>
      </dsp:txXfrm>
    </dsp:sp>
    <dsp:sp modelId="{0F4ECF00-109C-4282-9F73-6E4FAF343FA2}">
      <dsp:nvSpPr>
        <dsp:cNvPr id="0" name=""/>
        <dsp:cNvSpPr/>
      </dsp:nvSpPr>
      <dsp:spPr>
        <a:xfrm rot="19500000">
          <a:off x="3621478" y="1115451"/>
          <a:ext cx="1060714" cy="48577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4BC9C-54A6-4809-96B2-6BF50000EA8D}">
      <dsp:nvSpPr>
        <dsp:cNvPr id="0" name=""/>
        <dsp:cNvSpPr/>
      </dsp:nvSpPr>
      <dsp:spPr>
        <a:xfrm>
          <a:off x="3776659" y="406441"/>
          <a:ext cx="1619238" cy="12953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Математическая грамотность</a:t>
          </a:r>
        </a:p>
      </dsp:txBody>
      <dsp:txXfrm>
        <a:off x="3814600" y="444382"/>
        <a:ext cx="1543356" cy="12195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D9403-ABD3-4CE9-B948-AB83369A8BFE}">
      <dsp:nvSpPr>
        <dsp:cNvPr id="0" name=""/>
        <dsp:cNvSpPr/>
      </dsp:nvSpPr>
      <dsp:spPr>
        <a:xfrm>
          <a:off x="1109141" y="1522596"/>
          <a:ext cx="3181991" cy="17044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Естественнонаучная грамотность</a:t>
          </a:r>
        </a:p>
      </dsp:txBody>
      <dsp:txXfrm>
        <a:off x="1575133" y="1772209"/>
        <a:ext cx="2250007" cy="1205235"/>
      </dsp:txXfrm>
    </dsp:sp>
    <dsp:sp modelId="{C159BF57-C174-4A44-954C-377B40024F05}">
      <dsp:nvSpPr>
        <dsp:cNvPr id="0" name=""/>
        <dsp:cNvSpPr/>
      </dsp:nvSpPr>
      <dsp:spPr>
        <a:xfrm rot="12900000">
          <a:off x="718081" y="1115451"/>
          <a:ext cx="1060714" cy="48577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D1BB7-CC41-4830-97AC-2FF8CE341AA6}">
      <dsp:nvSpPr>
        <dsp:cNvPr id="0" name=""/>
        <dsp:cNvSpPr/>
      </dsp:nvSpPr>
      <dsp:spPr>
        <a:xfrm>
          <a:off x="4376" y="406441"/>
          <a:ext cx="1619238" cy="12953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Читательская грамотность</a:t>
          </a:r>
        </a:p>
      </dsp:txBody>
      <dsp:txXfrm>
        <a:off x="42317" y="444382"/>
        <a:ext cx="1543356" cy="1219508"/>
      </dsp:txXfrm>
    </dsp:sp>
    <dsp:sp modelId="{0F4ECF00-109C-4282-9F73-6E4FAF343FA2}">
      <dsp:nvSpPr>
        <dsp:cNvPr id="0" name=""/>
        <dsp:cNvSpPr/>
      </dsp:nvSpPr>
      <dsp:spPr>
        <a:xfrm rot="19500000">
          <a:off x="3621478" y="1115451"/>
          <a:ext cx="1060714" cy="48577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4BC9C-54A6-4809-96B2-6BF50000EA8D}">
      <dsp:nvSpPr>
        <dsp:cNvPr id="0" name=""/>
        <dsp:cNvSpPr/>
      </dsp:nvSpPr>
      <dsp:spPr>
        <a:xfrm>
          <a:off x="3776659" y="406441"/>
          <a:ext cx="1619238" cy="12953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Математическая грамотность</a:t>
          </a:r>
        </a:p>
      </dsp:txBody>
      <dsp:txXfrm>
        <a:off x="3814600" y="444382"/>
        <a:ext cx="1543356" cy="12195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9E140-ECAF-461C-AC2F-BBB980AF67BD}">
      <dsp:nvSpPr>
        <dsp:cNvPr id="0" name=""/>
        <dsp:cNvSpPr/>
      </dsp:nvSpPr>
      <dsp:spPr>
        <a:xfrm>
          <a:off x="546740" y="1195"/>
          <a:ext cx="2714364" cy="135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Констатирующее оценивание</a:t>
          </a:r>
        </a:p>
      </dsp:txBody>
      <dsp:txXfrm>
        <a:off x="586491" y="40946"/>
        <a:ext cx="2634862" cy="1277680"/>
      </dsp:txXfrm>
    </dsp:sp>
    <dsp:sp modelId="{75B82619-9EFB-4EBA-A8EE-DD4C1790867A}">
      <dsp:nvSpPr>
        <dsp:cNvPr id="0" name=""/>
        <dsp:cNvSpPr/>
      </dsp:nvSpPr>
      <dsp:spPr>
        <a:xfrm>
          <a:off x="818176" y="1358377"/>
          <a:ext cx="271436" cy="10178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886"/>
              </a:lnTo>
              <a:lnTo>
                <a:pt x="271436" y="10178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A5F02-DB1A-43FF-BE31-15CC6D8CAE1B}">
      <dsp:nvSpPr>
        <dsp:cNvPr id="0" name=""/>
        <dsp:cNvSpPr/>
      </dsp:nvSpPr>
      <dsp:spPr>
        <a:xfrm>
          <a:off x="1089613" y="1697672"/>
          <a:ext cx="2171491" cy="1357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Контроль: проверка планируемых результатов.</a:t>
          </a:r>
        </a:p>
      </dsp:txBody>
      <dsp:txXfrm>
        <a:off x="1129364" y="1737423"/>
        <a:ext cx="2091989" cy="1277680"/>
      </dsp:txXfrm>
    </dsp:sp>
    <dsp:sp modelId="{C275B58D-43FF-43F1-A8BA-53D2FA9A2BDC}">
      <dsp:nvSpPr>
        <dsp:cNvPr id="0" name=""/>
        <dsp:cNvSpPr/>
      </dsp:nvSpPr>
      <dsp:spPr>
        <a:xfrm>
          <a:off x="818176" y="1358377"/>
          <a:ext cx="271436" cy="27143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4364"/>
              </a:lnTo>
              <a:lnTo>
                <a:pt x="271436" y="27143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C3602-4A4B-4436-80F6-004EC5059109}">
      <dsp:nvSpPr>
        <dsp:cNvPr id="0" name=""/>
        <dsp:cNvSpPr/>
      </dsp:nvSpPr>
      <dsp:spPr>
        <a:xfrm>
          <a:off x="1089613" y="3394150"/>
          <a:ext cx="2171491" cy="1357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Выявление реальных возможностей.</a:t>
          </a:r>
        </a:p>
      </dsp:txBody>
      <dsp:txXfrm>
        <a:off x="1129364" y="3433901"/>
        <a:ext cx="2091989" cy="1277680"/>
      </dsp:txXfrm>
    </dsp:sp>
    <dsp:sp modelId="{88318EE7-19A1-46FD-A73A-BD33D7A68E8D}">
      <dsp:nvSpPr>
        <dsp:cNvPr id="0" name=""/>
        <dsp:cNvSpPr/>
      </dsp:nvSpPr>
      <dsp:spPr>
        <a:xfrm>
          <a:off x="3939695" y="1195"/>
          <a:ext cx="2714364" cy="135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Формирующее оценивание</a:t>
          </a:r>
        </a:p>
      </dsp:txBody>
      <dsp:txXfrm>
        <a:off x="3979446" y="40946"/>
        <a:ext cx="2634862" cy="1277680"/>
      </dsp:txXfrm>
    </dsp:sp>
    <dsp:sp modelId="{E624A229-DF84-4C78-91EB-CFB6EBC3CF46}">
      <dsp:nvSpPr>
        <dsp:cNvPr id="0" name=""/>
        <dsp:cNvSpPr/>
      </dsp:nvSpPr>
      <dsp:spPr>
        <a:xfrm>
          <a:off x="4211131" y="1358377"/>
          <a:ext cx="271436" cy="10178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886"/>
              </a:lnTo>
              <a:lnTo>
                <a:pt x="271436" y="10178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394BE-880D-47E4-9962-370C65981B90}">
      <dsp:nvSpPr>
        <dsp:cNvPr id="0" name=""/>
        <dsp:cNvSpPr/>
      </dsp:nvSpPr>
      <dsp:spPr>
        <a:xfrm>
          <a:off x="4482568" y="1697672"/>
          <a:ext cx="2171491" cy="1357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Различные фазы урока: введение нового материала; актуализация знаний; формирование и развитие умений.</a:t>
          </a:r>
        </a:p>
      </dsp:txBody>
      <dsp:txXfrm>
        <a:off x="4522319" y="1737423"/>
        <a:ext cx="2091989" cy="1277680"/>
      </dsp:txXfrm>
    </dsp:sp>
    <dsp:sp modelId="{3E3BE225-7187-4E9A-9C76-362D7DE4C19F}">
      <dsp:nvSpPr>
        <dsp:cNvPr id="0" name=""/>
        <dsp:cNvSpPr/>
      </dsp:nvSpPr>
      <dsp:spPr>
        <a:xfrm>
          <a:off x="4211131" y="1358377"/>
          <a:ext cx="271436" cy="27143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4364"/>
              </a:lnTo>
              <a:lnTo>
                <a:pt x="271436" y="27143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90128F-DAED-4B0C-920E-E4401E20B49D}">
      <dsp:nvSpPr>
        <dsp:cNvPr id="0" name=""/>
        <dsp:cNvSpPr/>
      </dsp:nvSpPr>
      <dsp:spPr>
        <a:xfrm>
          <a:off x="4482568" y="3394150"/>
          <a:ext cx="2171491" cy="1357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 качестве задач возможного естественнонаучного практикума.</a:t>
          </a:r>
        </a:p>
      </dsp:txBody>
      <dsp:txXfrm>
        <a:off x="4522319" y="3433901"/>
        <a:ext cx="2091989" cy="1277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15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836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3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Следует избегать решения «шаблонных» заданий, которые ставят перед</a:t>
            </a:r>
          </a:p>
          <a:p>
            <a:r>
              <a:rPr lang="ru-RU" dirty="0"/>
              <a:t>собой задачу «натаскивания» на выполнение задач определенного формата, в то время как</a:t>
            </a:r>
          </a:p>
          <a:p>
            <a:r>
              <a:rPr lang="ru-RU" dirty="0"/>
              <a:t>залогом успеха на экзамене является развитие творческого и критического мышления,</a:t>
            </a:r>
          </a:p>
          <a:p>
            <a:r>
              <a:rPr lang="ru-RU" dirty="0"/>
              <a:t>а также сформированность навыков переноса знаний из области теории в реальные</a:t>
            </a:r>
          </a:p>
          <a:p>
            <a:r>
              <a:rPr lang="ru-RU" dirty="0"/>
              <a:t>жизненные ситуации.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83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03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85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90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3407" y="404664"/>
            <a:ext cx="5897185" cy="1152128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>
          <a:xfrm>
            <a:off x="179512" y="1988840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39752" y="116632"/>
            <a:ext cx="6804248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16632"/>
            <a:ext cx="6804248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eroko.ru/pisa18/pisa2018_sl.html" TargetMode="External"/><Relationship Id="rId2" Type="http://schemas.openxmlformats.org/officeDocument/2006/relationships/hyperlink" Target="https://www.oecd.org/pisa/test/pisa2015/#d.en.53724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skiv.instrao.ru/bank-zadaniy/estestvennonauchnaya-gramotnost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fg.resh.edu.ru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fipi.ru/otkrytyy-bank-zadaniy-dlya-otsenki-yestestvennonauchnoy-gramotnost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media.prosv.ru/fg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ducomm.iro.perm.ru/groups/obshchee-obrazovanie/posts/sbornik-materialov-dlya-ocenki-i-formirovaniya-estestvennonauchnoy-gramotnosti-shkolnikov-post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lab.org/ru/project/catalog/#.Ybmo0L1Bw2w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8964487" cy="1152128"/>
          </a:xfrm>
        </p:spPr>
        <p:txBody>
          <a:bodyPr>
            <a:noAutofit/>
          </a:bodyPr>
          <a:lstStyle/>
          <a:p>
            <a:r>
              <a:rPr lang="ru-RU" sz="4000" dirty="0"/>
              <a:t>Формирование функциональной грамотности при подготовке к ГИА по химии</a:t>
            </a:r>
            <a:endParaRPr lang="ru-RU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8C834-F177-4EC6-A829-F8317ABC591F}"/>
              </a:ext>
            </a:extLst>
          </p:cNvPr>
          <p:cNvSpPr txBox="1"/>
          <p:nvPr/>
        </p:nvSpPr>
        <p:spPr>
          <a:xfrm>
            <a:off x="323528" y="5157192"/>
            <a:ext cx="4608512" cy="1477328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Сорожкина</a:t>
            </a:r>
            <a:r>
              <a:rPr lang="ru-RU" dirty="0"/>
              <a:t> Софья Викторовна, заместитель директора, учитель химии МБОУ города Костромы «Средняя общеобразовательная школа №37 имени выдающегося земляка </a:t>
            </a:r>
            <a:r>
              <a:rPr lang="ru-RU" dirty="0" err="1"/>
              <a:t>Тартышева</a:t>
            </a:r>
            <a:r>
              <a:rPr lang="ru-RU" dirty="0"/>
              <a:t> Андрея Михайловича»</a:t>
            </a: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C691690-B6EB-43ED-BEED-1C4B3E901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493894"/>
              </p:ext>
            </p:extLst>
          </p:nvPr>
        </p:nvGraphicFramePr>
        <p:xfrm>
          <a:off x="107504" y="1556792"/>
          <a:ext cx="8856984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6953">
                  <a:extLst>
                    <a:ext uri="{9D8B030D-6E8A-4147-A177-3AD203B41FA5}">
                      <a16:colId xmlns:a16="http://schemas.microsoft.com/office/drawing/2014/main" val="780083759"/>
                    </a:ext>
                  </a:extLst>
                </a:gridCol>
                <a:gridCol w="6490031">
                  <a:extLst>
                    <a:ext uri="{9D8B030D-6E8A-4147-A177-3AD203B41FA5}">
                      <a16:colId xmlns:a16="http://schemas.microsoft.com/office/drawing/2014/main" val="3565382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815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1,2,19,20,23</a:t>
                      </a:r>
                    </a:p>
                    <a:p>
                      <a:r>
                        <a:rPr lang="ru-RU" dirty="0"/>
                        <a:t>(Строение атома, ПСХЭ, электролиз, равновесие)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 выполнении этих заданий от экзаменуемых требовалось</a:t>
                      </a:r>
                    </a:p>
                    <a:p>
                      <a:r>
                        <a:rPr lang="ru-RU" dirty="0"/>
                        <a:t>осуществление небольшого количества мыслительных операций, в основном сравнения и конкретизации.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941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11-16 (органическая химия)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Сформированных навыков сравнения, систематизации и обобщения полученных теоретических знаний, предполагает сформированность метапредметных умений, а также образного (абстрактного) мышления.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216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17 (классификация реакций)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Недостаточной сформированности мыслительных операций систематизации и сравнения.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932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23 (равновесие)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Логическое мышление, которое нужно продемонстрировать при анализе приведенных в таблице данных.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491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33, 34 (расчетные задачи высокого уровня сложности)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Сами по себе математические действия, как правило, не выходят за рамки программы основной школы, однако их осуществление опирается на логические рассуждения, подкрепленные установлением причинно-следственных связей.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624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88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236296" cy="1150897"/>
          </a:xfrm>
        </p:spPr>
        <p:txBody>
          <a:bodyPr>
            <a:normAutofit fontScale="90000"/>
          </a:bodyPr>
          <a:lstStyle/>
          <a:p>
            <a:r>
              <a:rPr lang="ru-RU" dirty="0"/>
              <a:t>Комплексный подход при формировании ЕНГ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F5BB5C8-1451-47DC-8426-5853158EDF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271107"/>
              </p:ext>
            </p:extLst>
          </p:nvPr>
        </p:nvGraphicFramePr>
        <p:xfrm>
          <a:off x="3707904" y="2675821"/>
          <a:ext cx="5400275" cy="363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15F8F4-6FFB-4738-BAE1-FC2E064AA05A}"/>
              </a:ext>
            </a:extLst>
          </p:cNvPr>
          <p:cNvSpPr/>
          <p:nvPr/>
        </p:nvSpPr>
        <p:spPr>
          <a:xfrm>
            <a:off x="4211960" y="1844824"/>
            <a:ext cx="4662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Задания на выявление математической зависимости между заданными физическими величинами в соответствии с уравнениями химических реакций, а также по составлению математического уравнения для поиска неизвестной величины.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BDFB7C-14A8-4AD2-A0A5-D2331DC7D956}"/>
              </a:ext>
            </a:extLst>
          </p:cNvPr>
          <p:cNvSpPr/>
          <p:nvPr/>
        </p:nvSpPr>
        <p:spPr>
          <a:xfrm>
            <a:off x="35821" y="1772816"/>
            <a:ext cx="367240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1) Задания, направленные на </a:t>
            </a:r>
            <a:r>
              <a:rPr lang="ru-RU" sz="1100" i="1" dirty="0"/>
              <a:t>формирование умений поиска информации и понимания текста</a:t>
            </a:r>
            <a:r>
              <a:rPr lang="ru-RU" sz="1100" dirty="0"/>
              <a:t>: чтение текста с дополнением пропущенных в нем знаков/символов, иллюстрирующих непонятные слова (термины, понятия); выделение ключевых слов в предложении и абзаце; выписывание определений понятий с использованием словарей и справочников; поиск информации, необходимой для ответа на вопрос и т.д.;</a:t>
            </a:r>
          </a:p>
          <a:p>
            <a:pPr algn="just"/>
            <a:r>
              <a:rPr lang="ru-RU" sz="1100" dirty="0"/>
              <a:t>2) Задания, направленные на </a:t>
            </a:r>
            <a:r>
              <a:rPr lang="ru-RU" sz="1100" i="1" dirty="0"/>
              <a:t>формирование умений критического анализа и оценки информации текста</a:t>
            </a:r>
            <a:r>
              <a:rPr lang="ru-RU" sz="1100" dirty="0"/>
              <a:t>: оценивание правильности суждений, сделанных на основании текста, исходя из своих знаний (верная/неверная информация, новая/известная информация и т.д.); определение и восполнение пропуска части информации в процессе работы с несколькими источниками; выявление содержащейся в них противоречивой информации; формулирование оценочных суждений об информации текста и т.д.;</a:t>
            </a:r>
          </a:p>
          <a:p>
            <a:pPr algn="just"/>
            <a:r>
              <a:rPr lang="ru-RU" sz="1100" dirty="0"/>
              <a:t>3) Задания, направленные на </a:t>
            </a:r>
            <a:r>
              <a:rPr lang="ru-RU" sz="1100" i="1" dirty="0"/>
              <a:t>формирование умений преобразования и интерпретации информации текста</a:t>
            </a:r>
            <a:r>
              <a:rPr lang="ru-RU" sz="1100" dirty="0"/>
              <a:t>: </a:t>
            </a:r>
            <a:r>
              <a:rPr lang="ru-RU" sz="1100" dirty="0" err="1"/>
              <a:t>переформулирование</a:t>
            </a:r>
            <a:r>
              <a:rPr lang="ru-RU" sz="1100" dirty="0"/>
              <a:t> оборотов речи текстов научного (научно-учебного) стиля; формулирование и запись ответа на вопрос на основе некоторой опорной информации (текста, схемы, таблицы, графика); составление таблицы или схемы на основе текста, заполнение таблицы; составление обобщенного плана или алгоритма действий (ответа, решения) на основе прочитанного текста и т.д.</a:t>
            </a:r>
          </a:p>
        </p:txBody>
      </p:sp>
    </p:spTree>
    <p:extLst>
      <p:ext uri="{BB962C8B-B14F-4D97-AF65-F5344CB8AC3E}">
        <p14:creationId xmlns:p14="http://schemas.microsoft.com/office/powerpoint/2010/main" val="39101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15DC457-EFE3-4AB8-994F-5D5692317E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7979286"/>
              </p:ext>
            </p:extLst>
          </p:nvPr>
        </p:nvGraphicFramePr>
        <p:xfrm>
          <a:off x="1871862" y="1612250"/>
          <a:ext cx="5400275" cy="363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B34418-4E73-409A-9CC7-061EFF84C7AB}"/>
              </a:ext>
            </a:extLst>
          </p:cNvPr>
          <p:cNvSpPr/>
          <p:nvPr/>
        </p:nvSpPr>
        <p:spPr>
          <a:xfrm>
            <a:off x="287016" y="4983967"/>
            <a:ext cx="8856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Эффективная реализация химического эксперимента в сочетании с другими наглядными средствами обучения химии (демонстрационный эксперимент, работа с моделями молекул и кристаллических решеток, видеоматериалы, виртуальные лаборатории, программы моделирования химических объектов (веществ и процессов)) в таких формах, как лабораторная и практическая работы. Каждый эксперимент должен включать в себя методические указания, компонентом которых является как непосредственно экспериментальная работа, так и выполнение контрольных заданий в формате, аналогичном заданиям ОГЭ и ЕГЭ по химии.</a:t>
            </a:r>
          </a:p>
          <a:p>
            <a:r>
              <a:rPr lang="ru-RU" sz="1100" dirty="0"/>
              <a:t>В содержании урока важно предусматривать работу с заданиями, которые проверяют не только предметную составляющую химии, но и межпредметные связи с физикой, биологией, математикой. Необходимо наличие практико-ориентированных, межпредметных, </a:t>
            </a:r>
            <a:r>
              <a:rPr lang="ru-RU" sz="1100" dirty="0" err="1"/>
              <a:t>экологизированных</a:t>
            </a:r>
            <a:r>
              <a:rPr lang="ru-RU" sz="1100" dirty="0"/>
              <a:t> заданий в ходе реализации обучения школьного курса химии. </a:t>
            </a:r>
          </a:p>
        </p:txBody>
      </p:sp>
    </p:spTree>
    <p:extLst>
      <p:ext uri="{BB962C8B-B14F-4D97-AF65-F5344CB8AC3E}">
        <p14:creationId xmlns:p14="http://schemas.microsoft.com/office/powerpoint/2010/main" val="30829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621BE-BF08-4350-B5F9-69918C45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180" y="260648"/>
            <a:ext cx="6804248" cy="1150897"/>
          </a:xfrm>
        </p:spPr>
        <p:txBody>
          <a:bodyPr>
            <a:noAutofit/>
          </a:bodyPr>
          <a:lstStyle/>
          <a:p>
            <a:r>
              <a:rPr lang="ru-RU" sz="2800" dirty="0"/>
              <a:t>Перечень компетенций и познавательных действий, использующихся для описания заданий по оценки естественнонаучной грамотности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D963A70-F32B-4DA2-87E0-74A64FA5DD55}"/>
              </a:ext>
            </a:extLst>
          </p:cNvPr>
          <p:cNvSpPr/>
          <p:nvPr/>
        </p:nvSpPr>
        <p:spPr>
          <a:xfrm>
            <a:off x="107504" y="1700808"/>
            <a:ext cx="259228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1. Научное объяснение явлений. 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1.1. Применить естественнонаучные знания для анализа ситуации/проблемы. 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1.2. Выбрать модель, лежащую в основе объяснения. 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1.3. Выбрать объяснение, наиболее полно отражающее описанные процессы. 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1.4. Создать объяснение, указав несколько причинно-следственных связей.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1.5. Выбрать возможный прогноз и аргументировать выбор.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1.6. Сделать прогноз на основании предложенного объяснения процесса.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1.7. Привести примеры возможного применения естественнонаучного знания для общества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B331B1-9D5E-4F31-A17F-50D238DCB4CE}"/>
              </a:ext>
            </a:extLst>
          </p:cNvPr>
          <p:cNvSpPr/>
          <p:nvPr/>
        </p:nvSpPr>
        <p:spPr>
          <a:xfrm>
            <a:off x="2699792" y="1628800"/>
            <a:ext cx="331236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Понимание особенностей естественнонаучного исследования. 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Различать вопросы, которые возможно исследовать методами естественных наук.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Распознавать гипотезу (предположение), на проверку которой направлено данное исследование.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Оценить предложенный способ проведения исследования/план исследования.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2.4. Интерпретировать результаты исследований/находить информацию в данных, подтверждающую выводы.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2.5. Сделать выводы по предложенным результатам исследования.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2.6. Оценить способ, которые используются для обеспечения надёжности данных и достоверности объяснений.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2.7. Предложить способ увеличения точности получаемых в исследовании данных.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477F282-9BD2-4C35-A3A0-FD782CC70BF1}"/>
              </a:ext>
            </a:extLst>
          </p:cNvPr>
          <p:cNvSpPr/>
          <p:nvPr/>
        </p:nvSpPr>
        <p:spPr>
          <a:xfrm>
            <a:off x="6012160" y="1628800"/>
            <a:ext cx="30243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3. Интерпретация данных и использование научных доказательств для получения выводов. 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3.1. Определять недостающую информацию для решения проблемы.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3.2. Распознавать предположения (допущения), аргументы и описания в научно-популярных текстах 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3.3. Находить необходимые данные в источниках информации, представленной в различной форме (таблицы, графики, схемы, диаграммы, карты).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3.4. Преобразовать информацию из одной формы представления данных в другую.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3.5. Интерпретировать данные и делать соответствующие выводы.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3.6. Оценивать достоверность научных аргументов и доказательства из различных источников.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3054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>Открытый банк заданий </a:t>
            </a:r>
            <a:r>
              <a:rPr lang="en-US" dirty="0"/>
              <a:t>PISA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C471C-4542-4E0A-8677-23153933C010}"/>
              </a:ext>
            </a:extLst>
          </p:cNvPr>
          <p:cNvSpPr txBox="1"/>
          <p:nvPr/>
        </p:nvSpPr>
        <p:spPr>
          <a:xfrm>
            <a:off x="3779912" y="1048943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hlinkClick r:id="rId2"/>
              </a:rPr>
              <a:t>PISA 2015 - PISA (oecd.org)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4CE11-0228-4DCA-A51C-BA934C3E083C}"/>
              </a:ext>
            </a:extLst>
          </p:cNvPr>
          <p:cNvSpPr txBox="1"/>
          <p:nvPr/>
        </p:nvSpPr>
        <p:spPr>
          <a:xfrm>
            <a:off x="1719399" y="1267529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hlinkClick r:id="rId3"/>
              </a:rPr>
              <a:t>Исследование PISA-2018. Естественнонаучная грамотность (centeroko.ru)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F40552-8D03-4234-AB9D-35C3DAA8E8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1" t="11431" r="47928" b="11703"/>
          <a:stretch/>
        </p:blipFill>
        <p:spPr>
          <a:xfrm>
            <a:off x="323528" y="1855447"/>
            <a:ext cx="4536504" cy="39536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1B0C1B-694B-4358-9BAA-65D7CFE705F5}"/>
              </a:ext>
            </a:extLst>
          </p:cNvPr>
          <p:cNvSpPr txBox="1"/>
          <p:nvPr/>
        </p:nvSpPr>
        <p:spPr>
          <a:xfrm>
            <a:off x="5580112" y="2564904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Реальные задания</a:t>
            </a:r>
          </a:p>
          <a:p>
            <a:r>
              <a:rPr lang="ru-RU" dirty="0"/>
              <a:t>Без проверки</a:t>
            </a:r>
          </a:p>
          <a:p>
            <a:r>
              <a:rPr lang="ru-RU" dirty="0"/>
              <a:t>Без критериев</a:t>
            </a:r>
          </a:p>
          <a:p>
            <a:r>
              <a:rPr lang="ru-RU" dirty="0"/>
              <a:t>Биология</a:t>
            </a:r>
          </a:p>
          <a:p>
            <a:r>
              <a:rPr lang="ru-RU" dirty="0"/>
              <a:t>Англоязычен (автоматический перевод)</a:t>
            </a:r>
          </a:p>
          <a:p>
            <a:r>
              <a:rPr lang="ru-RU" dirty="0"/>
              <a:t>Нет автоматической проверки</a:t>
            </a:r>
          </a:p>
          <a:p>
            <a:r>
              <a:rPr lang="ru-RU" dirty="0"/>
              <a:t>Без регистрации</a:t>
            </a:r>
          </a:p>
        </p:txBody>
      </p:sp>
    </p:spTree>
    <p:extLst>
      <p:ext uri="{BB962C8B-B14F-4D97-AF65-F5344CB8AC3E}">
        <p14:creationId xmlns:p14="http://schemas.microsoft.com/office/powerpoint/2010/main" val="12161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876256" cy="1150897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/>
              <a:t>Открытый банк заданий ИСРО РАО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C456D-6559-4D69-AACA-F8B3F9C2963E}"/>
              </a:ext>
            </a:extLst>
          </p:cNvPr>
          <p:cNvSpPr txBox="1"/>
          <p:nvPr/>
        </p:nvSpPr>
        <p:spPr>
          <a:xfrm>
            <a:off x="3271459" y="1267529"/>
            <a:ext cx="486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hlinkClick r:id="rId2"/>
              </a:rPr>
              <a:t>Естественнонаучная грамотность (instrao.ru)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C53AF9-3372-4E48-A340-97BCB47FC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01" r="39763" b="3800"/>
          <a:stretch/>
        </p:blipFill>
        <p:spPr>
          <a:xfrm>
            <a:off x="611560" y="1772816"/>
            <a:ext cx="5508104" cy="4464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125F2-4725-4A1B-AC92-63A4C590930F}"/>
              </a:ext>
            </a:extLst>
          </p:cNvPr>
          <p:cNvSpPr txBox="1"/>
          <p:nvPr/>
        </p:nvSpPr>
        <p:spPr>
          <a:xfrm>
            <a:off x="6012160" y="2492896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Химия в составе комплексных заданий</a:t>
            </a:r>
          </a:p>
          <a:p>
            <a:r>
              <a:rPr lang="ru-RU" dirty="0"/>
              <a:t>Есть критерии и методические рекомендации</a:t>
            </a:r>
          </a:p>
          <a:p>
            <a:r>
              <a:rPr lang="ru-RU" dirty="0"/>
              <a:t>Без регистрации</a:t>
            </a:r>
          </a:p>
        </p:txBody>
      </p:sp>
    </p:spTree>
    <p:extLst>
      <p:ext uri="{BB962C8B-B14F-4D97-AF65-F5344CB8AC3E}">
        <p14:creationId xmlns:p14="http://schemas.microsoft.com/office/powerpoint/2010/main" val="353122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116632"/>
            <a:ext cx="7308304" cy="1150897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/>
              <a:t>Открытый банк заданий Российской электронной школы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C007CC-15AA-47F4-995D-14C08EC61DE0}"/>
              </a:ext>
            </a:extLst>
          </p:cNvPr>
          <p:cNvSpPr txBox="1"/>
          <p:nvPr/>
        </p:nvSpPr>
        <p:spPr>
          <a:xfrm>
            <a:off x="3707904" y="130011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https://fg.resh.edu.ru/</a:t>
            </a:r>
            <a:r>
              <a:rPr lang="ru-RU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49F46E-CFF1-41F1-81C6-749C8745E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57" t="18483" r="1666" b="6951"/>
          <a:stretch/>
        </p:blipFill>
        <p:spPr>
          <a:xfrm>
            <a:off x="0" y="1772816"/>
            <a:ext cx="8712968" cy="4388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0D7914-D59A-4F50-87CC-66E358EBFDB3}"/>
              </a:ext>
            </a:extLst>
          </p:cNvPr>
          <p:cNvSpPr txBox="1"/>
          <p:nvPr/>
        </p:nvSpPr>
        <p:spPr>
          <a:xfrm>
            <a:off x="1331640" y="5387457"/>
            <a:ext cx="6949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Химия в составе комплексной работы (по две на 8 и 9 класс)</a:t>
            </a:r>
          </a:p>
          <a:p>
            <a:r>
              <a:rPr lang="ru-RU" dirty="0"/>
              <a:t>Есть критерии</a:t>
            </a:r>
          </a:p>
          <a:p>
            <a:r>
              <a:rPr lang="ru-RU" dirty="0"/>
              <a:t>Автоматическая проверка и проверка эксперта</a:t>
            </a:r>
          </a:p>
          <a:p>
            <a:r>
              <a:rPr lang="ru-RU" dirty="0"/>
              <a:t>Статистика</a:t>
            </a:r>
          </a:p>
          <a:p>
            <a:r>
              <a:rPr lang="ru-RU" dirty="0"/>
              <a:t>Регистрация учителя или администратора</a:t>
            </a:r>
          </a:p>
        </p:txBody>
      </p:sp>
    </p:spTree>
    <p:extLst>
      <p:ext uri="{BB962C8B-B14F-4D97-AF65-F5344CB8AC3E}">
        <p14:creationId xmlns:p14="http://schemas.microsoft.com/office/powerpoint/2010/main" val="359439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6D155-A86D-4AE6-9EC3-CB724023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39E556-07CC-42A2-A3EC-CB2CEAD67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7" t="29001" r="2847" b="16400"/>
          <a:stretch/>
        </p:blipFill>
        <p:spPr>
          <a:xfrm>
            <a:off x="81193" y="1844824"/>
            <a:ext cx="898161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>Открытый банк заданий ФИПИ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08DC0-0AC5-48EA-94D7-C647C6B26017}"/>
              </a:ext>
            </a:extLst>
          </p:cNvPr>
          <p:cNvSpPr txBox="1"/>
          <p:nvPr/>
        </p:nvSpPr>
        <p:spPr>
          <a:xfrm>
            <a:off x="3419872" y="1125254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hlinkClick r:id="rId2"/>
              </a:rPr>
              <a:t>Открытый банк заданий для оценки естественнонаучной грамотности (fipi.ru)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C36FF-658C-4A93-AEF0-3B487CFAD1FF}"/>
              </a:ext>
            </a:extLst>
          </p:cNvPr>
          <p:cNvSpPr txBox="1"/>
          <p:nvPr/>
        </p:nvSpPr>
        <p:spPr>
          <a:xfrm>
            <a:off x="6956784" y="2246942"/>
            <a:ext cx="2211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7-9 класс</a:t>
            </a:r>
          </a:p>
          <a:p>
            <a:r>
              <a:rPr lang="ru-RU" dirty="0"/>
              <a:t>Химия 8-9</a:t>
            </a:r>
          </a:p>
          <a:p>
            <a:r>
              <a:rPr lang="ru-RU" dirty="0"/>
              <a:t>Есть критерии</a:t>
            </a:r>
          </a:p>
          <a:p>
            <a:r>
              <a:rPr lang="ru-RU" dirty="0"/>
              <a:t>Нет автоматической проверки</a:t>
            </a:r>
          </a:p>
          <a:p>
            <a:r>
              <a:rPr lang="ru-RU" dirty="0"/>
              <a:t>Отдельные задания</a:t>
            </a:r>
          </a:p>
          <a:p>
            <a:r>
              <a:rPr lang="ru-RU" dirty="0"/>
              <a:t>Без регистрации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042E39-4D5B-4E4C-8695-AA39C606F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3" t="10800" r="3538" b="26663"/>
          <a:stretch/>
        </p:blipFill>
        <p:spPr>
          <a:xfrm>
            <a:off x="307301" y="1820723"/>
            <a:ext cx="6624736" cy="32165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2CF0B3-BAF7-4584-8A53-421E5E848C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25" r="35038" b="66800"/>
          <a:stretch/>
        </p:blipFill>
        <p:spPr>
          <a:xfrm>
            <a:off x="1601924" y="5159173"/>
            <a:ext cx="5940152" cy="115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2CE64-E2C4-4F43-A33A-C97A31FB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EF1734-C3E2-4A85-9F1C-7227CB779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15001" r="1575" b="36000"/>
          <a:stretch/>
        </p:blipFill>
        <p:spPr>
          <a:xfrm>
            <a:off x="179512" y="1508002"/>
            <a:ext cx="6804248" cy="25202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AB0F24-2B49-47B1-9A6F-19F3AD323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00" r="35038" b="57000"/>
          <a:stretch/>
        </p:blipFill>
        <p:spPr>
          <a:xfrm>
            <a:off x="1028395" y="3933056"/>
            <a:ext cx="5940152" cy="16561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88E135-3E86-4A5D-AAAD-0EE40CA6A8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24" r="37400" b="67801"/>
          <a:stretch/>
        </p:blipFill>
        <p:spPr>
          <a:xfrm>
            <a:off x="3419872" y="5695743"/>
            <a:ext cx="5724128" cy="11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7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83ED42-B7E1-42DE-9B41-4ABA00C8C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01" r="23226" b="12201"/>
          <a:stretch/>
        </p:blipFill>
        <p:spPr>
          <a:xfrm>
            <a:off x="107504" y="1772815"/>
            <a:ext cx="8924408" cy="4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9E1AA5-3B7F-410F-BE31-D6F0D8533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9400" r="3538" b="57000"/>
          <a:stretch/>
        </p:blipFill>
        <p:spPr>
          <a:xfrm>
            <a:off x="395535" y="1916832"/>
            <a:ext cx="7644849" cy="20162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AD2F52-70B7-421D-84E1-5094745CC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01" r="35825" b="71000"/>
          <a:stretch/>
        </p:blipFill>
        <p:spPr>
          <a:xfrm>
            <a:off x="2843808" y="4437112"/>
            <a:ext cx="586814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E9530F-B9F1-45E9-BEF8-3B2E438BE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16401" r="34250" b="9401"/>
          <a:stretch/>
        </p:blipFill>
        <p:spPr>
          <a:xfrm>
            <a:off x="0" y="1520788"/>
            <a:ext cx="4968552" cy="38164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A34FD6-CB12-42D6-BE5A-2C59A52EC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15000" r="31888" b="6601"/>
          <a:stretch/>
        </p:blipFill>
        <p:spPr>
          <a:xfrm>
            <a:off x="4036275" y="1988840"/>
            <a:ext cx="504313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5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57C12-5E05-4AEC-A5B9-759040763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5A7A65-37F3-4F62-AC9C-7423D0396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01" r="35825" b="33201"/>
          <a:stretch/>
        </p:blipFill>
        <p:spPr>
          <a:xfrm>
            <a:off x="3131840" y="3789040"/>
            <a:ext cx="5868144" cy="29523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D7082F-BF80-45C9-8ECA-664D5F8D4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1" t="48600" r="3538" b="8001"/>
          <a:stretch/>
        </p:blipFill>
        <p:spPr>
          <a:xfrm>
            <a:off x="14605" y="1556792"/>
            <a:ext cx="655272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>Открытый банк заданий издательства «Просвещение»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8AF63-820D-4ABE-879F-9D9F14AD4FFC}"/>
              </a:ext>
            </a:extLst>
          </p:cNvPr>
          <p:cNvSpPr txBox="1"/>
          <p:nvPr/>
        </p:nvSpPr>
        <p:spPr>
          <a:xfrm>
            <a:off x="2483768" y="1288827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hlinkClick r:id="rId2"/>
              </a:rPr>
              <a:t>Банк заданий по функциональной грамотности (prosv.ru)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79EBB3-76BF-4611-8709-9DDEF0FB9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00" r="15350" b="15000"/>
          <a:stretch/>
        </p:blipFill>
        <p:spPr>
          <a:xfrm>
            <a:off x="0" y="1916832"/>
            <a:ext cx="6804248" cy="3354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B10BB2-198B-4A55-A8C2-D8101FED041A}"/>
              </a:ext>
            </a:extLst>
          </p:cNvPr>
          <p:cNvSpPr txBox="1"/>
          <p:nvPr/>
        </p:nvSpPr>
        <p:spPr>
          <a:xfrm>
            <a:off x="6839744" y="2564904"/>
            <a:ext cx="2304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5-8 класс</a:t>
            </a:r>
          </a:p>
          <a:p>
            <a:r>
              <a:rPr lang="ru-RU" dirty="0"/>
              <a:t>Физика, биология, география, астрономия</a:t>
            </a:r>
          </a:p>
          <a:p>
            <a:r>
              <a:rPr lang="ru-RU" dirty="0"/>
              <a:t>Требуется авторизация</a:t>
            </a:r>
          </a:p>
          <a:p>
            <a:r>
              <a:rPr lang="ru-RU" dirty="0"/>
              <a:t>ТРЕБУЕТ КОД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50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Разработки коллег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F8C72B-AF1C-44D6-AAAF-362528999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01" b="12200"/>
          <a:stretch/>
        </p:blipFill>
        <p:spPr>
          <a:xfrm>
            <a:off x="13996" y="1772816"/>
            <a:ext cx="9144000" cy="3816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1E44AC-D7BF-447F-A282-930DC3177CB6}"/>
              </a:ext>
            </a:extLst>
          </p:cNvPr>
          <p:cNvSpPr txBox="1"/>
          <p:nvPr/>
        </p:nvSpPr>
        <p:spPr>
          <a:xfrm>
            <a:off x="179512" y="594928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http://educomm.iro.perm.ru/groups/obshchee-obrazovanie/posts/sbornik-materialov-dlya-ocenki-i-formirovaniya-estestvennonauchnoy-gramotnosti-shkolnikov-posts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134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94385-A3D9-423F-87D9-32B6AD928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170CA3-45CC-48BB-A4A0-072286312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2" t="27600" r="26376" b="12200"/>
          <a:stretch/>
        </p:blipFill>
        <p:spPr>
          <a:xfrm>
            <a:off x="1262144" y="1700808"/>
            <a:ext cx="661971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71FE2-EA55-4ACB-B2F9-461F3E0B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236BAB-E3F8-43C9-AA40-01D43139E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26200" r="24800" b="15000"/>
          <a:stretch/>
        </p:blipFill>
        <p:spPr>
          <a:xfrm>
            <a:off x="1331640" y="1700808"/>
            <a:ext cx="6902481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2D75D7-8A65-496C-A827-1BE76CDB6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24801" r="26375" b="9400"/>
          <a:stretch/>
        </p:blipFill>
        <p:spPr>
          <a:xfrm>
            <a:off x="1691680" y="1700808"/>
            <a:ext cx="6113020" cy="47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4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39A6B-FB02-4AA8-B173-DB6E305C2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5B0502-8341-431C-BFC3-AAAAFC303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1" t="26200" r="26375" b="15000"/>
          <a:stretch/>
        </p:blipFill>
        <p:spPr>
          <a:xfrm>
            <a:off x="1403648" y="1772816"/>
            <a:ext cx="656301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F2BB5-B703-42B3-8B4C-3960DCBD6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Собственные находки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721CA2-D775-4574-96C2-94B17BE602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26900" r="3801" b="1701"/>
          <a:stretch/>
        </p:blipFill>
        <p:spPr>
          <a:xfrm>
            <a:off x="2325553" y="1628800"/>
            <a:ext cx="468052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1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236296" cy="1150897"/>
          </a:xfrm>
        </p:spPr>
        <p:txBody>
          <a:bodyPr>
            <a:normAutofit fontScale="90000"/>
          </a:bodyPr>
          <a:lstStyle/>
          <a:p>
            <a:r>
              <a:rPr lang="ru-RU" dirty="0"/>
              <a:t>Почему результат исследования ЕНГ самый низкий?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F5BB5C8-1451-47DC-8426-5853158EDF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7239896"/>
              </p:ext>
            </p:extLst>
          </p:nvPr>
        </p:nvGraphicFramePr>
        <p:xfrm>
          <a:off x="2292424" y="23740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7788278-3D73-4E4A-A096-E9AEC6F5CF5D}"/>
              </a:ext>
            </a:extLst>
          </p:cNvPr>
          <p:cNvSpPr txBox="1"/>
          <p:nvPr/>
        </p:nvSpPr>
        <p:spPr>
          <a:xfrm>
            <a:off x="178497" y="4864550"/>
            <a:ext cx="3528392" cy="156966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Научно объяснять явления</a:t>
            </a:r>
          </a:p>
          <a:p>
            <a:r>
              <a:rPr lang="ru-RU" sz="1600" dirty="0"/>
              <a:t>Понимать основные особенности естественнонаучного исследования</a:t>
            </a:r>
          </a:p>
          <a:p>
            <a:r>
              <a:rPr lang="ru-RU" sz="1600" dirty="0"/>
              <a:t>Интерпретировать данные и использовать научные доказательства для получения выводов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F94BB-2974-4AE2-BD28-531DC097CEA4}"/>
              </a:ext>
            </a:extLst>
          </p:cNvPr>
          <p:cNvSpPr txBox="1"/>
          <p:nvPr/>
        </p:nvSpPr>
        <p:spPr>
          <a:xfrm>
            <a:off x="6912260" y="4868404"/>
            <a:ext cx="2016224" cy="1569660"/>
          </a:xfrm>
          <a:prstGeom prst="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Практические навыки работы с компьютером</a:t>
            </a:r>
          </a:p>
          <a:p>
            <a:r>
              <a:rPr lang="ru-RU" sz="1600" dirty="0"/>
              <a:t>Сбор, обработка, создание информации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1CAF32-31B2-4A45-A554-86DE0F34E4C5}"/>
              </a:ext>
            </a:extLst>
          </p:cNvPr>
          <p:cNvSpPr txBox="1"/>
          <p:nvPr/>
        </p:nvSpPr>
        <p:spPr>
          <a:xfrm>
            <a:off x="6372200" y="2236969"/>
            <a:ext cx="2542086" cy="1077218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Интерпретировать, использовать и оценивать математические результаты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D557B4-739B-4923-A1E3-C133B8C58797}"/>
              </a:ext>
            </a:extLst>
          </p:cNvPr>
          <p:cNvSpPr txBox="1"/>
          <p:nvPr/>
        </p:nvSpPr>
        <p:spPr>
          <a:xfrm>
            <a:off x="899592" y="2024216"/>
            <a:ext cx="3360712" cy="1323439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Находить и извлекать информацию</a:t>
            </a:r>
          </a:p>
          <a:p>
            <a:r>
              <a:rPr lang="ru-RU" sz="1600" dirty="0"/>
              <a:t>Интегрировать и интерпретировать информацию</a:t>
            </a:r>
          </a:p>
          <a:p>
            <a:r>
              <a:rPr lang="ru-RU" sz="1600" dirty="0"/>
              <a:t>Использовать информацию из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1F42A-3F94-4D2B-9D5D-83628AB78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15C2D6-67EC-434F-A462-AD1647DC5909}"/>
              </a:ext>
            </a:extLst>
          </p:cNvPr>
          <p:cNvSpPr txBox="1"/>
          <p:nvPr/>
        </p:nvSpPr>
        <p:spPr>
          <a:xfrm>
            <a:off x="232733" y="1859339"/>
            <a:ext cx="41764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Как ты думаешь, лед, который плавает зимой в морях, -он пресный или соленый? Правильно – пресный. Айсберги, даже самые большие, тоже сплошь из чистой пресной воды. Есть даже проекты, как буксировать такие айсберги к берегам Африки и Южной Америки, к пустыням и засушливым степям, там где их растапливать и использовать полученную воду для питья и стирки.</a:t>
            </a:r>
          </a:p>
        </p:txBody>
      </p:sp>
      <p:pic>
        <p:nvPicPr>
          <p:cNvPr id="3074" name="Picture 2" descr="Айсберг размером в четыре Ташкента откололся от Антарктиды — что теперь  будет - 27.02.2021, Sputnik Узбекистан">
            <a:extLst>
              <a:ext uri="{FF2B5EF4-FFF2-40B4-BE49-F238E27FC236}">
                <a16:creationId xmlns:a16="http://schemas.microsoft.com/office/drawing/2014/main" id="{E57BEF13-F36D-4317-8C21-29F5F892A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73" y="2060848"/>
            <a:ext cx="4444694" cy="25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3F5D05-D28C-4F80-A9BA-612CE5DC1307}"/>
              </a:ext>
            </a:extLst>
          </p:cNvPr>
          <p:cNvSpPr txBox="1"/>
          <p:nvPr/>
        </p:nvSpPr>
        <p:spPr>
          <a:xfrm>
            <a:off x="2267744" y="4998660"/>
            <a:ext cx="5570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Приготовь дома насыщенный раствор поваренной соли. Предложи:</a:t>
            </a:r>
          </a:p>
          <a:p>
            <a:pPr marL="342900" indent="-342900" algn="just">
              <a:buAutoNum type="arabicPeriod"/>
            </a:pPr>
            <a:r>
              <a:rPr lang="ru-RU" dirty="0"/>
              <a:t>Способ опреснения полученной соленой воды.</a:t>
            </a:r>
          </a:p>
          <a:p>
            <a:pPr marL="342900" indent="-342900" algn="just">
              <a:buAutoNum type="arabicPeriod"/>
            </a:pPr>
            <a:r>
              <a:rPr lang="ru-RU" dirty="0"/>
              <a:t>Способ выделения соли из полученного раствора.</a:t>
            </a:r>
          </a:p>
          <a:p>
            <a:pPr algn="just"/>
            <a:r>
              <a:rPr lang="ru-RU" dirty="0"/>
              <a:t>Проведи эксперимент и проверь свою гипотезу.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83D76-FCDF-4C1C-BD44-293F47BA5907}"/>
              </a:ext>
            </a:extLst>
          </p:cNvPr>
          <p:cNvSpPr txBox="1"/>
          <p:nvPr/>
        </p:nvSpPr>
        <p:spPr>
          <a:xfrm>
            <a:off x="107504" y="5517232"/>
            <a:ext cx="2035011" cy="646331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Тема «Растворы» </a:t>
            </a:r>
          </a:p>
          <a:p>
            <a:r>
              <a:rPr lang="ru-RU" b="1" dirty="0">
                <a:solidFill>
                  <a:srgbClr val="00B050"/>
                </a:solidFill>
              </a:rPr>
              <a:t>8 класс</a:t>
            </a:r>
          </a:p>
        </p:txBody>
      </p:sp>
    </p:spTree>
    <p:extLst>
      <p:ext uri="{BB962C8B-B14F-4D97-AF65-F5344CB8AC3E}">
        <p14:creationId xmlns:p14="http://schemas.microsoft.com/office/powerpoint/2010/main" val="61100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E6B61B-01EF-4A99-85F5-5D61D476F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0549" t="43000" r="11414" b="27601"/>
          <a:stretch/>
        </p:blipFill>
        <p:spPr>
          <a:xfrm>
            <a:off x="179512" y="1844824"/>
            <a:ext cx="5856651" cy="20162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AB6C01-808C-434E-9461-3BC4C91EE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500" t="38800" r="23225" b="15001"/>
          <a:stretch/>
        </p:blipFill>
        <p:spPr>
          <a:xfrm>
            <a:off x="3635896" y="4005064"/>
            <a:ext cx="5328592" cy="2376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E12DB4-4656-4F58-ABA7-814DEF882F9D}"/>
              </a:ext>
            </a:extLst>
          </p:cNvPr>
          <p:cNvSpPr txBox="1"/>
          <p:nvPr/>
        </p:nvSpPr>
        <p:spPr>
          <a:xfrm>
            <a:off x="6180178" y="2640018"/>
            <a:ext cx="2784310" cy="923330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Тема «Электролитическая диссоциация» </a:t>
            </a:r>
          </a:p>
          <a:p>
            <a:r>
              <a:rPr lang="ru-RU" b="1" dirty="0">
                <a:solidFill>
                  <a:srgbClr val="00B050"/>
                </a:solidFill>
              </a:rPr>
              <a:t>(8) 9 класс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9FB4C9-25F0-4AC5-B677-5442EB745245}"/>
              </a:ext>
            </a:extLst>
          </p:cNvPr>
          <p:cNvSpPr txBox="1"/>
          <p:nvPr/>
        </p:nvSpPr>
        <p:spPr>
          <a:xfrm>
            <a:off x="683568" y="5203928"/>
            <a:ext cx="2784310" cy="646331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Тема «Растворы» </a:t>
            </a:r>
          </a:p>
          <a:p>
            <a:r>
              <a:rPr lang="ru-RU" b="1" dirty="0">
                <a:solidFill>
                  <a:srgbClr val="00B050"/>
                </a:solidFill>
              </a:rPr>
              <a:t>8 класс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5DC45B-F447-4845-A361-589A4525F1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776" t="47200" r="47637" b="36000"/>
          <a:stretch/>
        </p:blipFill>
        <p:spPr>
          <a:xfrm>
            <a:off x="3779912" y="182253"/>
            <a:ext cx="5292588" cy="1296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A94234-44EB-47AA-9546-71A99DDF8A9B}"/>
              </a:ext>
            </a:extLst>
          </p:cNvPr>
          <p:cNvSpPr txBox="1"/>
          <p:nvPr/>
        </p:nvSpPr>
        <p:spPr>
          <a:xfrm>
            <a:off x="6180178" y="1371255"/>
            <a:ext cx="2784310" cy="646331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Тема «Свойства кислот» </a:t>
            </a:r>
          </a:p>
          <a:p>
            <a:r>
              <a:rPr lang="ru-RU" b="1" dirty="0">
                <a:solidFill>
                  <a:srgbClr val="00B050"/>
                </a:solidFill>
              </a:rPr>
              <a:t>8 класс</a:t>
            </a:r>
          </a:p>
        </p:txBody>
      </p:sp>
    </p:spTree>
    <p:extLst>
      <p:ext uri="{BB962C8B-B14F-4D97-AF65-F5344CB8AC3E}">
        <p14:creationId xmlns:p14="http://schemas.microsoft.com/office/powerpoint/2010/main" val="153365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8B3C3-38B6-40F1-A2AC-85E353BFF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FC8548-8A5D-44EE-9E29-9AC5E4594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1100" t="33201" r="35825" b="29000"/>
          <a:stretch/>
        </p:blipFill>
        <p:spPr>
          <a:xfrm>
            <a:off x="315526" y="2996952"/>
            <a:ext cx="4256473" cy="2736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7EFE65-D4D1-4729-8275-609245129F3C}"/>
              </a:ext>
            </a:extLst>
          </p:cNvPr>
          <p:cNvSpPr txBox="1"/>
          <p:nvPr/>
        </p:nvSpPr>
        <p:spPr>
          <a:xfrm>
            <a:off x="1835696" y="1700808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Предложите задание по предложенному тексту.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02793F-1C4F-409E-80DB-8684547D4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3" t="27965" r="51340" b="25802"/>
          <a:stretch/>
        </p:blipFill>
        <p:spPr>
          <a:xfrm>
            <a:off x="4702585" y="2070140"/>
            <a:ext cx="4072452" cy="23780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3E1A20-B953-428F-99F9-0A45DC275A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5" t="24801" r="50000" b="62633"/>
          <a:stretch/>
        </p:blipFill>
        <p:spPr>
          <a:xfrm>
            <a:off x="4702585" y="5792990"/>
            <a:ext cx="4203038" cy="6463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12029E-B0DA-4E42-A839-E0C987E424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15" t="19201" r="50020" b="45800"/>
          <a:stretch/>
        </p:blipFill>
        <p:spPr>
          <a:xfrm>
            <a:off x="4702585" y="3933056"/>
            <a:ext cx="4203038" cy="180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9158EA-5BB7-4EB6-933C-5E06F30CF018}"/>
              </a:ext>
            </a:extLst>
          </p:cNvPr>
          <p:cNvSpPr txBox="1"/>
          <p:nvPr/>
        </p:nvSpPr>
        <p:spPr>
          <a:xfrm>
            <a:off x="107504" y="2210380"/>
            <a:ext cx="2784310" cy="646331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Тема «Металлы» </a:t>
            </a:r>
          </a:p>
          <a:p>
            <a:r>
              <a:rPr lang="ru-RU" b="1" dirty="0">
                <a:solidFill>
                  <a:srgbClr val="00B050"/>
                </a:solidFill>
              </a:rPr>
              <a:t>9 класс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92C15D-B5F0-4B6F-9887-D32C7B6D69C6}"/>
              </a:ext>
            </a:extLst>
          </p:cNvPr>
          <p:cNvSpPr txBox="1"/>
          <p:nvPr/>
        </p:nvSpPr>
        <p:spPr>
          <a:xfrm>
            <a:off x="1835696" y="5841172"/>
            <a:ext cx="2784310" cy="646331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Тема «Кислород Воздух» </a:t>
            </a:r>
          </a:p>
          <a:p>
            <a:r>
              <a:rPr lang="ru-RU" b="1" dirty="0">
                <a:solidFill>
                  <a:srgbClr val="00B050"/>
                </a:solidFill>
              </a:rPr>
              <a:t>8 класс</a:t>
            </a:r>
          </a:p>
        </p:txBody>
      </p:sp>
    </p:spTree>
    <p:extLst>
      <p:ext uri="{BB962C8B-B14F-4D97-AF65-F5344CB8AC3E}">
        <p14:creationId xmlns:p14="http://schemas.microsoft.com/office/powerpoint/2010/main" val="13174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B1957-C4BD-479B-962E-88E4BF88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687425-F987-4CD3-A827-04E3978176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2" t="21035" r="49999" b="18807"/>
          <a:stretch/>
        </p:blipFill>
        <p:spPr>
          <a:xfrm>
            <a:off x="108133" y="1041329"/>
            <a:ext cx="4896544" cy="50848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A0D7EF-BD53-4B2D-8628-C3144CC1E7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150" t="19201" r="20863" b="45613"/>
          <a:stretch/>
        </p:blipFill>
        <p:spPr>
          <a:xfrm>
            <a:off x="5169237" y="2276872"/>
            <a:ext cx="3687306" cy="2808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B05F4B-4F84-4633-8B07-B575C75B9968}"/>
              </a:ext>
            </a:extLst>
          </p:cNvPr>
          <p:cNvSpPr txBox="1"/>
          <p:nvPr/>
        </p:nvSpPr>
        <p:spPr>
          <a:xfrm>
            <a:off x="5394525" y="522920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 каком значении рН все нормальные формы жизни прекратят свое существование?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A20BE0-87C4-4C53-99AE-91F83A6B35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99" t="83665" r="4326" b="5438"/>
          <a:stretch/>
        </p:blipFill>
        <p:spPr>
          <a:xfrm>
            <a:off x="5059530" y="1484784"/>
            <a:ext cx="4048974" cy="792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4B2027-2E18-4DAB-99E5-A653EFAF1A5F}"/>
              </a:ext>
            </a:extLst>
          </p:cNvPr>
          <p:cNvSpPr txBox="1"/>
          <p:nvPr/>
        </p:nvSpPr>
        <p:spPr>
          <a:xfrm>
            <a:off x="611560" y="6152530"/>
            <a:ext cx="3600400" cy="646331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Тема «Периодическая система» </a:t>
            </a:r>
          </a:p>
          <a:p>
            <a:r>
              <a:rPr lang="ru-RU" b="1" dirty="0">
                <a:solidFill>
                  <a:srgbClr val="00B050"/>
                </a:solidFill>
              </a:rPr>
              <a:t>8 класс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120D18-0E1C-423A-AA67-BEC92E821D17}"/>
              </a:ext>
            </a:extLst>
          </p:cNvPr>
          <p:cNvSpPr txBox="1"/>
          <p:nvPr/>
        </p:nvSpPr>
        <p:spPr>
          <a:xfrm>
            <a:off x="5508104" y="6126202"/>
            <a:ext cx="2784310" cy="646331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Тема «Серная кислота» </a:t>
            </a:r>
          </a:p>
          <a:p>
            <a:r>
              <a:rPr lang="ru-RU" b="1" dirty="0">
                <a:solidFill>
                  <a:srgbClr val="00B050"/>
                </a:solidFill>
              </a:rPr>
              <a:t>9 класс</a:t>
            </a:r>
          </a:p>
        </p:txBody>
      </p:sp>
    </p:spTree>
    <p:extLst>
      <p:ext uri="{BB962C8B-B14F-4D97-AF65-F5344CB8AC3E}">
        <p14:creationId xmlns:p14="http://schemas.microsoft.com/office/powerpoint/2010/main" val="21005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62706-DCEE-4FBF-AE1B-FBEDE669C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ГлобалЛаб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C9029A-66C5-43BC-B8E1-A140CDDEF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5201" r="11413" b="12200"/>
          <a:stretch/>
        </p:blipFill>
        <p:spPr>
          <a:xfrm>
            <a:off x="683568" y="1628800"/>
            <a:ext cx="7344816" cy="4248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56F7B9-5D38-4CED-948F-C116D6BDFFD1}"/>
              </a:ext>
            </a:extLst>
          </p:cNvPr>
          <p:cNvSpPr txBox="1"/>
          <p:nvPr/>
        </p:nvSpPr>
        <p:spPr>
          <a:xfrm>
            <a:off x="2339752" y="1078833"/>
            <a:ext cx="680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https://globallab.org/ru/project/catalog/#.Ybmo0L1Bw2w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056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9336AC-D265-4719-BF00-975AA0F3E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01" b="69600"/>
          <a:stretch/>
        </p:blipFill>
        <p:spPr>
          <a:xfrm>
            <a:off x="0" y="1556792"/>
            <a:ext cx="9144000" cy="8640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154A7-12E2-4A02-A257-B6DFD4187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6" t="15000" r="9838" b="10801"/>
          <a:stretch/>
        </p:blipFill>
        <p:spPr>
          <a:xfrm>
            <a:off x="1259632" y="2388434"/>
            <a:ext cx="612068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1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3401CA-5EC5-44F6-90A9-C979B0209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7" t="31800" r="9838" b="19200"/>
          <a:stretch/>
        </p:blipFill>
        <p:spPr>
          <a:xfrm>
            <a:off x="2627784" y="404664"/>
            <a:ext cx="6192688" cy="25202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CD133F-E7E4-494C-99CB-5E7A47380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5" t="16401" r="9051" b="9401"/>
          <a:stretch/>
        </p:blipFill>
        <p:spPr>
          <a:xfrm>
            <a:off x="179512" y="2904660"/>
            <a:ext cx="619268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561031-C968-44C0-A30F-2506596D8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0" b="6601"/>
          <a:stretch/>
        </p:blipFill>
        <p:spPr>
          <a:xfrm>
            <a:off x="0" y="1124744"/>
            <a:ext cx="914400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4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9D7A88-01FE-444B-A621-426041F99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16401" r="9051" b="13601"/>
          <a:stretch/>
        </p:blipFill>
        <p:spPr>
          <a:xfrm>
            <a:off x="3635896" y="116632"/>
            <a:ext cx="5328592" cy="3600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82E199-E5B8-485F-B4D2-5611FBC90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3" t="24801" r="5113" b="37400"/>
          <a:stretch/>
        </p:blipFill>
        <p:spPr>
          <a:xfrm>
            <a:off x="395536" y="3429000"/>
            <a:ext cx="5328592" cy="19442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12EF15-B332-4DEF-926D-896C3C0F68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63" t="29000" r="6688" b="27600"/>
          <a:stretch/>
        </p:blipFill>
        <p:spPr>
          <a:xfrm>
            <a:off x="5148064" y="5228078"/>
            <a:ext cx="3995936" cy="1629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F2B81D-ECBE-407F-8467-E65A30A84681}"/>
              </a:ext>
            </a:extLst>
          </p:cNvPr>
          <p:cNvSpPr txBox="1"/>
          <p:nvPr/>
        </p:nvSpPr>
        <p:spPr>
          <a:xfrm>
            <a:off x="415211" y="1844824"/>
            <a:ext cx="2784310" cy="1200329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Тема «Классы неорганических соединений» </a:t>
            </a:r>
          </a:p>
          <a:p>
            <a:r>
              <a:rPr lang="ru-RU" b="1" dirty="0">
                <a:solidFill>
                  <a:srgbClr val="00B050"/>
                </a:solidFill>
              </a:rPr>
              <a:t>8 класс</a:t>
            </a:r>
          </a:p>
        </p:txBody>
      </p:sp>
    </p:spTree>
    <p:extLst>
      <p:ext uri="{BB962C8B-B14F-4D97-AF65-F5344CB8AC3E}">
        <p14:creationId xmlns:p14="http://schemas.microsoft.com/office/powerpoint/2010/main" val="36830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8748F7-BF40-4805-B217-030F9EB4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60" t="16401" r="5228" b="13601"/>
          <a:stretch/>
        </p:blipFill>
        <p:spPr>
          <a:xfrm>
            <a:off x="3275856" y="116632"/>
            <a:ext cx="5688632" cy="3600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BF2337-6DC5-4B59-881A-FDC84CBD9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8" t="30001" r="5901" b="29000"/>
          <a:stretch/>
        </p:blipFill>
        <p:spPr>
          <a:xfrm>
            <a:off x="179512" y="3714192"/>
            <a:ext cx="5400600" cy="21087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05F12E-0320-487A-9DED-53B081DDD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0" t="30001" r="22438" b="44455"/>
          <a:stretch/>
        </p:blipFill>
        <p:spPr>
          <a:xfrm>
            <a:off x="5167942" y="5516977"/>
            <a:ext cx="3960440" cy="1313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769BC4-CD1E-4E21-8A04-A96AB6263AE0}"/>
              </a:ext>
            </a:extLst>
          </p:cNvPr>
          <p:cNvSpPr txBox="1"/>
          <p:nvPr/>
        </p:nvSpPr>
        <p:spPr>
          <a:xfrm>
            <a:off x="415211" y="1844824"/>
            <a:ext cx="2784310" cy="1200329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Тема «Классы неорганических соединений» </a:t>
            </a:r>
          </a:p>
          <a:p>
            <a:r>
              <a:rPr lang="ru-RU" b="1" dirty="0">
                <a:solidFill>
                  <a:srgbClr val="00B050"/>
                </a:solidFill>
              </a:rPr>
              <a:t>8 класс</a:t>
            </a:r>
          </a:p>
        </p:txBody>
      </p:sp>
    </p:spTree>
    <p:extLst>
      <p:ext uri="{BB962C8B-B14F-4D97-AF65-F5344CB8AC3E}">
        <p14:creationId xmlns:p14="http://schemas.microsoft.com/office/powerpoint/2010/main" val="16190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90CC63-B172-4E97-93E0-93368924B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15000" r="34250" b="10801"/>
          <a:stretch/>
        </p:blipFill>
        <p:spPr>
          <a:xfrm>
            <a:off x="7347932" y="4056"/>
            <a:ext cx="1671129" cy="21602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3F0913-AF7C-403E-8C5E-08561CF40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3" t="26140" r="28738" b="55234"/>
          <a:stretch/>
        </p:blipFill>
        <p:spPr>
          <a:xfrm>
            <a:off x="-32862" y="1509936"/>
            <a:ext cx="8183497" cy="19442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A7738C-5744-4E96-B4BD-D9FC0B202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3" t="73500" r="28784" b="14034"/>
          <a:stretch/>
        </p:blipFill>
        <p:spPr>
          <a:xfrm>
            <a:off x="1453777" y="3618249"/>
            <a:ext cx="7690223" cy="12241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6E4E22-032A-4AA1-A25A-189DC5E58F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63" t="50856" r="27951" b="34600"/>
          <a:stretch/>
        </p:blipFill>
        <p:spPr>
          <a:xfrm>
            <a:off x="811" y="4908105"/>
            <a:ext cx="8834306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B51940-A4C3-4085-8B4E-643CFA211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17801" r="5113" b="17800"/>
          <a:stretch/>
        </p:blipFill>
        <p:spPr>
          <a:xfrm>
            <a:off x="2771800" y="116632"/>
            <a:ext cx="5688632" cy="33123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E3E4F2-2109-4AA5-AF25-4096D576B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4" t="29000" r="5901" b="15000"/>
          <a:stretch/>
        </p:blipFill>
        <p:spPr>
          <a:xfrm>
            <a:off x="290973" y="3429000"/>
            <a:ext cx="5328592" cy="2880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ABB62F-AE60-4CDA-959E-6D8868D088E0}"/>
              </a:ext>
            </a:extLst>
          </p:cNvPr>
          <p:cNvSpPr txBox="1"/>
          <p:nvPr/>
        </p:nvSpPr>
        <p:spPr>
          <a:xfrm>
            <a:off x="139232" y="1772816"/>
            <a:ext cx="2784310" cy="646331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Тема «Кислород Воздух» </a:t>
            </a:r>
          </a:p>
          <a:p>
            <a:r>
              <a:rPr lang="ru-RU" b="1" dirty="0">
                <a:solidFill>
                  <a:srgbClr val="00B050"/>
                </a:solidFill>
              </a:rPr>
              <a:t>8 класс</a:t>
            </a:r>
          </a:p>
        </p:txBody>
      </p:sp>
    </p:spTree>
    <p:extLst>
      <p:ext uri="{BB962C8B-B14F-4D97-AF65-F5344CB8AC3E}">
        <p14:creationId xmlns:p14="http://schemas.microsoft.com/office/powerpoint/2010/main" val="405252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6BE496-58AF-41E9-9DBD-A25B409251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8" t="33200" r="5901" b="17801"/>
          <a:stretch/>
        </p:blipFill>
        <p:spPr>
          <a:xfrm>
            <a:off x="179512" y="1844824"/>
            <a:ext cx="5400600" cy="25202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F74C10-642B-4332-95EF-B349745E4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9" t="26201" r="4325" b="24799"/>
          <a:stretch/>
        </p:blipFill>
        <p:spPr>
          <a:xfrm>
            <a:off x="251520" y="4339952"/>
            <a:ext cx="396044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5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7A4B80-58D2-4E81-BDAA-870AE5125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17801" r="11413" b="19200"/>
          <a:stretch/>
        </p:blipFill>
        <p:spPr>
          <a:xfrm>
            <a:off x="2555776" y="188640"/>
            <a:ext cx="5112568" cy="32403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58FFC0-EA7A-4633-BCF0-90E5E8FDC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0" t="26200" r="5901" b="13600"/>
          <a:stretch/>
        </p:blipFill>
        <p:spPr>
          <a:xfrm>
            <a:off x="323528" y="3429000"/>
            <a:ext cx="5472608" cy="30963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12F055-F358-466C-AA35-E867396090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38" t="24801" r="24800" b="15000"/>
          <a:stretch/>
        </p:blipFill>
        <p:spPr>
          <a:xfrm>
            <a:off x="6047656" y="3594923"/>
            <a:ext cx="3096344" cy="3096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29084E-3CB6-4116-B064-9856B3CE1D0F}"/>
              </a:ext>
            </a:extLst>
          </p:cNvPr>
          <p:cNvSpPr txBox="1"/>
          <p:nvPr/>
        </p:nvSpPr>
        <p:spPr>
          <a:xfrm>
            <a:off x="415211" y="1844824"/>
            <a:ext cx="2784310" cy="646331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Тема «Кислород. Воздух» </a:t>
            </a:r>
          </a:p>
          <a:p>
            <a:r>
              <a:rPr lang="ru-RU" b="1" dirty="0">
                <a:solidFill>
                  <a:srgbClr val="00B050"/>
                </a:solidFill>
              </a:rPr>
              <a:t>8 класс</a:t>
            </a:r>
          </a:p>
        </p:txBody>
      </p:sp>
    </p:spTree>
    <p:extLst>
      <p:ext uri="{BB962C8B-B14F-4D97-AF65-F5344CB8AC3E}">
        <p14:creationId xmlns:p14="http://schemas.microsoft.com/office/powerpoint/2010/main" val="266724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2F8991-0B4A-4093-8FBF-8CBEA002F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3" t="16401" r="3538" b="40200"/>
          <a:stretch/>
        </p:blipFill>
        <p:spPr>
          <a:xfrm>
            <a:off x="683568" y="1772816"/>
            <a:ext cx="5184576" cy="22322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6FAEDD-EF58-428B-ADA5-26DDC39B1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62" t="17801" r="5114" b="37400"/>
          <a:stretch/>
        </p:blipFill>
        <p:spPr>
          <a:xfrm>
            <a:off x="3707904" y="4293096"/>
            <a:ext cx="5040560" cy="2304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6A4D16-B0C1-4F5D-88C8-BAD89C20728A}"/>
              </a:ext>
            </a:extLst>
          </p:cNvPr>
          <p:cNvSpPr txBox="1"/>
          <p:nvPr/>
        </p:nvSpPr>
        <p:spPr>
          <a:xfrm>
            <a:off x="520146" y="4581128"/>
            <a:ext cx="2784310" cy="923330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Тема «Количественные соотношения» </a:t>
            </a:r>
          </a:p>
          <a:p>
            <a:r>
              <a:rPr lang="ru-RU" b="1" dirty="0">
                <a:solidFill>
                  <a:srgbClr val="00B050"/>
                </a:solidFill>
              </a:rPr>
              <a:t>8 класс</a:t>
            </a:r>
          </a:p>
        </p:txBody>
      </p:sp>
    </p:spTree>
    <p:extLst>
      <p:ext uri="{BB962C8B-B14F-4D97-AF65-F5344CB8AC3E}">
        <p14:creationId xmlns:p14="http://schemas.microsoft.com/office/powerpoint/2010/main" val="2011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E218418-A276-4575-8517-AF51DFD64513}"/>
              </a:ext>
            </a:extLst>
          </p:cNvPr>
          <p:cNvSpPr txBox="1">
            <a:spLocks/>
          </p:cNvSpPr>
          <p:nvPr/>
        </p:nvSpPr>
        <p:spPr>
          <a:xfrm>
            <a:off x="1835696" y="116632"/>
            <a:ext cx="7308304" cy="1150897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 использовать задания в учебном процессе?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1857E90-B2FC-4EA6-9C0E-6E02FC0EA8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2999944"/>
              </p:ext>
            </p:extLst>
          </p:nvPr>
        </p:nvGraphicFramePr>
        <p:xfrm>
          <a:off x="1043608" y="1700808"/>
          <a:ext cx="72008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88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DE71F2-6305-44FD-A1BA-D78796E9E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3" y="4406900"/>
            <a:ext cx="6154960" cy="1362075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B91960-D62B-4D01-B0A8-41BE30BCB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21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BE4159-F1CA-4996-A8F8-AECB46A32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75" t="27601" r="27550" b="22000"/>
          <a:stretch/>
        </p:blipFill>
        <p:spPr>
          <a:xfrm>
            <a:off x="395536" y="1484784"/>
            <a:ext cx="835292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2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7FDED6-A177-41B2-B422-51CFA9AD1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2" t="27600" r="28738" b="59800"/>
          <a:stretch/>
        </p:blipFill>
        <p:spPr>
          <a:xfrm>
            <a:off x="251520" y="1556792"/>
            <a:ext cx="7616846" cy="12241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489D30-5CE4-4D66-BCF6-23D1BD7862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3" t="26170" r="28738" b="40200"/>
          <a:stretch/>
        </p:blipFill>
        <p:spPr>
          <a:xfrm>
            <a:off x="2282850" y="2924944"/>
            <a:ext cx="6714537" cy="28803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07C93F-284C-470F-BD1F-F26CFB173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55" t="79400" r="29233" b="12200"/>
          <a:stretch/>
        </p:blipFill>
        <p:spPr>
          <a:xfrm>
            <a:off x="2282850" y="5733256"/>
            <a:ext cx="6600734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5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34881F-114B-4190-BEE2-F15E6991C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17800" r="29194" b="12201"/>
          <a:stretch/>
        </p:blipFill>
        <p:spPr>
          <a:xfrm>
            <a:off x="2267743" y="116632"/>
            <a:ext cx="6784369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5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F2F963-4EC9-4FDE-A798-36DD26901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29000" r="27950" b="41600"/>
          <a:stretch/>
        </p:blipFill>
        <p:spPr>
          <a:xfrm>
            <a:off x="107504" y="1700808"/>
            <a:ext cx="894956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7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2DBAF0-7542-4023-A307-5A0267FEA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1" t="15000" r="28737" b="64000"/>
          <a:stretch/>
        </p:blipFill>
        <p:spPr>
          <a:xfrm>
            <a:off x="539552" y="1700808"/>
            <a:ext cx="7656851" cy="20882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D17A95-14B9-46BE-B5E9-62199CDE2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58400" r="28738" b="13601"/>
          <a:stretch/>
        </p:blipFill>
        <p:spPr>
          <a:xfrm>
            <a:off x="395536" y="3789040"/>
            <a:ext cx="766165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2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96b8518664813f1bbd7a9e13460b0873272ab63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EEDE41DE30D2A41A4E41712CC9BC250" ma:contentTypeVersion="1" ma:contentTypeDescription="Создание документа." ma:contentTypeScope="" ma:versionID="859881a62e133213aa80a82edd62a2c9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0F31BE-D9B8-46F0-AD57-FD82AB84F0CD}"/>
</file>

<file path=customXml/itemProps2.xml><?xml version="1.0" encoding="utf-8"?>
<ds:datastoreItem xmlns:ds="http://schemas.openxmlformats.org/officeDocument/2006/customXml" ds:itemID="{C55EE6E9-053C-44D7-8F27-E33CD3652665}"/>
</file>

<file path=customXml/itemProps3.xml><?xml version="1.0" encoding="utf-8"?>
<ds:datastoreItem xmlns:ds="http://schemas.openxmlformats.org/officeDocument/2006/customXml" ds:itemID="{8A574174-1CC6-45F2-BEBA-804151977587}"/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1419</Words>
  <Application>Microsoft Office PowerPoint</Application>
  <PresentationFormat>Экран (4:3)</PresentationFormat>
  <Paragraphs>162</Paragraphs>
  <Slides>45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Arial</vt:lpstr>
      <vt:lpstr>Calibri</vt:lpstr>
      <vt:lpstr>Times New Roman</vt:lpstr>
      <vt:lpstr>Тема Office</vt:lpstr>
      <vt:lpstr>Формирование функциональной грамотности при подготовке к ГИА по химии</vt:lpstr>
      <vt:lpstr>Презентация PowerPoint</vt:lpstr>
      <vt:lpstr>Почему результат исследования ЕНГ самый низкий?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Комплексный подход при формировании ЕНГ</vt:lpstr>
      <vt:lpstr>Презентация PowerPoint</vt:lpstr>
      <vt:lpstr>Перечень компетенций и познавательных действий, использующихся для описания заданий по оценки естественнонаучной грамотности </vt:lpstr>
      <vt:lpstr>Открытый банк заданий PISA</vt:lpstr>
      <vt:lpstr>Открытый банк заданий ИСРО РАО</vt:lpstr>
      <vt:lpstr>Открытый банк заданий Российской электронной школы</vt:lpstr>
      <vt:lpstr>Презентация PowerPoint</vt:lpstr>
      <vt:lpstr>Открытый банк заданий ФИПИ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Открытый банк заданий издательства «Просвещение»</vt:lpstr>
      <vt:lpstr>Разработки коллег</vt:lpstr>
      <vt:lpstr>Презентация PowerPoint</vt:lpstr>
      <vt:lpstr>Презентация PowerPoint</vt:lpstr>
      <vt:lpstr>Презентация PowerPoint</vt:lpstr>
      <vt:lpstr>Презентация PowerPoint</vt:lpstr>
      <vt:lpstr>Собственные находки</vt:lpstr>
      <vt:lpstr>Презентация PowerPoint</vt:lpstr>
      <vt:lpstr>Презентация PowerPoint</vt:lpstr>
      <vt:lpstr>Презентация PowerPoint</vt:lpstr>
      <vt:lpstr>Презентация PowerPoint</vt:lpstr>
      <vt:lpstr>ГлобалЛаб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Образование без границ</dc:title>
  <dc:creator>obstinate</dc:creator>
  <dc:description>Шаблон презентации с сайта https://presentation-creation.ru/</dc:description>
  <cp:lastModifiedBy>софья сорожкина</cp:lastModifiedBy>
  <cp:revision>1214</cp:revision>
  <dcterms:created xsi:type="dcterms:W3CDTF">2018-02-25T09:09:03Z</dcterms:created>
  <dcterms:modified xsi:type="dcterms:W3CDTF">2023-08-27T18:44:35Z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0x0101009EEDE41DE30D2A41A4E41712CC9BC250</vt:lpwstr>
  </property>
</Properties>
</file>