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30" r:id="rId3"/>
    <p:sldId id="311" r:id="rId4"/>
    <p:sldId id="310" r:id="rId5"/>
    <p:sldId id="331" r:id="rId6"/>
    <p:sldId id="312" r:id="rId7"/>
    <p:sldId id="332" r:id="rId8"/>
    <p:sldId id="333" r:id="rId9"/>
    <p:sldId id="334" r:id="rId10"/>
    <p:sldId id="319" r:id="rId11"/>
    <p:sldId id="318" r:id="rId12"/>
    <p:sldId id="302" r:id="rId13"/>
    <p:sldId id="317" r:id="rId14"/>
    <p:sldId id="344" r:id="rId15"/>
    <p:sldId id="345" r:id="rId16"/>
    <p:sldId id="335" r:id="rId17"/>
    <p:sldId id="320" r:id="rId18"/>
    <p:sldId id="336" r:id="rId19"/>
    <p:sldId id="337" r:id="rId20"/>
    <p:sldId id="346" r:id="rId21"/>
    <p:sldId id="339" r:id="rId22"/>
    <p:sldId id="347" r:id="rId23"/>
    <p:sldId id="321" r:id="rId24"/>
    <p:sldId id="324" r:id="rId25"/>
    <p:sldId id="343" r:id="rId26"/>
    <p:sldId id="338" r:id="rId27"/>
    <p:sldId id="342" r:id="rId28"/>
    <p:sldId id="348" r:id="rId29"/>
    <p:sldId id="349" r:id="rId30"/>
    <p:sldId id="352" r:id="rId31"/>
    <p:sldId id="328" r:id="rId32"/>
    <p:sldId id="329" r:id="rId33"/>
    <p:sldId id="350" r:id="rId34"/>
    <p:sldId id="351" r:id="rId35"/>
    <p:sldId id="259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04AE"/>
    <a:srgbClr val="E20071"/>
    <a:srgbClr val="E20087"/>
    <a:srgbClr val="FFABCB"/>
    <a:srgbClr val="EF720B"/>
    <a:srgbClr val="F79B4F"/>
    <a:srgbClr val="6F4001"/>
    <a:srgbClr val="CC9900"/>
    <a:srgbClr val="157FFF"/>
    <a:srgbClr val="F7E2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9686" autoAdjust="0"/>
  </p:normalViewPr>
  <p:slideViewPr>
    <p:cSldViewPr>
      <p:cViewPr varScale="1">
        <p:scale>
          <a:sx n="111" d="100"/>
          <a:sy n="111" d="100"/>
        </p:scale>
        <p:origin x="100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82CCC60-E8CD-4174-8B1A-7DF615B22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82CCC60-E8CD-4174-8B1A-7DF615B22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82CCC60-E8CD-4174-8B1A-7DF615B22EE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82CCC60-E8CD-4174-8B1A-7DF615B22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82CCC60-E8CD-4174-8B1A-7DF615B22EE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82CCC60-E8CD-4174-8B1A-7DF615B22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82CCC60-E8CD-4174-8B1A-7DF615B22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82CCC60-E8CD-4174-8B1A-7DF615B22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82CCC60-E8CD-4174-8B1A-7DF615B22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82CCC60-E8CD-4174-8B1A-7DF615B22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82CCC60-E8CD-4174-8B1A-7DF615B22EE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300" y="222195"/>
            <a:ext cx="8704185" cy="259598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Практическая часть</a:t>
            </a:r>
            <a:r>
              <a:rPr lang="ru-RU" sz="3600" b="1" dirty="0">
                <a:solidFill>
                  <a:srgbClr val="009DD9">
                    <a:lumMod val="75000"/>
                  </a:srgbClr>
                </a:solidFill>
              </a:rPr>
              <a:t> </a:t>
            </a:r>
            <a:r>
              <a:rPr lang="ru-RU" sz="3600" b="1" dirty="0" smtClean="0">
                <a:solidFill>
                  <a:srgbClr val="009DD9">
                    <a:lumMod val="75000"/>
                  </a:srgbClr>
                </a:solidFill>
              </a:rPr>
              <a:t>ОГЭ</a:t>
            </a:r>
            <a:r>
              <a:rPr lang="ru-RU" sz="3600" b="1" dirty="0"/>
              <a:t> </a:t>
            </a:r>
            <a:r>
              <a:rPr lang="ru-RU" sz="3600" b="1" dirty="0" smtClean="0"/>
              <a:t>по химии: </a:t>
            </a:r>
            <a:r>
              <a:rPr lang="ru-RU" sz="3600" b="1" dirty="0" smtClean="0">
                <a:solidFill>
                  <a:srgbClr val="009DD9">
                    <a:lumMod val="75000"/>
                  </a:srgbClr>
                </a:solidFill>
              </a:rPr>
              <a:t>методика подготовки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 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5108756"/>
            <a:ext cx="4734392" cy="1553015"/>
          </a:xfrm>
        </p:spPr>
        <p:txBody>
          <a:bodyPr>
            <a:noAutofit/>
          </a:bodyPr>
          <a:lstStyle/>
          <a:p>
            <a:pPr algn="ctr"/>
            <a:r>
              <a:rPr lang="ru-RU" b="1" dirty="0" err="1" smtClean="0">
                <a:solidFill>
                  <a:srgbClr val="6104AE"/>
                </a:solidFill>
              </a:rPr>
              <a:t>Нешетаева</a:t>
            </a:r>
            <a:r>
              <a:rPr lang="ru-RU" b="1" dirty="0" smtClean="0">
                <a:solidFill>
                  <a:srgbClr val="6104AE"/>
                </a:solidFill>
              </a:rPr>
              <a:t> </a:t>
            </a:r>
            <a:r>
              <a:rPr lang="ru-RU" b="1" dirty="0">
                <a:solidFill>
                  <a:srgbClr val="6104AE"/>
                </a:solidFill>
              </a:rPr>
              <a:t>Галина Васильевна</a:t>
            </a:r>
            <a:r>
              <a:rPr lang="ru-RU" b="1" dirty="0" smtClean="0">
                <a:solidFill>
                  <a:srgbClr val="6104AE"/>
                </a:solidFill>
              </a:rPr>
              <a:t>,</a:t>
            </a:r>
          </a:p>
          <a:p>
            <a:pPr algn="ctr"/>
            <a:r>
              <a:rPr lang="ru-RU" b="1" dirty="0" smtClean="0">
                <a:solidFill>
                  <a:srgbClr val="6104AE"/>
                </a:solidFill>
              </a:rPr>
              <a:t> </a:t>
            </a:r>
            <a:r>
              <a:rPr lang="ru-RU" b="1" dirty="0">
                <a:solidFill>
                  <a:srgbClr val="6104AE"/>
                </a:solidFill>
              </a:rPr>
              <a:t>учитель химии </a:t>
            </a:r>
            <a:endParaRPr lang="ru-RU" b="1" dirty="0" smtClean="0">
              <a:solidFill>
                <a:srgbClr val="6104AE"/>
              </a:solidFill>
            </a:endParaRPr>
          </a:p>
          <a:p>
            <a:pPr algn="ctr"/>
            <a:r>
              <a:rPr lang="ru-RU" b="1" dirty="0" smtClean="0">
                <a:solidFill>
                  <a:srgbClr val="6104AE"/>
                </a:solidFill>
              </a:rPr>
              <a:t>МБОУ СО школы №21</a:t>
            </a:r>
          </a:p>
          <a:p>
            <a:pPr algn="ctr"/>
            <a:r>
              <a:rPr lang="ru-RU" b="1" dirty="0" smtClean="0">
                <a:solidFill>
                  <a:srgbClr val="6104AE"/>
                </a:solidFill>
              </a:rPr>
              <a:t>города Костромы</a:t>
            </a:r>
            <a:endParaRPr lang="ru-RU" b="1" dirty="0">
              <a:solidFill>
                <a:srgbClr val="6104AE"/>
              </a:solidFill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3505353"/>
            <a:ext cx="4275740" cy="320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254" y="680310"/>
            <a:ext cx="7635249" cy="667020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/>
              <a:t>Чертим таблицу (от руки)</a:t>
            </a:r>
            <a:endParaRPr lang="ru-RU" sz="3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38399" r="7903" b="23553"/>
          <a:stretch/>
        </p:blipFill>
        <p:spPr bwMode="auto">
          <a:xfrm>
            <a:off x="754375" y="1749245"/>
            <a:ext cx="8285380" cy="3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76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7900" y="222195"/>
            <a:ext cx="7329840" cy="763525"/>
          </a:xfrm>
        </p:spPr>
        <p:txBody>
          <a:bodyPr/>
          <a:lstStyle/>
          <a:p>
            <a:pPr algn="ctr"/>
            <a:r>
              <a:rPr lang="ru-RU" dirty="0" smtClean="0"/>
              <a:t>Заполняем таблицу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5195" y="1291129"/>
            <a:ext cx="7482545" cy="473385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Вносим формулы выбранных реактивов во второй столбик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t="39094" r="16553" b="28543"/>
          <a:stretch/>
        </p:blipFill>
        <p:spPr bwMode="auto">
          <a:xfrm>
            <a:off x="754374" y="2054655"/>
            <a:ext cx="8093365" cy="292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763982" y="3123590"/>
            <a:ext cx="1985165" cy="490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57165" y="3734410"/>
            <a:ext cx="1985165" cy="490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557164" y="4345230"/>
            <a:ext cx="2137871" cy="610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61180" y="3123591"/>
            <a:ext cx="2137870" cy="510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960809" y="3734410"/>
            <a:ext cx="2137870" cy="510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037532" y="4345230"/>
            <a:ext cx="2137870" cy="510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6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3310" y="108600"/>
            <a:ext cx="6589199" cy="128089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9DD9">
                    <a:lumMod val="75000"/>
                  </a:srgbClr>
                </a:solidFill>
              </a:rPr>
              <a:t>Индивидуальный комплект участника ОГЭ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1670" y="1554976"/>
            <a:ext cx="33361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Приступаем к выполнению</a:t>
            </a:r>
          </a:p>
          <a:p>
            <a:r>
              <a:rPr lang="ru-RU" dirty="0" smtClean="0"/>
              <a:t> эксперимента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005261"/>
              </p:ext>
            </p:extLst>
          </p:nvPr>
        </p:nvGraphicFramePr>
        <p:xfrm>
          <a:off x="318268" y="3613569"/>
          <a:ext cx="8375815" cy="3193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437">
                  <a:extLst>
                    <a:ext uri="{9D8B030D-6E8A-4147-A177-3AD203B41FA5}">
                      <a16:colId xmlns:a16="http://schemas.microsoft.com/office/drawing/2014/main" val="1960094877"/>
                    </a:ext>
                  </a:extLst>
                </a:gridCol>
                <a:gridCol w="5786926">
                  <a:extLst>
                    <a:ext uri="{9D8B030D-6E8A-4147-A177-3AD203B41FA5}">
                      <a16:colId xmlns:a16="http://schemas.microsoft.com/office/drawing/2014/main" val="1539168300"/>
                    </a:ext>
                  </a:extLst>
                </a:gridCol>
                <a:gridCol w="1827452">
                  <a:extLst>
                    <a:ext uri="{9D8B030D-6E8A-4147-A177-3AD203B41FA5}">
                      <a16:colId xmlns:a16="http://schemas.microsoft.com/office/drawing/2014/main" val="3618040610"/>
                    </a:ext>
                  </a:extLst>
                </a:gridCol>
              </a:tblGrid>
              <a:tr h="53825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№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Оборудование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Количество из расчета на один комплект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191635"/>
                  </a:ext>
                </a:extLst>
              </a:tr>
              <a:tr h="30779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Пробирка химическая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1934826"/>
                  </a:ext>
                </a:extLst>
              </a:tr>
              <a:tr h="30779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Штатив (подставка для пробирок) на 10 гнезд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085581"/>
                  </a:ext>
                </a:extLst>
              </a:tr>
              <a:tr h="531265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Склянки для хранения реактивов,</a:t>
                      </a:r>
                      <a:r>
                        <a:rPr lang="ru-RU" sz="1600" baseline="0" dirty="0" smtClean="0"/>
                        <a:t> имеющие формулу и название вещества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81763"/>
                  </a:ext>
                </a:extLst>
              </a:tr>
              <a:tr h="34362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Склянки с номерами</a:t>
                      </a:r>
                      <a:r>
                        <a:rPr lang="ru-RU" sz="1600" baseline="0" dirty="0" smtClean="0"/>
                        <a:t> №1 и №2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923485"/>
                  </a:ext>
                </a:extLst>
              </a:tr>
              <a:tr h="3035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1600" dirty="0" smtClean="0"/>
                        <a:t>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Стакан для излишков реактива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9134808"/>
                  </a:ext>
                </a:extLst>
              </a:tr>
              <a:tr h="3035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1600" dirty="0" smtClean="0"/>
                        <a:t>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Шпатель (ложечка для отбора сухих веществ)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256973"/>
                  </a:ext>
                </a:extLst>
              </a:tr>
              <a:tr h="3035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1600" dirty="0" smtClean="0"/>
                        <a:t>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Раздаточный лоток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0952751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336" y="1280504"/>
            <a:ext cx="307874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7900" y="222195"/>
            <a:ext cx="7329840" cy="763525"/>
          </a:xfrm>
        </p:spPr>
        <p:txBody>
          <a:bodyPr/>
          <a:lstStyle/>
          <a:p>
            <a:pPr algn="ctr"/>
            <a:r>
              <a:rPr lang="ru-RU" dirty="0" smtClean="0"/>
              <a:t>Заполняем таблицу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5195" y="1291129"/>
            <a:ext cx="7482545" cy="473385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Добавляем нитрат меди</a:t>
            </a:r>
            <a:r>
              <a:rPr lang="en-US" dirty="0" smtClean="0"/>
              <a:t>(II) </a:t>
            </a:r>
            <a:r>
              <a:rPr lang="ru-RU" dirty="0" smtClean="0"/>
              <a:t>в пробы из склянок №1 и №2  и заполняем строку в таблице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t="39094" r="16553" b="28543"/>
          <a:stretch/>
        </p:blipFill>
        <p:spPr bwMode="auto">
          <a:xfrm>
            <a:off x="601670" y="2054655"/>
            <a:ext cx="8093365" cy="292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08475" y="3734410"/>
            <a:ext cx="2443280" cy="458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399668" y="3734410"/>
            <a:ext cx="2137870" cy="534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04460" y="4345230"/>
            <a:ext cx="2137870" cy="534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961180" y="4342620"/>
            <a:ext cx="2214222" cy="534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7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7900" y="222195"/>
            <a:ext cx="7329840" cy="763525"/>
          </a:xfrm>
        </p:spPr>
        <p:txBody>
          <a:bodyPr/>
          <a:lstStyle/>
          <a:p>
            <a:pPr algn="ctr"/>
            <a:r>
              <a:rPr lang="ru-RU" dirty="0" smtClean="0"/>
              <a:t>Заполняем таблицу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5195" y="1291129"/>
            <a:ext cx="7482545" cy="4733855"/>
          </a:xfrm>
        </p:spPr>
        <p:txBody>
          <a:bodyPr/>
          <a:lstStyle/>
          <a:p>
            <a:pPr marL="0" lvl="0" indent="0">
              <a:buClr>
                <a:srgbClr val="0F6FC6"/>
              </a:buClr>
              <a:buNone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Добавляем 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карбонат калия в 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пробы из склянок №1 и №2  и заполняем строку в таблице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t="39094" r="16553" b="28543"/>
          <a:stretch/>
        </p:blipFill>
        <p:spPr bwMode="auto">
          <a:xfrm>
            <a:off x="754374" y="2054655"/>
            <a:ext cx="8093365" cy="292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947" y="4345230"/>
            <a:ext cx="2213040" cy="5364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165" y="4345230"/>
            <a:ext cx="2213040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0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7900" y="222195"/>
            <a:ext cx="7329840" cy="763525"/>
          </a:xfrm>
        </p:spPr>
        <p:txBody>
          <a:bodyPr/>
          <a:lstStyle/>
          <a:p>
            <a:pPr algn="ctr"/>
            <a:r>
              <a:rPr lang="ru-RU" dirty="0" smtClean="0"/>
              <a:t>Заполняем таблицу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5195" y="1291129"/>
            <a:ext cx="7482545" cy="4733855"/>
          </a:xfrm>
        </p:spPr>
        <p:txBody>
          <a:bodyPr/>
          <a:lstStyle/>
          <a:p>
            <a:pPr marL="0" lvl="0" indent="0">
              <a:buClr>
                <a:srgbClr val="0F6FC6"/>
              </a:buClr>
              <a:buNone/>
            </a:pP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Делаем вывод о содержимом склянок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t="39094" r="16553" b="28543"/>
          <a:stretch/>
        </p:blipFill>
        <p:spPr bwMode="auto">
          <a:xfrm>
            <a:off x="754374" y="2054655"/>
            <a:ext cx="8093365" cy="292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74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329840" cy="916230"/>
          </a:xfrm>
        </p:spPr>
        <p:txBody>
          <a:bodyPr/>
          <a:lstStyle/>
          <a:p>
            <a:pPr algn="ctr"/>
            <a:r>
              <a:rPr lang="ru-RU" dirty="0" smtClean="0"/>
              <a:t>Задача 2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274" y="1458603"/>
            <a:ext cx="6769646" cy="517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28720" y="833015"/>
            <a:ext cx="6108200" cy="1527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Для проведения эксперимента выданы склянки №1 и №2 с растворами гидроксида натрия и хлорида железа </a:t>
            </a:r>
            <a:r>
              <a:rPr lang="en-US" dirty="0" smtClean="0">
                <a:solidFill>
                  <a:schemeClr val="tx1"/>
                </a:solidFill>
              </a:rPr>
              <a:t>(II)</a:t>
            </a:r>
            <a:r>
              <a:rPr lang="ru-RU" dirty="0" smtClean="0">
                <a:solidFill>
                  <a:schemeClr val="tx1"/>
                </a:solidFill>
              </a:rPr>
              <a:t>, а также три реактива: растворы нитрата бария, сульфата магния, фосфата калия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91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329840" cy="916230"/>
          </a:xfrm>
        </p:spPr>
        <p:txBody>
          <a:bodyPr/>
          <a:lstStyle/>
          <a:p>
            <a:pPr algn="ctr"/>
            <a:r>
              <a:rPr lang="ru-RU" dirty="0" smtClean="0"/>
              <a:t>Задача 2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6" y="2207360"/>
            <a:ext cx="3664920" cy="2802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3556" y="1291130"/>
            <a:ext cx="3664920" cy="1374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Для проведения эксперимента выданы склянки №1 и №2 с растворами гидроксида натрия и хлорида железа </a:t>
            </a:r>
            <a:r>
              <a:rPr lang="en-US" sz="1400" dirty="0" smtClean="0">
                <a:solidFill>
                  <a:schemeClr val="tx1"/>
                </a:solidFill>
              </a:rPr>
              <a:t>(II)</a:t>
            </a:r>
            <a:r>
              <a:rPr lang="ru-RU" sz="1400" dirty="0" smtClean="0">
                <a:solidFill>
                  <a:schemeClr val="tx1"/>
                </a:solidFill>
              </a:rPr>
              <a:t>, а также три реактива: растворы нитрата бария, сульфата магния, фосфата калия</a:t>
            </a:r>
            <a:endParaRPr lang="ru-RU" sz="1400" dirty="0">
              <a:solidFill>
                <a:schemeClr val="tx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056161"/>
              </p:ext>
            </p:extLst>
          </p:nvPr>
        </p:nvGraphicFramePr>
        <p:xfrm>
          <a:off x="4572000" y="1294354"/>
          <a:ext cx="3817626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60">
                  <a:extLst>
                    <a:ext uri="{9D8B030D-6E8A-4147-A177-3AD203B41FA5}">
                      <a16:colId xmlns:a16="http://schemas.microsoft.com/office/drawing/2014/main" val="2055677357"/>
                    </a:ext>
                  </a:extLst>
                </a:gridCol>
                <a:gridCol w="1985166">
                  <a:extLst>
                    <a:ext uri="{9D8B030D-6E8A-4147-A177-3AD203B41FA5}">
                      <a16:colId xmlns:a16="http://schemas.microsoft.com/office/drawing/2014/main" val="520757140"/>
                    </a:ext>
                  </a:extLst>
                </a:gridCol>
              </a:tblGrid>
              <a:tr h="198516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Что определяем ?</a:t>
                      </a:r>
                    </a:p>
                    <a:p>
                      <a:pPr algn="ctr"/>
                      <a:endParaRPr lang="ru-RU" dirty="0" smtClean="0">
                        <a:solidFill>
                          <a:srgbClr val="6104AE"/>
                        </a:solidFill>
                      </a:endParaRPr>
                    </a:p>
                    <a:p>
                      <a:pPr algn="ctr"/>
                      <a:r>
                        <a:rPr lang="en-US" dirty="0" err="1" smtClean="0">
                          <a:solidFill>
                            <a:srgbClr val="6104AE"/>
                          </a:solidFill>
                        </a:rPr>
                        <a:t>NaOH</a:t>
                      </a:r>
                      <a:endParaRPr lang="en-US" dirty="0" smtClean="0">
                        <a:solidFill>
                          <a:srgbClr val="6104AE"/>
                        </a:solidFill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6104AE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rgbClr val="6104AE"/>
                          </a:solidFill>
                        </a:rPr>
                        <a:t>Fe  Cl</a:t>
                      </a:r>
                      <a:r>
                        <a:rPr lang="ru-RU" baseline="-25000" dirty="0" smtClean="0">
                          <a:solidFill>
                            <a:srgbClr val="6104AE"/>
                          </a:solidFill>
                        </a:rPr>
                        <a:t>2</a:t>
                      </a:r>
                      <a:endParaRPr lang="ru-RU" baseline="-25000" dirty="0">
                        <a:solidFill>
                          <a:srgbClr val="6104AE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Чем определяем?</a:t>
                      </a:r>
                      <a:endParaRPr lang="en-US" sz="1800" b="1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6104AE"/>
                        </a:solidFill>
                      </a:endParaRPr>
                    </a:p>
                    <a:p>
                      <a:pPr marL="0" algn="ctr" defTabSz="457200" rtl="0" eaLnBrk="1" latinLnBrk="0" hangingPunct="1"/>
                      <a:r>
                        <a:rPr lang="en-US" dirty="0" smtClean="0">
                          <a:solidFill>
                            <a:srgbClr val="6104AE"/>
                          </a:solidFill>
                        </a:rPr>
                        <a:t>Ba  (NO</a:t>
                      </a:r>
                      <a:r>
                        <a:rPr lang="en-US" sz="1800" b="1" kern="1200" baseline="-25000" dirty="0" smtClean="0">
                          <a:solidFill>
                            <a:srgbClr val="6104AE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dirty="0" smtClean="0">
                          <a:solidFill>
                            <a:srgbClr val="6104AE"/>
                          </a:solidFill>
                        </a:rPr>
                        <a:t>)</a:t>
                      </a:r>
                      <a:r>
                        <a:rPr lang="en-US" sz="1800" b="1" kern="1200" baseline="-25000" dirty="0" smtClean="0">
                          <a:solidFill>
                            <a:srgbClr val="6104AE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algn="ctr"/>
                      <a:endParaRPr lang="en-US" dirty="0" smtClean="0">
                        <a:solidFill>
                          <a:srgbClr val="6104AE"/>
                        </a:solidFill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6104AE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rgbClr val="6104AE"/>
                          </a:solidFill>
                        </a:rPr>
                        <a:t>Mg</a:t>
                      </a:r>
                      <a:r>
                        <a:rPr lang="en-US" baseline="0" dirty="0" smtClean="0">
                          <a:solidFill>
                            <a:srgbClr val="6104AE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6104AE"/>
                          </a:solidFill>
                        </a:rPr>
                        <a:t>SO</a:t>
                      </a:r>
                      <a:r>
                        <a:rPr lang="en-US" sz="1800" b="1" kern="1200" baseline="-25000" dirty="0" smtClean="0">
                          <a:solidFill>
                            <a:srgbClr val="6104AE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pPr algn="ctr"/>
                      <a:endParaRPr lang="en-US" sz="1800" b="1" kern="1200" baseline="-25000" dirty="0" smtClean="0">
                        <a:solidFill>
                          <a:srgbClr val="6104A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b="1" kern="1200" baseline="-25000" dirty="0" smtClean="0">
                        <a:solidFill>
                          <a:srgbClr val="6104A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b="1" kern="1200" baseline="-25000" dirty="0" smtClean="0">
                        <a:solidFill>
                          <a:srgbClr val="6104A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b="1" kern="1200" dirty="0" smtClean="0">
                          <a:solidFill>
                            <a:srgbClr val="6104AE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lang="en-US" sz="1800" b="1" kern="1200" baseline="-25000" dirty="0" smtClean="0">
                          <a:solidFill>
                            <a:srgbClr val="6104AE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800" b="1" kern="1200" dirty="0" smtClean="0">
                          <a:solidFill>
                            <a:srgbClr val="6104AE"/>
                          </a:solidFill>
                          <a:latin typeface="+mn-lt"/>
                          <a:ea typeface="+mn-ea"/>
                          <a:cs typeface="+mn-cs"/>
                        </a:rPr>
                        <a:t>PO</a:t>
                      </a:r>
                      <a:r>
                        <a:rPr lang="en-US" sz="1800" b="1" kern="1200" baseline="-25000" dirty="0" smtClean="0">
                          <a:solidFill>
                            <a:srgbClr val="6104AE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pPr algn="ctr"/>
                      <a:endParaRPr lang="en-US" dirty="0" smtClean="0">
                        <a:solidFill>
                          <a:srgbClr val="6104AE"/>
                        </a:solidFill>
                      </a:endParaRPr>
                    </a:p>
                    <a:p>
                      <a:pPr algn="ctr"/>
                      <a:endParaRPr lang="ru-RU" dirty="0">
                        <a:solidFill>
                          <a:srgbClr val="6104AE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566792"/>
                  </a:ext>
                </a:extLst>
              </a:tr>
            </a:tbl>
          </a:graphicData>
        </a:graphic>
      </p:graphicFrame>
      <p:sp>
        <p:nvSpPr>
          <p:cNvPr id="4" name="Овал 3"/>
          <p:cNvSpPr/>
          <p:nvPr/>
        </p:nvSpPr>
        <p:spPr>
          <a:xfrm>
            <a:off x="7015280" y="2970885"/>
            <a:ext cx="458115" cy="4581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030115" y="2603347"/>
            <a:ext cx="458115" cy="4581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445272" y="2985994"/>
            <a:ext cx="1875418" cy="74841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5445273" y="2420463"/>
            <a:ext cx="1570007" cy="64099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4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7901" y="374900"/>
            <a:ext cx="7047314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К1. Составление уравнений реакций </a:t>
            </a:r>
            <a:r>
              <a:rPr lang="ru-RU" dirty="0"/>
              <a:t>	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7682" t="16167" r="14115" b="15126"/>
          <a:stretch/>
        </p:blipFill>
        <p:spPr>
          <a:xfrm>
            <a:off x="729999" y="1749246"/>
            <a:ext cx="7877781" cy="49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222195"/>
            <a:ext cx="6589199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К2. Оформление результатов эксперимента </a:t>
            </a:r>
            <a:r>
              <a:rPr lang="ru-RU" dirty="0"/>
              <a:t>	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3833123"/>
              </p:ext>
            </p:extLst>
          </p:nvPr>
        </p:nvGraphicFramePr>
        <p:xfrm>
          <a:off x="449263" y="1503363"/>
          <a:ext cx="8551864" cy="347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4047">
                  <a:extLst>
                    <a:ext uri="{9D8B030D-6E8A-4147-A177-3AD203B41FA5}">
                      <a16:colId xmlns:a16="http://schemas.microsoft.com/office/drawing/2014/main" val="3200488450"/>
                    </a:ext>
                  </a:extLst>
                </a:gridCol>
                <a:gridCol w="1985165">
                  <a:extLst>
                    <a:ext uri="{9D8B030D-6E8A-4147-A177-3AD203B41FA5}">
                      <a16:colId xmlns:a16="http://schemas.microsoft.com/office/drawing/2014/main" val="3658856548"/>
                    </a:ext>
                  </a:extLst>
                </a:gridCol>
                <a:gridCol w="2595985">
                  <a:extLst>
                    <a:ext uri="{9D8B030D-6E8A-4147-A177-3AD203B41FA5}">
                      <a16:colId xmlns:a16="http://schemas.microsoft.com/office/drawing/2014/main" val="924339837"/>
                    </a:ext>
                  </a:extLst>
                </a:gridCol>
                <a:gridCol w="2596667">
                  <a:extLst>
                    <a:ext uri="{9D8B030D-6E8A-4147-A177-3AD203B41FA5}">
                      <a16:colId xmlns:a16="http://schemas.microsoft.com/office/drawing/2014/main" val="38058937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№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опыта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Формула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реактива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Признаки реакции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1861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Вещество из склянки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№ 1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Вещество из склянки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№ 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84169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MgSO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26521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4354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Вывод</a:t>
                      </a:r>
                      <a:endParaRPr lang="ru-RU" sz="1800" b="1" i="0" u="none" strike="noStrike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685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390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0605" y="222195"/>
            <a:ext cx="6589199" cy="1068935"/>
          </a:xfrm>
        </p:spPr>
        <p:txBody>
          <a:bodyPr/>
          <a:lstStyle/>
          <a:p>
            <a:r>
              <a:rPr lang="ru-RU" dirty="0"/>
              <a:t>Качественные реакции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31" t="14078" r="7981" b="9131"/>
          <a:stretch/>
        </p:blipFill>
        <p:spPr>
          <a:xfrm>
            <a:off x="296260" y="1596540"/>
            <a:ext cx="8744369" cy="488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222195"/>
            <a:ext cx="6589199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К2. Оформление результатов эксперимента </a:t>
            </a:r>
            <a:r>
              <a:rPr lang="ru-RU" dirty="0"/>
              <a:t>	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4567899"/>
              </p:ext>
            </p:extLst>
          </p:nvPr>
        </p:nvGraphicFramePr>
        <p:xfrm>
          <a:off x="449263" y="1503363"/>
          <a:ext cx="8551864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4047">
                  <a:extLst>
                    <a:ext uri="{9D8B030D-6E8A-4147-A177-3AD203B41FA5}">
                      <a16:colId xmlns:a16="http://schemas.microsoft.com/office/drawing/2014/main" val="3200488450"/>
                    </a:ext>
                  </a:extLst>
                </a:gridCol>
                <a:gridCol w="1985165">
                  <a:extLst>
                    <a:ext uri="{9D8B030D-6E8A-4147-A177-3AD203B41FA5}">
                      <a16:colId xmlns:a16="http://schemas.microsoft.com/office/drawing/2014/main" val="3658856548"/>
                    </a:ext>
                  </a:extLst>
                </a:gridCol>
                <a:gridCol w="2595985">
                  <a:extLst>
                    <a:ext uri="{9D8B030D-6E8A-4147-A177-3AD203B41FA5}">
                      <a16:colId xmlns:a16="http://schemas.microsoft.com/office/drawing/2014/main" val="924339837"/>
                    </a:ext>
                  </a:extLst>
                </a:gridCol>
                <a:gridCol w="2596667">
                  <a:extLst>
                    <a:ext uri="{9D8B030D-6E8A-4147-A177-3AD203B41FA5}">
                      <a16:colId xmlns:a16="http://schemas.microsoft.com/office/drawing/2014/main" val="38058937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№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опыта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Формула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реактива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Признаки реакции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1861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Вещество из склянки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№ 1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Вещество из склянки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№ 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84169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MgSO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Видимых признаков нет</a:t>
                      </a:r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Выпал белый осадок</a:t>
                      </a:r>
                    </a:p>
                    <a:p>
                      <a:pPr algn="ctr"/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26521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4354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Вывод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685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55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222195"/>
            <a:ext cx="6589199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К2. Оформление результатов эксперимента </a:t>
            </a:r>
            <a:r>
              <a:rPr lang="ru-RU" dirty="0"/>
              <a:t>	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5475214"/>
              </p:ext>
            </p:extLst>
          </p:nvPr>
        </p:nvGraphicFramePr>
        <p:xfrm>
          <a:off x="449263" y="1503363"/>
          <a:ext cx="8551864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4047">
                  <a:extLst>
                    <a:ext uri="{9D8B030D-6E8A-4147-A177-3AD203B41FA5}">
                      <a16:colId xmlns:a16="http://schemas.microsoft.com/office/drawing/2014/main" val="3200488450"/>
                    </a:ext>
                  </a:extLst>
                </a:gridCol>
                <a:gridCol w="1985165">
                  <a:extLst>
                    <a:ext uri="{9D8B030D-6E8A-4147-A177-3AD203B41FA5}">
                      <a16:colId xmlns:a16="http://schemas.microsoft.com/office/drawing/2014/main" val="3658856548"/>
                    </a:ext>
                  </a:extLst>
                </a:gridCol>
                <a:gridCol w="2595985">
                  <a:extLst>
                    <a:ext uri="{9D8B030D-6E8A-4147-A177-3AD203B41FA5}">
                      <a16:colId xmlns:a16="http://schemas.microsoft.com/office/drawing/2014/main" val="924339837"/>
                    </a:ext>
                  </a:extLst>
                </a:gridCol>
                <a:gridCol w="2596667">
                  <a:extLst>
                    <a:ext uri="{9D8B030D-6E8A-4147-A177-3AD203B41FA5}">
                      <a16:colId xmlns:a16="http://schemas.microsoft.com/office/drawing/2014/main" val="38058937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№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опыта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Формула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реактива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Признаки реакции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1861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Вещество из склянки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№ 1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Вещество из склянки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№ 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84169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MgSO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Видимых признаков нет</a:t>
                      </a:r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Выпал белый осадок</a:t>
                      </a:r>
                    </a:p>
                    <a:p>
                      <a:pPr algn="ctr"/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26521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Выпал белый осадок</a:t>
                      </a:r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Видимых признаков нет</a:t>
                      </a:r>
                    </a:p>
                    <a:p>
                      <a:pPr algn="ctr"/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4354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Вывод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685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946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222195"/>
            <a:ext cx="6589199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К2. Оформление результатов эксперимента </a:t>
            </a:r>
            <a:r>
              <a:rPr lang="ru-RU" dirty="0"/>
              <a:t>	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9088515"/>
              </p:ext>
            </p:extLst>
          </p:nvPr>
        </p:nvGraphicFramePr>
        <p:xfrm>
          <a:off x="449263" y="1503363"/>
          <a:ext cx="8551864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4047">
                  <a:extLst>
                    <a:ext uri="{9D8B030D-6E8A-4147-A177-3AD203B41FA5}">
                      <a16:colId xmlns:a16="http://schemas.microsoft.com/office/drawing/2014/main" val="3200488450"/>
                    </a:ext>
                  </a:extLst>
                </a:gridCol>
                <a:gridCol w="1985165">
                  <a:extLst>
                    <a:ext uri="{9D8B030D-6E8A-4147-A177-3AD203B41FA5}">
                      <a16:colId xmlns:a16="http://schemas.microsoft.com/office/drawing/2014/main" val="3658856548"/>
                    </a:ext>
                  </a:extLst>
                </a:gridCol>
                <a:gridCol w="2595985">
                  <a:extLst>
                    <a:ext uri="{9D8B030D-6E8A-4147-A177-3AD203B41FA5}">
                      <a16:colId xmlns:a16="http://schemas.microsoft.com/office/drawing/2014/main" val="924339837"/>
                    </a:ext>
                  </a:extLst>
                </a:gridCol>
                <a:gridCol w="2596667">
                  <a:extLst>
                    <a:ext uri="{9D8B030D-6E8A-4147-A177-3AD203B41FA5}">
                      <a16:colId xmlns:a16="http://schemas.microsoft.com/office/drawing/2014/main" val="38058937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№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опыта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Формула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реактива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Признаки реакции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1861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Вещество из склянки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№ 1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Вещество из склянки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№ 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84169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MgSO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Видимых признаков нет</a:t>
                      </a:r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Выпал белый осадок</a:t>
                      </a:r>
                    </a:p>
                    <a:p>
                      <a:pPr algn="ctr"/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26521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Выпал белый осадок</a:t>
                      </a:r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Видимых признаков нет</a:t>
                      </a:r>
                    </a:p>
                    <a:p>
                      <a:pPr algn="ctr"/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4354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Вывод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FeCl</a:t>
                      </a:r>
                      <a:r>
                        <a:rPr kumimoji="0" lang="ru-RU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NaOH</a:t>
                      </a: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685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279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329840" cy="916230"/>
          </a:xfrm>
        </p:spPr>
        <p:txBody>
          <a:bodyPr/>
          <a:lstStyle/>
          <a:p>
            <a:pPr algn="ctr"/>
            <a:r>
              <a:rPr lang="ru-RU" dirty="0" smtClean="0"/>
              <a:t>Задача 3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274" y="1458603"/>
            <a:ext cx="6769646" cy="517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28720" y="833015"/>
            <a:ext cx="6108200" cy="1527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Для проведения эксперимента выданы склянки №1 и №2 с растворами хлорида бария и фосфата натрия, а также три реактива: растворы гидроксида калия, хлорида лития, серной кислоты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9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7900" y="222195"/>
            <a:ext cx="7329840" cy="763525"/>
          </a:xfrm>
        </p:spPr>
        <p:txBody>
          <a:bodyPr/>
          <a:lstStyle/>
          <a:p>
            <a:pPr algn="ctr"/>
            <a:r>
              <a:rPr lang="ru-RU" dirty="0" smtClean="0"/>
              <a:t>Подход к решению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88230" y="1291129"/>
            <a:ext cx="3359510" cy="47338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Хлорид бария определяем по катиону бария, который с сульфат анионом образует белый плотный осадок. Выбираем из реактивов серную кислоту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Фосфат натрия– соль, содержащая фосфат-анион, который определяет соли лития. </a:t>
            </a:r>
            <a:r>
              <a:rPr lang="ru-RU" dirty="0"/>
              <a:t>Реакция протекает с образованием </a:t>
            </a:r>
            <a:r>
              <a:rPr lang="ru-RU" dirty="0" smtClean="0"/>
              <a:t>белого </a:t>
            </a:r>
            <a:r>
              <a:rPr lang="ru-RU" dirty="0"/>
              <a:t>осадка.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081" t="28407" r="28982" b="31823"/>
          <a:stretch/>
        </p:blipFill>
        <p:spPr>
          <a:xfrm>
            <a:off x="296259" y="833015"/>
            <a:ext cx="5039265" cy="2612952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33858"/>
              </p:ext>
            </p:extLst>
          </p:nvPr>
        </p:nvGraphicFramePr>
        <p:xfrm>
          <a:off x="601670" y="3445967"/>
          <a:ext cx="3817626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60">
                  <a:extLst>
                    <a:ext uri="{9D8B030D-6E8A-4147-A177-3AD203B41FA5}">
                      <a16:colId xmlns:a16="http://schemas.microsoft.com/office/drawing/2014/main" val="2055677357"/>
                    </a:ext>
                  </a:extLst>
                </a:gridCol>
                <a:gridCol w="1985166">
                  <a:extLst>
                    <a:ext uri="{9D8B030D-6E8A-4147-A177-3AD203B41FA5}">
                      <a16:colId xmlns:a16="http://schemas.microsoft.com/office/drawing/2014/main" val="520757140"/>
                    </a:ext>
                  </a:extLst>
                </a:gridCol>
              </a:tblGrid>
              <a:tr h="198516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Что определяем ?</a:t>
                      </a:r>
                    </a:p>
                    <a:p>
                      <a:pPr algn="ctr"/>
                      <a:endParaRPr lang="ru-RU" dirty="0" smtClean="0">
                        <a:solidFill>
                          <a:srgbClr val="6104AE"/>
                        </a:solidFill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6104AE"/>
                        </a:solidFill>
                      </a:endParaRPr>
                    </a:p>
                    <a:p>
                      <a:pPr algn="ctr"/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</a:t>
                      </a:r>
                      <a:r>
                        <a:rPr lang="en-US" dirty="0" smtClean="0">
                          <a:solidFill>
                            <a:srgbClr val="6104AE"/>
                          </a:solidFill>
                        </a:rPr>
                        <a:t>Cl</a:t>
                      </a:r>
                      <a:r>
                        <a:rPr lang="ru-RU" baseline="-25000" dirty="0" smtClean="0">
                          <a:solidFill>
                            <a:srgbClr val="6104AE"/>
                          </a:solidFill>
                        </a:rPr>
                        <a:t>2</a:t>
                      </a:r>
                    </a:p>
                    <a:p>
                      <a:pPr algn="ctr"/>
                      <a:endParaRPr lang="ru-RU" baseline="-25000" dirty="0" smtClean="0">
                        <a:solidFill>
                          <a:srgbClr val="6104AE"/>
                        </a:solidFill>
                      </a:endParaRPr>
                    </a:p>
                    <a:p>
                      <a:pPr algn="ctr"/>
                      <a:endParaRPr lang="ru-RU" baseline="-25000" dirty="0" smtClean="0">
                        <a:solidFill>
                          <a:srgbClr val="6104AE"/>
                        </a:solidFill>
                      </a:endParaRPr>
                    </a:p>
                    <a:p>
                      <a:pPr algn="ctr"/>
                      <a:endParaRPr lang="ru-RU" baseline="-25000" dirty="0" smtClean="0">
                        <a:solidFill>
                          <a:srgbClr val="6104AE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6104AE"/>
                          </a:solidFill>
                        </a:rPr>
                        <a:t>Na</a:t>
                      </a:r>
                      <a:r>
                        <a:rPr lang="en-US" sz="1800" b="1" kern="1200" baseline="-25000" dirty="0" smtClean="0">
                          <a:solidFill>
                            <a:srgbClr val="6104AE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800" b="1" kern="1200" dirty="0" smtClean="0">
                          <a:solidFill>
                            <a:srgbClr val="6104AE"/>
                          </a:solidFill>
                          <a:latin typeface="+mn-lt"/>
                          <a:ea typeface="+mn-ea"/>
                          <a:cs typeface="+mn-cs"/>
                        </a:rPr>
                        <a:t>PO</a:t>
                      </a:r>
                      <a:r>
                        <a:rPr lang="en-US" sz="1800" b="1" kern="1200" baseline="-25000" dirty="0" smtClean="0">
                          <a:solidFill>
                            <a:srgbClr val="6104AE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pPr algn="ctr"/>
                      <a:endParaRPr lang="ru-RU" baseline="-25000" dirty="0">
                        <a:solidFill>
                          <a:srgbClr val="6104AE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Чем определяем?</a:t>
                      </a:r>
                      <a:endParaRPr lang="en-US" sz="1800" b="1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6104AE"/>
                        </a:solidFill>
                      </a:endParaRPr>
                    </a:p>
                    <a:p>
                      <a:pPr marL="0" algn="ctr" defTabSz="457200" rtl="0" eaLnBrk="1" latinLnBrk="0" hangingPunct="1"/>
                      <a:r>
                        <a:rPr lang="ru-RU" dirty="0" smtClean="0">
                          <a:solidFill>
                            <a:srgbClr val="6104AE"/>
                          </a:solidFill>
                        </a:rPr>
                        <a:t>КОН</a:t>
                      </a:r>
                      <a:endParaRPr lang="en-US" sz="1800" b="1" kern="1200" baseline="-25000" dirty="0" smtClean="0">
                        <a:solidFill>
                          <a:srgbClr val="6104A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dirty="0" smtClean="0">
                        <a:solidFill>
                          <a:srgbClr val="6104AE"/>
                        </a:solidFill>
                      </a:endParaRPr>
                    </a:p>
                    <a:p>
                      <a:pPr algn="ctr"/>
                      <a:r>
                        <a:rPr lang="en-US" dirty="0" err="1" smtClean="0">
                          <a:solidFill>
                            <a:srgbClr val="6104AE"/>
                          </a:solidFill>
                        </a:rPr>
                        <a:t>LiCl</a:t>
                      </a:r>
                      <a:endParaRPr lang="en-US" dirty="0" smtClean="0">
                        <a:solidFill>
                          <a:srgbClr val="6104AE"/>
                        </a:solidFill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6104AE"/>
                        </a:solidFill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6104AE"/>
                        </a:solidFill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rgbClr val="6104AE"/>
                          </a:solidFill>
                        </a:rPr>
                        <a:t>Н</a:t>
                      </a:r>
                      <a:r>
                        <a:rPr lang="ru-RU" baseline="-25000" dirty="0" smtClean="0">
                          <a:solidFill>
                            <a:srgbClr val="6104AE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rgbClr val="6104AE"/>
                          </a:solidFill>
                        </a:rPr>
                        <a:t>SO</a:t>
                      </a:r>
                      <a:r>
                        <a:rPr lang="en-US" sz="1800" b="1" kern="1200" baseline="-25000" dirty="0" smtClean="0">
                          <a:solidFill>
                            <a:srgbClr val="6104AE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pPr algn="ctr"/>
                      <a:endParaRPr lang="en-US" sz="1800" b="1" kern="1200" baseline="-25000" dirty="0" smtClean="0">
                        <a:solidFill>
                          <a:srgbClr val="6104A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rgbClr val="6104AE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800" b="1" kern="1200" baseline="-25000" dirty="0" smtClean="0">
                        <a:solidFill>
                          <a:srgbClr val="6104A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566792"/>
                  </a:ext>
                </a:extLst>
              </a:tr>
            </a:tbl>
          </a:graphicData>
        </a:graphic>
      </p:graphicFrame>
      <p:cxnSp>
        <p:nvCxnSpPr>
          <p:cNvPr id="8" name="Прямая со стрелкой 7"/>
          <p:cNvCxnSpPr/>
          <p:nvPr/>
        </p:nvCxnSpPr>
        <p:spPr>
          <a:xfrm>
            <a:off x="1899663" y="4803345"/>
            <a:ext cx="1221640" cy="916230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1899663" y="5108755"/>
            <a:ext cx="1221640" cy="339344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86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4150" y="222195"/>
            <a:ext cx="6589199" cy="1280890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009DD9">
                    <a:lumMod val="75000"/>
                  </a:srgbClr>
                </a:solidFill>
              </a:rPr>
              <a:t>К1. Составление уравнений реакций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6236" t="14078" r="18086" b="29339"/>
          <a:stretch/>
        </p:blipFill>
        <p:spPr>
          <a:xfrm>
            <a:off x="448965" y="1596540"/>
            <a:ext cx="8507848" cy="4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0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222195"/>
            <a:ext cx="6589199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К2. Оформление результатов эксперимента </a:t>
            </a:r>
            <a:r>
              <a:rPr lang="ru-RU" dirty="0"/>
              <a:t>	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9971875"/>
              </p:ext>
            </p:extLst>
          </p:nvPr>
        </p:nvGraphicFramePr>
        <p:xfrm>
          <a:off x="449263" y="1503363"/>
          <a:ext cx="8551864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4047">
                  <a:extLst>
                    <a:ext uri="{9D8B030D-6E8A-4147-A177-3AD203B41FA5}">
                      <a16:colId xmlns:a16="http://schemas.microsoft.com/office/drawing/2014/main" val="3200488450"/>
                    </a:ext>
                  </a:extLst>
                </a:gridCol>
                <a:gridCol w="1985165">
                  <a:extLst>
                    <a:ext uri="{9D8B030D-6E8A-4147-A177-3AD203B41FA5}">
                      <a16:colId xmlns:a16="http://schemas.microsoft.com/office/drawing/2014/main" val="3658856548"/>
                    </a:ext>
                  </a:extLst>
                </a:gridCol>
                <a:gridCol w="2595985">
                  <a:extLst>
                    <a:ext uri="{9D8B030D-6E8A-4147-A177-3AD203B41FA5}">
                      <a16:colId xmlns:a16="http://schemas.microsoft.com/office/drawing/2014/main" val="924339837"/>
                    </a:ext>
                  </a:extLst>
                </a:gridCol>
                <a:gridCol w="2596667">
                  <a:extLst>
                    <a:ext uri="{9D8B030D-6E8A-4147-A177-3AD203B41FA5}">
                      <a16:colId xmlns:a16="http://schemas.microsoft.com/office/drawing/2014/main" val="38058937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№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опыта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Формула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реактива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Признаки реакции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1861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Вещество из склянки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№ 1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Вещество из склянки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№ 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84169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800" b="1" i="0" u="none" strike="noStrike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LiCl</a:t>
                      </a: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26521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800" b="1" i="0" u="none" strike="noStrike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Н</a:t>
                      </a:r>
                      <a:r>
                        <a:rPr kumimoji="0" lang="ru-RU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SO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4354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Вывод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685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896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222195"/>
            <a:ext cx="6589199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К2. Оформление результатов эксперимента </a:t>
            </a:r>
            <a:r>
              <a:rPr lang="ru-RU" dirty="0"/>
              <a:t>	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5180816"/>
              </p:ext>
            </p:extLst>
          </p:nvPr>
        </p:nvGraphicFramePr>
        <p:xfrm>
          <a:off x="449263" y="1503363"/>
          <a:ext cx="8551864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4047">
                  <a:extLst>
                    <a:ext uri="{9D8B030D-6E8A-4147-A177-3AD203B41FA5}">
                      <a16:colId xmlns:a16="http://schemas.microsoft.com/office/drawing/2014/main" val="3200488450"/>
                    </a:ext>
                  </a:extLst>
                </a:gridCol>
                <a:gridCol w="1985165">
                  <a:extLst>
                    <a:ext uri="{9D8B030D-6E8A-4147-A177-3AD203B41FA5}">
                      <a16:colId xmlns:a16="http://schemas.microsoft.com/office/drawing/2014/main" val="3658856548"/>
                    </a:ext>
                  </a:extLst>
                </a:gridCol>
                <a:gridCol w="2595985">
                  <a:extLst>
                    <a:ext uri="{9D8B030D-6E8A-4147-A177-3AD203B41FA5}">
                      <a16:colId xmlns:a16="http://schemas.microsoft.com/office/drawing/2014/main" val="924339837"/>
                    </a:ext>
                  </a:extLst>
                </a:gridCol>
                <a:gridCol w="2596667">
                  <a:extLst>
                    <a:ext uri="{9D8B030D-6E8A-4147-A177-3AD203B41FA5}">
                      <a16:colId xmlns:a16="http://schemas.microsoft.com/office/drawing/2014/main" val="38058937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№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опыта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Формула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реактива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Признаки реакции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1861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Вещество из склянки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№ 1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Вещество из склянки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№ 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84169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800" b="1" i="0" u="none" strike="noStrike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LiCl</a:t>
                      </a: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Видимых признаков нет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Выпал белый осадок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26521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800" b="1" i="0" u="none" strike="noStrike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Н</a:t>
                      </a:r>
                      <a:r>
                        <a:rPr kumimoji="0" lang="ru-RU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SO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4354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Вывод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685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98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222195"/>
            <a:ext cx="6589199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К2. Оформление результатов эксперимента </a:t>
            </a:r>
            <a:r>
              <a:rPr lang="ru-RU" dirty="0"/>
              <a:t>	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8437623"/>
              </p:ext>
            </p:extLst>
          </p:nvPr>
        </p:nvGraphicFramePr>
        <p:xfrm>
          <a:off x="449263" y="1503363"/>
          <a:ext cx="8551864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4047">
                  <a:extLst>
                    <a:ext uri="{9D8B030D-6E8A-4147-A177-3AD203B41FA5}">
                      <a16:colId xmlns:a16="http://schemas.microsoft.com/office/drawing/2014/main" val="3200488450"/>
                    </a:ext>
                  </a:extLst>
                </a:gridCol>
                <a:gridCol w="1985165">
                  <a:extLst>
                    <a:ext uri="{9D8B030D-6E8A-4147-A177-3AD203B41FA5}">
                      <a16:colId xmlns:a16="http://schemas.microsoft.com/office/drawing/2014/main" val="3658856548"/>
                    </a:ext>
                  </a:extLst>
                </a:gridCol>
                <a:gridCol w="2595985">
                  <a:extLst>
                    <a:ext uri="{9D8B030D-6E8A-4147-A177-3AD203B41FA5}">
                      <a16:colId xmlns:a16="http://schemas.microsoft.com/office/drawing/2014/main" val="924339837"/>
                    </a:ext>
                  </a:extLst>
                </a:gridCol>
                <a:gridCol w="2596667">
                  <a:extLst>
                    <a:ext uri="{9D8B030D-6E8A-4147-A177-3AD203B41FA5}">
                      <a16:colId xmlns:a16="http://schemas.microsoft.com/office/drawing/2014/main" val="38058937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№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опыта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Формула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реактива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Признаки реакции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1861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Вещество из склянки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№ 1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Вещество из склянки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№ 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84169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800" b="1" i="0" u="none" strike="noStrike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LiCl</a:t>
                      </a: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Видимых признаков нет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Выпал белый осадок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26521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800" b="1" i="0" u="none" strike="noStrike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Н</a:t>
                      </a:r>
                      <a:r>
                        <a:rPr kumimoji="0" lang="ru-RU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SO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Выпал белый осадок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Видимых признаков нет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4354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Вывод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685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795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222195"/>
            <a:ext cx="6589199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К2. Оформление результатов эксперимента </a:t>
            </a:r>
            <a:r>
              <a:rPr lang="ru-RU" dirty="0"/>
              <a:t>	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5109765"/>
              </p:ext>
            </p:extLst>
          </p:nvPr>
        </p:nvGraphicFramePr>
        <p:xfrm>
          <a:off x="449263" y="1503363"/>
          <a:ext cx="8551864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4047">
                  <a:extLst>
                    <a:ext uri="{9D8B030D-6E8A-4147-A177-3AD203B41FA5}">
                      <a16:colId xmlns:a16="http://schemas.microsoft.com/office/drawing/2014/main" val="3200488450"/>
                    </a:ext>
                  </a:extLst>
                </a:gridCol>
                <a:gridCol w="1985165">
                  <a:extLst>
                    <a:ext uri="{9D8B030D-6E8A-4147-A177-3AD203B41FA5}">
                      <a16:colId xmlns:a16="http://schemas.microsoft.com/office/drawing/2014/main" val="3658856548"/>
                    </a:ext>
                  </a:extLst>
                </a:gridCol>
                <a:gridCol w="2595985">
                  <a:extLst>
                    <a:ext uri="{9D8B030D-6E8A-4147-A177-3AD203B41FA5}">
                      <a16:colId xmlns:a16="http://schemas.microsoft.com/office/drawing/2014/main" val="924339837"/>
                    </a:ext>
                  </a:extLst>
                </a:gridCol>
                <a:gridCol w="2596667">
                  <a:extLst>
                    <a:ext uri="{9D8B030D-6E8A-4147-A177-3AD203B41FA5}">
                      <a16:colId xmlns:a16="http://schemas.microsoft.com/office/drawing/2014/main" val="38058937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№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опыта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Формула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реактива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Признаки реакции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1861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Вещество из склянки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№ 1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Вещество из склянки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№ 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84169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800" b="1" i="0" u="none" strike="noStrike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LiCl</a:t>
                      </a: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Видимых признаков нет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Выпал белый осадок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26521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800" b="1" i="0" u="none" strike="noStrike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Н</a:t>
                      </a:r>
                      <a:r>
                        <a:rPr kumimoji="0" lang="ru-RU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SO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Выпал белый осадок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Видимых признаков нет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4354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Вывод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BaCl</a:t>
                      </a:r>
                      <a:r>
                        <a:rPr kumimoji="0" lang="ru-RU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685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224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2490" y="69490"/>
            <a:ext cx="7482544" cy="819725"/>
          </a:xfrm>
        </p:spPr>
        <p:txBody>
          <a:bodyPr/>
          <a:lstStyle/>
          <a:p>
            <a:pPr algn="ctr"/>
            <a:r>
              <a:rPr lang="ru-RU" dirty="0" smtClean="0"/>
              <a:t>Качественные реакции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2" t="20239" r="21612" b="5998"/>
          <a:stretch/>
        </p:blipFill>
        <p:spPr bwMode="auto">
          <a:xfrm>
            <a:off x="296261" y="726178"/>
            <a:ext cx="8246070" cy="610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235" y="541131"/>
            <a:ext cx="512052" cy="29188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235" y="2818180"/>
            <a:ext cx="512052" cy="29188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12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63270" y="2512770"/>
            <a:ext cx="512052" cy="29188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666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0392" b="68822"/>
          <a:stretch/>
        </p:blipFill>
        <p:spPr>
          <a:xfrm>
            <a:off x="1517899" y="527604"/>
            <a:ext cx="7164919" cy="93080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8762" t="46410" b="5089"/>
          <a:stretch/>
        </p:blipFill>
        <p:spPr>
          <a:xfrm>
            <a:off x="601669" y="1901950"/>
            <a:ext cx="8184987" cy="3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909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015" y="69490"/>
            <a:ext cx="6589199" cy="6108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9DD9">
                    <a:lumMod val="75000"/>
                  </a:srgbClr>
                </a:solidFill>
              </a:rPr>
              <a:t>Задача </a:t>
            </a:r>
            <a:r>
              <a:rPr lang="ru-RU" dirty="0" smtClean="0">
                <a:solidFill>
                  <a:srgbClr val="009DD9">
                    <a:lumMod val="75000"/>
                  </a:srgbClr>
                </a:solidFill>
              </a:rPr>
              <a:t>4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8" t="21771" r="17581" b="5636"/>
          <a:stretch/>
        </p:blipFill>
        <p:spPr bwMode="auto">
          <a:xfrm>
            <a:off x="1517900" y="680310"/>
            <a:ext cx="7165383" cy="6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80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2285" y="374900"/>
            <a:ext cx="6732929" cy="51431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Решение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1" t="25513" r="23508" b="53176"/>
          <a:stretch/>
        </p:blipFill>
        <p:spPr bwMode="auto">
          <a:xfrm>
            <a:off x="1735585" y="1138425"/>
            <a:ext cx="6348630" cy="200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1" t="66197" r="23508" b="4827"/>
          <a:stretch/>
        </p:blipFill>
        <p:spPr bwMode="auto">
          <a:xfrm>
            <a:off x="1832285" y="3581705"/>
            <a:ext cx="6253760" cy="268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75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96260" y="774621"/>
            <a:ext cx="8704185" cy="3777622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/>
              <a:t>Для проведения эксперимента выданы склянки № 1 и № 2 с соляной кислотой и раствором хлорида кальция, а также три реактива: цинк, растворы нитрата серебра и </a:t>
            </a:r>
            <a:r>
              <a:rPr lang="ru-RU" dirty="0" err="1" smtClean="0"/>
              <a:t>гидроксида</a:t>
            </a:r>
            <a:r>
              <a:rPr lang="ru-RU" dirty="0" smtClean="0"/>
              <a:t> натрия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 smtClean="0"/>
              <a:t>1) только из указанных в перечне трёх реактивов выберите два, которые необходимы для определения каждого вещества, находящегося в склянках № 1 и № 2;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 smtClean="0"/>
              <a:t>2) составьте молекулярное, полное и сокращённое ионные уравнения реакции, которую планируете провести для определения вещества из склянки № 1;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 smtClean="0"/>
              <a:t>3) составьте молекулярное, полное и сокращённое ионные уравнения реакции, которую планируете провести для определения вещества из склянки № 2;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 smtClean="0"/>
              <a:t>4) для оформления хода эксперимента используйте предложенную ниже таблицу;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76438" y="222250"/>
            <a:ext cx="6588125" cy="6111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9DD9">
                    <a:lumMod val="75000"/>
                  </a:srgbClr>
                </a:solidFill>
              </a:rPr>
              <a:t>Задача </a:t>
            </a:r>
            <a:r>
              <a:rPr lang="ru-RU" dirty="0" smtClean="0">
                <a:solidFill>
                  <a:srgbClr val="009DD9">
                    <a:lumMod val="75000"/>
                  </a:srgbClr>
                </a:solidFill>
              </a:rPr>
              <a:t>5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4999" b="5008"/>
          <a:stretch/>
        </p:blipFill>
        <p:spPr>
          <a:xfrm>
            <a:off x="346929" y="4039820"/>
            <a:ext cx="8285182" cy="274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4" t="18119" b="37423"/>
          <a:stretch/>
        </p:blipFill>
        <p:spPr>
          <a:xfrm>
            <a:off x="1517900" y="222194"/>
            <a:ext cx="7329840" cy="2688547"/>
          </a:xfrm>
        </p:spPr>
      </p:pic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2477126"/>
              </p:ext>
            </p:extLst>
          </p:nvPr>
        </p:nvGraphicFramePr>
        <p:xfrm>
          <a:off x="592136" y="3123590"/>
          <a:ext cx="8551864" cy="2965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4047">
                  <a:extLst>
                    <a:ext uri="{9D8B030D-6E8A-4147-A177-3AD203B41FA5}">
                      <a16:colId xmlns:a16="http://schemas.microsoft.com/office/drawing/2014/main" val="3200488450"/>
                    </a:ext>
                  </a:extLst>
                </a:gridCol>
                <a:gridCol w="1985165">
                  <a:extLst>
                    <a:ext uri="{9D8B030D-6E8A-4147-A177-3AD203B41FA5}">
                      <a16:colId xmlns:a16="http://schemas.microsoft.com/office/drawing/2014/main" val="3658856548"/>
                    </a:ext>
                  </a:extLst>
                </a:gridCol>
                <a:gridCol w="2595985">
                  <a:extLst>
                    <a:ext uri="{9D8B030D-6E8A-4147-A177-3AD203B41FA5}">
                      <a16:colId xmlns:a16="http://schemas.microsoft.com/office/drawing/2014/main" val="924339837"/>
                    </a:ext>
                  </a:extLst>
                </a:gridCol>
                <a:gridCol w="2596667">
                  <a:extLst>
                    <a:ext uri="{9D8B030D-6E8A-4147-A177-3AD203B41FA5}">
                      <a16:colId xmlns:a16="http://schemas.microsoft.com/office/drawing/2014/main" val="38058937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№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опыта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Формула </a:t>
                      </a:r>
                    </a:p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реактива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Признаки реакции 	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186143"/>
                  </a:ext>
                </a:extLst>
              </a:tr>
              <a:tr h="67473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Вещество из склянки № 1 	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Вещество из склянки № 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	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84169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800" b="1" i="0" u="none" strike="noStrike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Zn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выделение бесцветного газа</a:t>
                      </a:r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видимых признаков нет</a:t>
                      </a:r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26521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800" b="1" i="0" u="none" strike="noStrike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NaOH</a:t>
                      </a:r>
                      <a:endParaRPr kumimoji="0" lang="en-US" sz="1800" b="1" i="0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видимых признаков нет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образование белого осадка</a:t>
                      </a:r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4354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Вывод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HCl</a:t>
                      </a:r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CaCl</a:t>
                      </a:r>
                      <a:r>
                        <a:rPr kumimoji="0" lang="en-US" sz="1800" b="1" i="0" u="none" strike="noStrike" kern="1200" cap="none" spc="0" normalizeH="0" baseline="-25000" dirty="0" smtClean="0">
                          <a:ln>
                            <a:noFill/>
                          </a:ln>
                          <a:solidFill>
                            <a:srgbClr val="6104AE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2</a:t>
                      </a:r>
                      <a:endParaRPr kumimoji="0" lang="ru-RU" sz="1800" b="1" i="0" u="none" strike="noStrike" kern="1200" cap="none" spc="0" normalizeH="0" baseline="-25000" dirty="0">
                        <a:ln>
                          <a:noFill/>
                        </a:ln>
                        <a:solidFill>
                          <a:srgbClr val="6104AE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685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413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1425" y="2054655"/>
            <a:ext cx="6141800" cy="1468800"/>
          </a:xfrm>
        </p:spPr>
        <p:txBody>
          <a:bodyPr/>
          <a:lstStyle/>
          <a:p>
            <a:pPr algn="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  <a:endParaRPr lang="en-US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329840" cy="916230"/>
          </a:xfrm>
        </p:spPr>
        <p:txBody>
          <a:bodyPr/>
          <a:lstStyle/>
          <a:p>
            <a:pPr algn="ctr"/>
            <a:r>
              <a:rPr lang="ru-RU" dirty="0" smtClean="0"/>
              <a:t>Содержание задания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274" y="1458603"/>
            <a:ext cx="6769646" cy="517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63222" y="859612"/>
            <a:ext cx="1592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6104AE"/>
                </a:solidFill>
              </a:rPr>
              <a:t>Задача 1</a:t>
            </a:r>
            <a:endParaRPr lang="ru-RU" sz="2400" b="1" dirty="0">
              <a:solidFill>
                <a:srgbClr val="6104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07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329840" cy="916230"/>
          </a:xfrm>
        </p:spPr>
        <p:txBody>
          <a:bodyPr/>
          <a:lstStyle/>
          <a:p>
            <a:pPr algn="ctr"/>
            <a:r>
              <a:rPr lang="ru-RU" dirty="0" smtClean="0"/>
              <a:t>Содержание задания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1788879"/>
            <a:ext cx="4341030" cy="331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3555" y="1306346"/>
            <a:ext cx="1592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6104AE"/>
                </a:solidFill>
              </a:rPr>
              <a:t>Задача 1</a:t>
            </a:r>
            <a:endParaRPr lang="ru-RU" sz="2400" b="1" dirty="0">
              <a:solidFill>
                <a:srgbClr val="6104AE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345421"/>
              </p:ext>
            </p:extLst>
          </p:nvPr>
        </p:nvGraphicFramePr>
        <p:xfrm>
          <a:off x="5182818" y="1443835"/>
          <a:ext cx="3817626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813">
                  <a:extLst>
                    <a:ext uri="{9D8B030D-6E8A-4147-A177-3AD203B41FA5}">
                      <a16:colId xmlns:a16="http://schemas.microsoft.com/office/drawing/2014/main" val="2055677357"/>
                    </a:ext>
                  </a:extLst>
                </a:gridCol>
                <a:gridCol w="1908813">
                  <a:extLst>
                    <a:ext uri="{9D8B030D-6E8A-4147-A177-3AD203B41FA5}">
                      <a16:colId xmlns:a16="http://schemas.microsoft.com/office/drawing/2014/main" val="520757140"/>
                    </a:ext>
                  </a:extLst>
                </a:gridCol>
              </a:tblGrid>
              <a:tr h="198516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Что определяем ?</a:t>
                      </a:r>
                    </a:p>
                    <a:p>
                      <a:pPr algn="ctr"/>
                      <a:endParaRPr lang="ru-RU" dirty="0" smtClean="0">
                        <a:solidFill>
                          <a:srgbClr val="6104AE"/>
                        </a:solidFill>
                      </a:endParaRPr>
                    </a:p>
                    <a:p>
                      <a:pPr algn="ctr"/>
                      <a:r>
                        <a:rPr lang="en-US" dirty="0" err="1" smtClean="0">
                          <a:solidFill>
                            <a:srgbClr val="6104AE"/>
                          </a:solidFill>
                        </a:rPr>
                        <a:t>NaOH</a:t>
                      </a:r>
                      <a:endParaRPr lang="en-US" dirty="0" smtClean="0">
                        <a:solidFill>
                          <a:srgbClr val="6104AE"/>
                        </a:solidFill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6104AE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rgbClr val="6104AE"/>
                          </a:solidFill>
                        </a:rPr>
                        <a:t>Ca  Cl</a:t>
                      </a:r>
                      <a:r>
                        <a:rPr lang="en-US" baseline="-25000" dirty="0" smtClean="0">
                          <a:solidFill>
                            <a:srgbClr val="6104AE"/>
                          </a:solidFill>
                        </a:rPr>
                        <a:t>2</a:t>
                      </a:r>
                      <a:endParaRPr lang="ru-RU" baseline="-25000" dirty="0">
                        <a:solidFill>
                          <a:srgbClr val="6104AE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Чем определяем?</a:t>
                      </a:r>
                      <a:endParaRPr lang="en-US" sz="1800" b="1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6104AE"/>
                        </a:solidFill>
                      </a:endParaRPr>
                    </a:p>
                    <a:p>
                      <a:pPr algn="ctr"/>
                      <a:r>
                        <a:rPr lang="en-US" dirty="0" err="1" smtClean="0">
                          <a:solidFill>
                            <a:srgbClr val="6104AE"/>
                          </a:solidFill>
                        </a:rPr>
                        <a:t>HCl</a:t>
                      </a:r>
                      <a:endParaRPr lang="en-US" dirty="0" smtClean="0">
                        <a:solidFill>
                          <a:srgbClr val="6104AE"/>
                        </a:solidFill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6104AE"/>
                        </a:solidFill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6104AE"/>
                        </a:solidFill>
                      </a:endParaRPr>
                    </a:p>
                    <a:p>
                      <a:pPr marL="0" algn="ctr" defTabSz="457200" rtl="0" eaLnBrk="1" latinLnBrk="0" hangingPunct="1"/>
                      <a:r>
                        <a:rPr lang="en-US" dirty="0" smtClean="0">
                          <a:solidFill>
                            <a:srgbClr val="6104AE"/>
                          </a:solidFill>
                        </a:rPr>
                        <a:t>Cu  (NO</a:t>
                      </a:r>
                      <a:r>
                        <a:rPr lang="en-US" sz="1800" b="1" kern="1200" baseline="-25000" dirty="0" smtClean="0">
                          <a:solidFill>
                            <a:srgbClr val="6104AE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dirty="0" smtClean="0">
                          <a:solidFill>
                            <a:srgbClr val="6104AE"/>
                          </a:solidFill>
                        </a:rPr>
                        <a:t>)</a:t>
                      </a:r>
                      <a:r>
                        <a:rPr lang="en-US" sz="1800" b="1" kern="1200" baseline="-25000" dirty="0" smtClean="0">
                          <a:solidFill>
                            <a:srgbClr val="6104AE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algn="ctr"/>
                      <a:endParaRPr lang="en-US" dirty="0" smtClean="0">
                        <a:solidFill>
                          <a:srgbClr val="6104AE"/>
                        </a:solidFill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6104AE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rgbClr val="6104AE"/>
                          </a:solidFill>
                        </a:rPr>
                        <a:t>K</a:t>
                      </a:r>
                      <a:r>
                        <a:rPr lang="en-US" sz="1800" b="1" kern="1200" baseline="-25000" dirty="0" smtClean="0">
                          <a:solidFill>
                            <a:srgbClr val="6104AE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dirty="0" smtClean="0">
                          <a:solidFill>
                            <a:srgbClr val="6104AE"/>
                          </a:solidFill>
                        </a:rPr>
                        <a:t>CO</a:t>
                      </a:r>
                      <a:r>
                        <a:rPr lang="en-US" sz="1800" b="1" kern="1200" baseline="-25000" dirty="0" smtClean="0">
                          <a:solidFill>
                            <a:srgbClr val="6104AE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  <a:p>
                      <a:pPr algn="ctr"/>
                      <a:endParaRPr lang="en-US" dirty="0" smtClean="0">
                        <a:solidFill>
                          <a:srgbClr val="6104AE"/>
                        </a:solidFill>
                      </a:endParaRPr>
                    </a:p>
                    <a:p>
                      <a:pPr algn="ctr"/>
                      <a:endParaRPr lang="ru-RU" dirty="0">
                        <a:solidFill>
                          <a:srgbClr val="6104AE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566792"/>
                  </a:ext>
                </a:extLst>
              </a:tr>
            </a:tbl>
          </a:graphicData>
        </a:graphic>
      </p:graphicFrame>
      <p:sp>
        <p:nvSpPr>
          <p:cNvPr id="5" name="Овал 4"/>
          <p:cNvSpPr/>
          <p:nvPr/>
        </p:nvSpPr>
        <p:spPr>
          <a:xfrm>
            <a:off x="7320690" y="2970885"/>
            <a:ext cx="610820" cy="6108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640934" y="2830065"/>
            <a:ext cx="610820" cy="6108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6251755" y="3276295"/>
            <a:ext cx="1679755" cy="763525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5" idx="0"/>
          </p:cNvCxnSpPr>
          <p:nvPr/>
        </p:nvCxnSpPr>
        <p:spPr>
          <a:xfrm flipH="1" flipV="1">
            <a:off x="6480811" y="2460009"/>
            <a:ext cx="1145289" cy="510876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6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7900" y="222195"/>
            <a:ext cx="7329840" cy="763525"/>
          </a:xfrm>
        </p:spPr>
        <p:txBody>
          <a:bodyPr/>
          <a:lstStyle/>
          <a:p>
            <a:pPr algn="ctr"/>
            <a:r>
              <a:rPr lang="ru-RU" dirty="0" smtClean="0"/>
              <a:t>Подход к решению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5195" y="1291129"/>
            <a:ext cx="7482545" cy="473385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Гидроксид натрия – щелочь, качественный реактив на катионы меди. Реакция протекает с образованием синего осадка.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Хлорид кальция – соль, содержащая катион кальция, который определяется растворимыми карбонатами. </a:t>
            </a:r>
            <a:r>
              <a:rPr lang="ru-RU" dirty="0"/>
              <a:t>Реакция протекает с образованием </a:t>
            </a:r>
            <a:r>
              <a:rPr lang="ru-RU" dirty="0" smtClean="0"/>
              <a:t>белого </a:t>
            </a:r>
            <a:r>
              <a:rPr lang="ru-RU" dirty="0"/>
              <a:t>осадка.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70" t="31684" r="23957" b="57307"/>
          <a:stretch/>
        </p:blipFill>
        <p:spPr bwMode="auto">
          <a:xfrm>
            <a:off x="2044459" y="2054655"/>
            <a:ext cx="5859345" cy="90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45482" r="29437" b="43968"/>
          <a:stretch/>
        </p:blipFill>
        <p:spPr bwMode="auto">
          <a:xfrm>
            <a:off x="2044459" y="4192524"/>
            <a:ext cx="5581641" cy="94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59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7866" y="190575"/>
            <a:ext cx="7958934" cy="864096"/>
          </a:xfrm>
        </p:spPr>
        <p:txBody>
          <a:bodyPr>
            <a:noAutofit/>
          </a:bodyPr>
          <a:lstStyle/>
          <a:p>
            <a:r>
              <a:rPr lang="ru-RU" sz="3000" dirty="0">
                <a:solidFill>
                  <a:srgbClr val="009DD9">
                    <a:lumMod val="75000"/>
                  </a:srgbClr>
                </a:solidFill>
              </a:rPr>
              <a:t>Ионные уравнения: основные ошибки</a:t>
            </a:r>
            <a:endParaRPr lang="ru-RU" sz="4000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8" t="35675" r="62396" b="54912"/>
          <a:stretch/>
        </p:blipFill>
        <p:spPr bwMode="auto">
          <a:xfrm>
            <a:off x="771544" y="2054655"/>
            <a:ext cx="8043304" cy="1842398"/>
          </a:xfrm>
          <a:prstGeom prst="rect">
            <a:avLst/>
          </a:prstGeom>
          <a:noFill/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2843808" y="2633497"/>
            <a:ext cx="360040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875325" y="3487046"/>
            <a:ext cx="360040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295636" y="3276295"/>
            <a:ext cx="172819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899592" y="4293096"/>
            <a:ext cx="7787208" cy="201622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Небрежное оформление</a:t>
            </a:r>
          </a:p>
          <a:p>
            <a:r>
              <a:rPr lang="ru-RU" sz="2400" dirty="0" smtClean="0"/>
              <a:t>Представляют нерастворимое вещество в ионном виде</a:t>
            </a: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295636" y="3897053"/>
            <a:ext cx="527674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235365" y="3894966"/>
            <a:ext cx="527674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350360" y="3892879"/>
            <a:ext cx="527674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67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958934" cy="994123"/>
          </a:xfrm>
        </p:spPr>
        <p:txBody>
          <a:bodyPr>
            <a:noAutofit/>
          </a:bodyPr>
          <a:lstStyle/>
          <a:p>
            <a:r>
              <a:rPr lang="ru-RU" sz="3000" dirty="0">
                <a:solidFill>
                  <a:srgbClr val="009DD9">
                    <a:lumMod val="75000"/>
                  </a:srgbClr>
                </a:solidFill>
              </a:rPr>
              <a:t>Ионные уравнения: основные ошибки</a:t>
            </a:r>
            <a:endParaRPr lang="ru-RU" sz="40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7866" y="1484784"/>
            <a:ext cx="7958934" cy="482453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Раскладывают на ионы слабые кислоты</a:t>
            </a:r>
            <a:endParaRPr lang="ru-RU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104" b="12145"/>
          <a:stretch/>
        </p:blipFill>
        <p:spPr bwMode="auto">
          <a:xfrm>
            <a:off x="907080" y="2360065"/>
            <a:ext cx="7940841" cy="2592288"/>
          </a:xfrm>
          <a:prstGeom prst="rect">
            <a:avLst/>
          </a:prstGeom>
          <a:noFill/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50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894" y="188640"/>
            <a:ext cx="7958934" cy="994123"/>
          </a:xfrm>
        </p:spPr>
        <p:txBody>
          <a:bodyPr>
            <a:noAutofit/>
          </a:bodyPr>
          <a:lstStyle/>
          <a:p>
            <a:r>
              <a:rPr lang="ru-RU" sz="3000" dirty="0">
                <a:solidFill>
                  <a:srgbClr val="009DD9">
                    <a:lumMod val="75000"/>
                  </a:srgbClr>
                </a:solidFill>
              </a:rPr>
              <a:t>Ионные уравнения: основные ошибки</a:t>
            </a:r>
            <a:endParaRPr lang="ru-RU" sz="40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7866" y="4956050"/>
            <a:ext cx="7958934" cy="135327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Не сокращают коэффициенты в сокращенном ионном уравнении</a:t>
            </a:r>
          </a:p>
          <a:p>
            <a:r>
              <a:rPr lang="ru-RU" sz="2400" dirty="0" smtClean="0"/>
              <a:t>Теряют заряды ионов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t="33508" r="59693" b="55688"/>
          <a:stretch/>
        </p:blipFill>
        <p:spPr bwMode="auto">
          <a:xfrm>
            <a:off x="939235" y="1071130"/>
            <a:ext cx="7450390" cy="1683416"/>
          </a:xfrm>
          <a:prstGeom prst="rect">
            <a:avLst/>
          </a:prstGeom>
          <a:noFill/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823310" y="2665475"/>
            <a:ext cx="36004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197655" y="2662817"/>
            <a:ext cx="36004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347292" y="2662817"/>
            <a:ext cx="36004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oogle Shape;414;p22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4467" t="37803" r="2181"/>
          <a:stretch/>
        </p:blipFill>
        <p:spPr>
          <a:xfrm>
            <a:off x="939235" y="3096214"/>
            <a:ext cx="7536194" cy="1594560"/>
          </a:xfrm>
          <a:prstGeom prst="rect">
            <a:avLst/>
          </a:prstGeom>
          <a:noFill/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14501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EEDE41DE30D2A41A4E41712CC9BC250" ma:contentTypeVersion="1" ma:contentTypeDescription="Создание документа." ma:contentTypeScope="" ma:versionID="859881a62e133213aa80a82edd62a2c9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4B91B0-AB52-4A13-B254-47C1D28B9A54}"/>
</file>

<file path=customXml/itemProps2.xml><?xml version="1.0" encoding="utf-8"?>
<ds:datastoreItem xmlns:ds="http://schemas.openxmlformats.org/officeDocument/2006/customXml" ds:itemID="{B5E0F008-A903-4148-BEBE-0D70382FE375}"/>
</file>

<file path=customXml/itemProps3.xml><?xml version="1.0" encoding="utf-8"?>
<ds:datastoreItem xmlns:ds="http://schemas.openxmlformats.org/officeDocument/2006/customXml" ds:itemID="{E8A2C962-975B-496E-9B82-162EE8248EBF}"/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618</TotalTime>
  <Words>981</Words>
  <Application>Microsoft Office PowerPoint</Application>
  <PresentationFormat>Экран (4:3)</PresentationFormat>
  <Paragraphs>326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Arial</vt:lpstr>
      <vt:lpstr>Century Gothic</vt:lpstr>
      <vt:lpstr>Wingdings 3</vt:lpstr>
      <vt:lpstr>Легкий дым</vt:lpstr>
      <vt:lpstr>Практическая часть ОГЭ по химии: методика подготовки   </vt:lpstr>
      <vt:lpstr>Качественные реакции</vt:lpstr>
      <vt:lpstr>Качественные реакции</vt:lpstr>
      <vt:lpstr>Содержание задания</vt:lpstr>
      <vt:lpstr>Содержание задания</vt:lpstr>
      <vt:lpstr>Подход к решению</vt:lpstr>
      <vt:lpstr>Ионные уравнения: основные ошибки</vt:lpstr>
      <vt:lpstr>Ионные уравнения: основные ошибки</vt:lpstr>
      <vt:lpstr>Ионные уравнения: основные ошибки</vt:lpstr>
      <vt:lpstr>Чертим таблицу (от руки)</vt:lpstr>
      <vt:lpstr>Заполняем таблицу</vt:lpstr>
      <vt:lpstr>Индивидуальный комплект участника ОГЭ</vt:lpstr>
      <vt:lpstr>Заполняем таблицу</vt:lpstr>
      <vt:lpstr>Заполняем таблицу</vt:lpstr>
      <vt:lpstr>Заполняем таблицу</vt:lpstr>
      <vt:lpstr>Задача 2</vt:lpstr>
      <vt:lpstr>Задача 2</vt:lpstr>
      <vt:lpstr>К1. Составление уравнений реакций   </vt:lpstr>
      <vt:lpstr>К2. Оформление результатов эксперимента   </vt:lpstr>
      <vt:lpstr>К2. Оформление результатов эксперимента   </vt:lpstr>
      <vt:lpstr>К2. Оформление результатов эксперимента   </vt:lpstr>
      <vt:lpstr>К2. Оформление результатов эксперимента   </vt:lpstr>
      <vt:lpstr>Задача 3</vt:lpstr>
      <vt:lpstr>Подход к решению</vt:lpstr>
      <vt:lpstr>К1. Составление уравнений реакций</vt:lpstr>
      <vt:lpstr>К2. Оформление результатов эксперимента   </vt:lpstr>
      <vt:lpstr>К2. Оформление результатов эксперимента   </vt:lpstr>
      <vt:lpstr>К2. Оформление результатов эксперимента   </vt:lpstr>
      <vt:lpstr>К2. Оформление результатов эксперимента   </vt:lpstr>
      <vt:lpstr>Презентация PowerPoint</vt:lpstr>
      <vt:lpstr>Задача 4</vt:lpstr>
      <vt:lpstr>Решение</vt:lpstr>
      <vt:lpstr>Задача 5</vt:lpstr>
      <vt:lpstr>Презентация PowerPoint</vt:lpstr>
      <vt:lpstr>Спасибо за внимание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Галина</cp:lastModifiedBy>
  <cp:revision>117</cp:revision>
  <dcterms:created xsi:type="dcterms:W3CDTF">2013-08-21T19:17:00Z</dcterms:created>
  <dcterms:modified xsi:type="dcterms:W3CDTF">2025-04-08T06:38:31Z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2BBFF3D675FC450BBF9C8773A739EC3E</vt:lpwstr>
  </property>
  <property fmtid="{D5CDD505-2E9C-101B-9397-08002B2CF9AE}" pid="3" name="KSOProductBuildVer">
    <vt:lpwstr>1049-11.2.0.11516</vt:lpwstr>
  </property>
  <property fmtid="{D5CDD505-2E9C-101B-9397-08002B2CF9AE}" pid="4" name="ContentTypeId">
    <vt:lpwstr>0x0101009EEDE41DE30D2A41A4E41712CC9BC250</vt:lpwstr>
  </property>
</Properties>
</file>