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259" r:id="rId12"/>
    <p:sldId id="269" r:id="rId13"/>
    <p:sldId id="260" r:id="rId14"/>
    <p:sldId id="261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323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95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870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68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80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73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015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518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1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509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02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C7090-2114-45E3-A501-D16610D940E7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1462F-16F5-48C5-9DAE-41656A4955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22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dsoo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dsoo.ru/wp-content/uploads/2023/08/25_&#1060;&#1056;&#1055;-&#1041;&#1080;&#1086;&#1083;&#1086;&#1075;&#1080;&#1103;_7-9-&#1082;&#1083;&#1072;&#1089;&#1089;&#1099;_&#1091;&#1075;&#1083;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dsoo.ru/wp-content/uploads/2023/08/&#1041;&#1080;&#1086;&#1083;&#1086;&#1075;&#1080;&#1103;-&#1091;&#1075;&#1083;&#1091;&#1073;&#1083;&#1077;&#1085;&#1085;&#1099;&#1081;-&#1091;&#1088;&#1086;&#1074;&#1077;&#1085;&#1100;.-&#1056;&#1077;&#1072;&#1083;&#1080;&#1079;&#1072;&#1094;&#1080;&#1103;-&#1060;&#1043;&#1054;&#1057;-&#1054;&#1054;&#1054;_&#1084;&#1077;&#1090;&#1086;&#1076;&#1080;&#1095;&#1077;&#1089;&#1082;&#1086;&#1077;-&#1087;&#1086;&#1089;&#1086;&#1073;&#1080;&#1077;-&#1076;&#1083;&#1103;-&#1091;&#1095;&#1080;&#1090;&#1077;&#1083;&#1103;.pdf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Реализация требований обновлённого ФГОС ООО в примерной рабочей программе по биологии</a:t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</a:rPr>
              <a:t> (углублённый уровень)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8320" y="4233805"/>
            <a:ext cx="9144000" cy="1655762"/>
          </a:xfrm>
        </p:spPr>
        <p:txBody>
          <a:bodyPr>
            <a:normAutofit/>
          </a:bodyPr>
          <a:lstStyle/>
          <a:p>
            <a:pPr algn="r">
              <a:spcBef>
                <a:spcPts val="600"/>
              </a:spcBef>
            </a:pPr>
            <a:r>
              <a:rPr lang="ru-RU" sz="2000" dirty="0" smtClean="0"/>
              <a:t>Антонова Анна Александровна,</a:t>
            </a:r>
          </a:p>
          <a:p>
            <a:pPr algn="r">
              <a:spcBef>
                <a:spcPts val="600"/>
              </a:spcBef>
            </a:pPr>
            <a:r>
              <a:rPr lang="ru-RU" sz="2000" dirty="0" smtClean="0"/>
              <a:t> заведующая отделом сопровождения ЕМД </a:t>
            </a:r>
          </a:p>
          <a:p>
            <a:pPr algn="r">
              <a:spcBef>
                <a:spcPts val="600"/>
              </a:spcBef>
            </a:pPr>
            <a:r>
              <a:rPr lang="ru-RU" sz="2000" dirty="0" smtClean="0"/>
              <a:t>ОГБОУ ДПО "Костромской областной институт развития образования"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9844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6410" y="124691"/>
            <a:ext cx="10515600" cy="1166986"/>
          </a:xfrm>
        </p:spPr>
        <p:txBody>
          <a:bodyPr>
            <a:normAutofit/>
          </a:bodyPr>
          <a:lstStyle/>
          <a:p>
            <a:r>
              <a:rPr lang="ru-RU" sz="2800" dirty="0"/>
              <a:t>Содержание примерной рабочей программы</a:t>
            </a:r>
            <a:br>
              <a:rPr lang="ru-RU" sz="2800" dirty="0"/>
            </a:br>
            <a:r>
              <a:rPr lang="ru-RU" sz="2800" dirty="0"/>
              <a:t>углублённого уровня учебного предмета «Биология» в </a:t>
            </a:r>
            <a:r>
              <a:rPr lang="ru-RU" sz="2800" dirty="0" smtClean="0"/>
              <a:t>9 классе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22316" y="1225175"/>
            <a:ext cx="11547763" cy="49121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400" b="1" dirty="0" smtClean="0"/>
              <a:t>9</a:t>
            </a:r>
            <a:r>
              <a:rPr lang="ru-RU" b="1" dirty="0" smtClean="0"/>
              <a:t> </a:t>
            </a:r>
            <a:r>
              <a:rPr lang="ru-RU" sz="1600" b="1" dirty="0" smtClean="0"/>
              <a:t>класс, 102 часа (3 часа в неделю) 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Введение – 1 час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Общий обзор клеток и тканей организма человека (2.1. Обмен веществ как основа жизни организма 2.2. Цитология. 2.3. Типы тканей организма человека) – 19 часов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Нервная система – 8 часов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Сенсорная система -  5 часов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Эндокринная система – 5 часов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Поведение – 4 часа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Опорно-двигательный аппарат. </a:t>
            </a:r>
            <a:r>
              <a:rPr lang="ru-RU" sz="1600" dirty="0" smtClean="0"/>
              <a:t>(7.1</a:t>
            </a:r>
            <a:r>
              <a:rPr lang="ru-RU" sz="1600" dirty="0" smtClean="0"/>
              <a:t>. Кости. </a:t>
            </a:r>
            <a:r>
              <a:rPr lang="ru-RU" sz="1600" dirty="0" smtClean="0"/>
              <a:t>7.2</a:t>
            </a:r>
            <a:r>
              <a:rPr lang="ru-RU" sz="1600" dirty="0" smtClean="0"/>
              <a:t>. Мышцы) – 7 часов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Кровеносная и лимфатическая система. </a:t>
            </a:r>
            <a:r>
              <a:rPr lang="ru-RU" sz="1600" dirty="0" smtClean="0"/>
              <a:t>(8.1</a:t>
            </a:r>
            <a:r>
              <a:rPr lang="ru-RU" sz="1600" dirty="0" smtClean="0"/>
              <a:t>. Особенности строения и функционирования сердечной мышцы. </a:t>
            </a:r>
            <a:r>
              <a:rPr lang="ru-RU" sz="1600" dirty="0" smtClean="0"/>
              <a:t>8.2</a:t>
            </a:r>
            <a:r>
              <a:rPr lang="ru-RU" sz="1600" dirty="0" smtClean="0"/>
              <a:t>. Кровеносная система и лимфатическая система. </a:t>
            </a:r>
            <a:r>
              <a:rPr lang="ru-RU" sz="1600" dirty="0" smtClean="0"/>
              <a:t>8.3</a:t>
            </a:r>
            <a:r>
              <a:rPr lang="ru-RU" sz="1600" dirty="0" smtClean="0"/>
              <a:t>. Внутренняя среда организма) – 10 часов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Иммунная система – 5 часов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Дыхательная система – 4 часа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Пищеварительная система – 5 часов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Выделительная система – 3 часа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Половая система – 4 часа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Кожа и её производные – 3 часа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Адаптации организма человека – 5 часов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 Генетика человека – 9 часов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Антропогенез – 3 часа 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ru-RU" sz="1600" dirty="0" smtClean="0"/>
              <a:t>Человек и окружающая среда – 2 часа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85619" y="4748938"/>
            <a:ext cx="4376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Лабораторных и практических работ</a:t>
            </a:r>
            <a:r>
              <a:rPr lang="ru-RU" b="0" i="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– 27 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89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Подходы к разработке примерной рабочей программы основного общего образования углублённого уровня учебного предмета «Биология» на основе ФГОС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1133" y="1825625"/>
            <a:ext cx="52324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/>
              <a:t>Цель биологического образования: развитие интереса к научному изучению жизнедеятельности биологических систем разного уровня организации; особенностях строения, жизнедеятельности организма человека, условиях сохранения его здоровья.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rgbClr val="C00000"/>
                </a:solidFill>
              </a:rPr>
              <a:t> Интерес – важный мотив обучения</a:t>
            </a:r>
          </a:p>
          <a:p>
            <a:pPr marL="0" indent="0">
              <a:buNone/>
            </a:pPr>
            <a:r>
              <a:rPr lang="ru-RU" sz="2200" dirty="0" smtClean="0"/>
              <a:t>Клонирование растений. Микроклональное размножение растений. Клеточная инженерия как современная технология размножения растений.</a:t>
            </a:r>
            <a:endParaRPr lang="ru-RU"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33533" y="1629355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Семиклассникам будет интересно узнать, что полученный посадочный материал с помощью микроклонального размножения лишён инфекций, меристемы их свободны от вирусов. </a:t>
            </a:r>
          </a:p>
          <a:p>
            <a:r>
              <a:rPr lang="ru-RU" dirty="0" smtClean="0"/>
              <a:t>Обучающиеся смогут по-новому взглянуть на растительный организм, его целостность, они обсудят с учителем, что у растений, как и у животных, происходит выделение продуктов метаболизма (млечный сок в млечниках, смола в смоляных ходах и др.), синтезируются биологически активные вещества, например, гормоны, имеется иммунитет, выводятся сорта растений, невосприимчивых к заболеваниям (новые сорта).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101" y="4768676"/>
            <a:ext cx="4326411" cy="164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82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Одна из целей программы – развитие представлений о возможных сферах будущей профессиональной деятельности, связанной с биологий, готовности к осознанному выбору профиля и направленности дальнейшего обучения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6389" y="1592868"/>
            <a:ext cx="5803669" cy="2751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В целях усиления профессиональной ориентации биологического образования предполагается:</a:t>
            </a:r>
          </a:p>
          <a:p>
            <a:pPr marL="0" indent="0">
              <a:buNone/>
            </a:pPr>
            <a:r>
              <a:rPr lang="ru-RU" sz="1800" dirty="0" smtClean="0"/>
              <a:t> 1. Знакомство с различными разделами биологической науки.</a:t>
            </a:r>
          </a:p>
          <a:p>
            <a:pPr marL="0" indent="0">
              <a:buNone/>
            </a:pPr>
            <a:r>
              <a:rPr lang="ru-RU" sz="1800" dirty="0" smtClean="0"/>
              <a:t> 2. Формирование методологических знаний и умений. Реализация научного метода познания живой природы.</a:t>
            </a:r>
          </a:p>
          <a:p>
            <a:pPr marL="0" indent="0">
              <a:buNone/>
            </a:pPr>
            <a:r>
              <a:rPr lang="ru-RU" sz="1800" dirty="0" smtClean="0"/>
              <a:t> 3. Знакомство с биологическими профессиями, особенностями профессиональной деятельности, личностными факторами.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6952" y="4248872"/>
            <a:ext cx="115380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Согласно ФГОС ООО, в программе для обучающихся приведён расширенный список биологических наук, с которым они знакомятся: молекулярная биология, цитология, гистология, морфология, анатомия, физиология, генетика и экология</a:t>
            </a:r>
          </a:p>
          <a:p>
            <a:r>
              <a:rPr lang="ru-RU" sz="1600" dirty="0" smtClean="0"/>
              <a:t>Биологические профессии: </a:t>
            </a:r>
          </a:p>
          <a:p>
            <a:r>
              <a:rPr lang="ru-RU" sz="1600" dirty="0" smtClean="0"/>
              <a:t>7 класс: учёный‒биолог (физиолог растений, палеоботаник и др.), агроном, селекционер, фармацевт, эколог-урбанист, сити-фермер, парковый эколог, ландшафтный дизайнер, специалист по зеленому строительству, лесничий, лесник, лесовод. </a:t>
            </a:r>
          </a:p>
          <a:p>
            <a:r>
              <a:rPr lang="ru-RU" sz="1600" dirty="0" smtClean="0"/>
              <a:t>8 класс: ученый‒биолог (орнитолог, ихтиолог, энтомолог и др.), ветеринар, </a:t>
            </a:r>
            <a:r>
              <a:rPr lang="ru-RU" sz="1600" dirty="0" err="1" smtClean="0"/>
              <a:t>зоотехнолог</a:t>
            </a:r>
            <a:r>
              <a:rPr lang="ru-RU" sz="1600" dirty="0" smtClean="0"/>
              <a:t>, животновод, кинолог, зоопсихолог, специалист в области охраны редких животных, заводчик, берейтор, </a:t>
            </a:r>
            <a:r>
              <a:rPr lang="ru-RU" sz="1600" dirty="0" err="1" smtClean="0"/>
              <a:t>грумер</a:t>
            </a:r>
            <a:r>
              <a:rPr lang="ru-RU" sz="1600" dirty="0" smtClean="0"/>
              <a:t> и др.</a:t>
            </a:r>
          </a:p>
          <a:p>
            <a:pPr algn="ctr"/>
            <a:r>
              <a:rPr lang="ru-RU" sz="1600" dirty="0" smtClean="0"/>
              <a:t>9 класс: технолог пищевой промышленности, биофизик, молекулярный биолог, биохимик, </a:t>
            </a:r>
            <a:r>
              <a:rPr lang="ru-RU" sz="1600" dirty="0" err="1" smtClean="0"/>
              <a:t>биоинженер</a:t>
            </a:r>
            <a:r>
              <a:rPr lang="ru-RU" sz="1600" dirty="0" smtClean="0"/>
              <a:t>, </a:t>
            </a:r>
            <a:r>
              <a:rPr lang="ru-RU" sz="1600" dirty="0" err="1" smtClean="0"/>
              <a:t>биоинформатик</a:t>
            </a:r>
            <a:r>
              <a:rPr lang="ru-RU" sz="1600" dirty="0" smtClean="0"/>
              <a:t>, генетик, </a:t>
            </a:r>
            <a:r>
              <a:rPr lang="ru-RU" sz="1600" dirty="0" err="1" smtClean="0"/>
              <a:t>нейропсихолог</a:t>
            </a:r>
            <a:r>
              <a:rPr lang="ru-RU" sz="1600" dirty="0" smtClean="0"/>
              <a:t>, вирусолог, микробиолог, консультант по здоровой старости</a:t>
            </a:r>
            <a:endParaRPr lang="ru-RU" sz="1600" dirty="0"/>
          </a:p>
        </p:txBody>
      </p:sp>
      <p:pic>
        <p:nvPicPr>
          <p:cNvPr id="1026" name="Picture 2" descr="https://vr-vyksa.ru/media/images/diagnostika-meditsina.width-12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642" y="1592868"/>
            <a:ext cx="3206345" cy="240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726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Теоретическая и прикладная составляющие биологической науки в примерной рабочей программы основного общего образования углублённого уровня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87236"/>
            <a:ext cx="8339051" cy="438972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В программе сочетается теоретическая и прикладная составляющие биологической науки, которые заявлены во ФГОС ООО на углублённом уровне.</a:t>
            </a:r>
          </a:p>
          <a:p>
            <a:pPr marL="0" indent="0">
              <a:buNone/>
            </a:pPr>
            <a:r>
              <a:rPr lang="ru-RU" dirty="0" smtClean="0"/>
              <a:t>Одним из  требования стандарта к биологическому обучению:</a:t>
            </a:r>
          </a:p>
          <a:p>
            <a:pPr marL="0" indent="0">
              <a:buNone/>
            </a:pPr>
            <a:r>
              <a:rPr lang="ru-RU" dirty="0" smtClean="0"/>
              <a:t>1) знание основных положений клеточной теории, основ эволюционной теории Ч. Дарвина, законов Г. Менделя, хромосомной теории наследственности Т. Моргана; </a:t>
            </a:r>
          </a:p>
          <a:p>
            <a:pPr marL="0" indent="0">
              <a:buNone/>
            </a:pPr>
            <a:r>
              <a:rPr lang="ru-RU" dirty="0" smtClean="0"/>
              <a:t>2) понимание механизма самовоспроизведения клеток; представление о митозе и мейозе, …о генах и геноме, об основах генетической инженерии и </a:t>
            </a:r>
            <a:r>
              <a:rPr lang="ru-RU" dirty="0" err="1" smtClean="0"/>
              <a:t>геномики</a:t>
            </a:r>
            <a:r>
              <a:rPr lang="ru-RU" dirty="0" smtClean="0"/>
              <a:t>, понимание значение работ по расшифровке геномов вирусов, бактерий, грибов, растений, животных.</a:t>
            </a:r>
          </a:p>
          <a:p>
            <a:pPr marL="0" indent="0">
              <a:buNone/>
            </a:pPr>
            <a:r>
              <a:rPr lang="ru-RU" dirty="0" smtClean="0"/>
              <a:t>3) понимание целей и задач селекции и биотехнологии, основные принципы и требования продовольственной безопасности и биобезопасности». </a:t>
            </a:r>
          </a:p>
          <a:p>
            <a:pPr marL="0" indent="0">
              <a:lnSpc>
                <a:spcPct val="128000"/>
              </a:lnSpc>
              <a:spcBef>
                <a:spcPts val="600"/>
              </a:spcBef>
              <a:buNone/>
            </a:pPr>
            <a:r>
              <a:rPr lang="ru-RU" dirty="0" smtClean="0"/>
              <a:t>Вопросы </a:t>
            </a:r>
            <a:r>
              <a:rPr lang="ru-RU" b="1" dirty="0" smtClean="0"/>
              <a:t>теоретического содержания</a:t>
            </a:r>
            <a:r>
              <a:rPr lang="ru-RU" dirty="0" smtClean="0"/>
              <a:t>: «знание основных положений клеточной теории, основ эволюционной теории Ч. Дарвина, законов Г. Менделя, хромосомной теории 23 наследственности Т. Моргана», соединены в программе  с прикладным применением: «представление об основах генетической инженерии и </a:t>
            </a:r>
            <a:r>
              <a:rPr lang="ru-RU" dirty="0" err="1" smtClean="0"/>
              <a:t>геномики</a:t>
            </a:r>
            <a:r>
              <a:rPr lang="ru-RU" dirty="0" smtClean="0"/>
              <a:t>, понимание значение работ по расшифровке геномов, понимание целей и задач селекции и биотехнологии» и реализовали их в ПРП ООО углублённого уровня. </a:t>
            </a:r>
          </a:p>
          <a:p>
            <a:pPr marL="0" indent="0">
              <a:lnSpc>
                <a:spcPct val="128000"/>
              </a:lnSpc>
              <a:spcBef>
                <a:spcPts val="600"/>
              </a:spcBef>
              <a:buNone/>
            </a:pPr>
            <a:r>
              <a:rPr lang="ru-RU" dirty="0" smtClean="0"/>
              <a:t>Тема «Генетика человека», включает общие закономерности, применимые к человеку, и практическое их решение: «Генные, хромосомные и геномные заболевания…, Распределение частот аллелей в популяции. Закон Харди-</a:t>
            </a:r>
            <a:r>
              <a:rPr lang="ru-RU" dirty="0" err="1" smtClean="0"/>
              <a:t>Вайнберга</a:t>
            </a:r>
            <a:r>
              <a:rPr lang="ru-RU" dirty="0" smtClean="0"/>
              <a:t>…, </a:t>
            </a:r>
            <a:r>
              <a:rPr lang="ru-RU" dirty="0" err="1" smtClean="0"/>
              <a:t>Секвенирование</a:t>
            </a:r>
            <a:r>
              <a:rPr lang="ru-RU" dirty="0" smtClean="0"/>
              <a:t> генома как инструмент, позволяющий прогнозировать фенотип человека и других живых организмов и др.»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7251" y="1787236"/>
            <a:ext cx="2618068" cy="1941238"/>
          </a:xfrm>
          <a:prstGeom prst="rect">
            <a:avLst/>
          </a:prstGeom>
        </p:spPr>
      </p:pic>
      <p:pic>
        <p:nvPicPr>
          <p:cNvPr id="2050" name="Picture 2" descr="https://avatars.mds.yandex.net/i?id=bbd8fb0043c427588c3b59049f575bd1823bc0b8-4090774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251" y="3982099"/>
            <a:ext cx="2674331" cy="150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24101" y="5715298"/>
            <a:ext cx="829610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Усиление внимания к биологическим и медицинским исследованиям</a:t>
            </a:r>
          </a:p>
          <a:p>
            <a:r>
              <a:rPr lang="ru-RU" dirty="0" smtClean="0"/>
              <a:t>Сохранение фундаментальности науки и усиление прикладной </a:t>
            </a:r>
          </a:p>
          <a:p>
            <a:r>
              <a:rPr lang="ru-RU" dirty="0" smtClean="0"/>
              <a:t>направленности биологических наук.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17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Планируемые образовательные результаты освоения учебного предмета «Биология» на углубленном уровне основного общего образования и их формирование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0607" cy="2796251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Освоение учебного предмета «Биология» на уровне основного общего образования должно обеспечить достижение следующих обучающимися личностных, </a:t>
            </a:r>
            <a:r>
              <a:rPr lang="ru-RU" sz="1600" dirty="0" err="1" smtClean="0"/>
              <a:t>метапредметных</a:t>
            </a:r>
            <a:r>
              <a:rPr lang="ru-RU" sz="1600" dirty="0" smtClean="0"/>
              <a:t> и предметных результатов.</a:t>
            </a:r>
            <a:endParaRPr lang="ru-RU" sz="1600" dirty="0"/>
          </a:p>
          <a:p>
            <a:r>
              <a:rPr lang="ru-RU" sz="1600" dirty="0" smtClean="0"/>
              <a:t>Состав и содержание личностных и </a:t>
            </a:r>
            <a:r>
              <a:rPr lang="ru-RU" sz="1600" dirty="0" err="1" smtClean="0"/>
              <a:t>метапредметных</a:t>
            </a:r>
            <a:r>
              <a:rPr lang="ru-RU" sz="1600" dirty="0" smtClean="0"/>
              <a:t> образовательных результатов в ПРП (углубленный уровень) соответствует требованиям, установленным ФГОС ООО, с учетом особенностей и возможностей учебного содержания и учебного процесса предмета биологии. </a:t>
            </a:r>
            <a:endParaRPr lang="ru-RU" sz="1600" dirty="0"/>
          </a:p>
          <a:p>
            <a:pPr>
              <a:spcBef>
                <a:spcPts val="600"/>
              </a:spcBef>
            </a:pPr>
            <a:r>
              <a:rPr lang="ru-RU" sz="1600" dirty="0" smtClean="0"/>
              <a:t>В соответствии с требованиями ФГОС ООО предметные образовательные результаты освоения программы основного общего образования на углубленном уровне </a:t>
            </a:r>
            <a:r>
              <a:rPr lang="ru-RU" sz="1600" dirty="0" smtClean="0">
                <a:solidFill>
                  <a:srgbClr val="C00000"/>
                </a:solidFill>
              </a:rPr>
              <a:t>имеют общее содержательное ядро с предметными результатами базового уровня, </a:t>
            </a:r>
            <a:r>
              <a:rPr lang="ru-RU" sz="1600" dirty="0" smtClean="0"/>
              <a:t>то есть предметные образовательные результаты базового и углубленного уровней согласованы между собой. Это означает, что предметные образовательные результаты углубленного уровня включают все предметные образовательные результаты базового уровня и при этом имеют определенное количество новых компонентов, направленных на углубление и некоторое расширение содержания учебного материала.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022" y="4621876"/>
            <a:ext cx="4208387" cy="178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471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Единое содержание общего образования  -  </a:t>
            </a:r>
            <a:r>
              <a:rPr lang="en-US" dirty="0" smtClean="0">
                <a:hlinkClick r:id="rId2"/>
              </a:rPr>
              <a:t>https://edsoo.ru/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3212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382" y="124056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Место углублённого изучения предмета в системе биологического </a:t>
            </a:r>
            <a:br>
              <a:rPr lang="ru-RU" sz="2800" dirty="0" smtClean="0"/>
            </a:br>
            <a:r>
              <a:rPr lang="ru-RU" sz="2800" dirty="0" smtClean="0"/>
              <a:t>образования основного общего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1" y="1526367"/>
            <a:ext cx="7807036" cy="4351338"/>
          </a:xfrm>
        </p:spPr>
        <p:txBody>
          <a:bodyPr>
            <a:normAutofit fontScale="92500"/>
          </a:bodyPr>
          <a:lstStyle/>
          <a:p>
            <a:r>
              <a:rPr lang="ru-RU" sz="1600" dirty="0" smtClean="0"/>
              <a:t>Программа по биологии основного общего образования (углублённый уровень) составлена на основе требований к результатам освоения основной образовательной программы основного общего образования, представленных в ФГОС ООО, с учетом федеральной рабочей программы воспитания для общеобразовательных организаций. </a:t>
            </a:r>
          </a:p>
          <a:p>
            <a:r>
              <a:rPr lang="ru-RU" sz="1600" dirty="0" smtClean="0"/>
              <a:t>Программа по биологии основного общего образования (углублённый уровень) составлена на основе требований к результатам освоения основной образовательной программы основного общего образования, представленных в ФГОС ООО, с учетом федеральной рабочей программы воспитания для общеобразовательных организаций. </a:t>
            </a:r>
          </a:p>
          <a:p>
            <a:r>
              <a:rPr lang="ru-RU" sz="1600" dirty="0" smtClean="0"/>
              <a:t>В программе по биологии учитываются возможности биологии в реализации требований ФГОС ООО к планируемым личностным, </a:t>
            </a:r>
            <a:r>
              <a:rPr lang="ru-RU" sz="1600" dirty="0" err="1" smtClean="0"/>
              <a:t>метапредметным</a:t>
            </a:r>
            <a:r>
              <a:rPr lang="ru-RU" sz="1600" dirty="0" smtClean="0"/>
              <a:t> и предметным результатам обучения на углублённом уровне, а также реализация </a:t>
            </a:r>
            <a:r>
              <a:rPr lang="ru-RU" sz="1600" dirty="0" err="1" smtClean="0"/>
              <a:t>межпредметных</a:t>
            </a:r>
            <a:r>
              <a:rPr lang="ru-RU" sz="1600" dirty="0" smtClean="0"/>
              <a:t> связей естественно-научных учебных предметов основного общего образования</a:t>
            </a:r>
          </a:p>
          <a:p>
            <a:r>
              <a:rPr lang="ru-RU" sz="1600" dirty="0" smtClean="0"/>
              <a:t>Программа включает распределение содержания учебного материала с 7 по 9 класс, а также рекомендуемую последовательность изучения тем, основанную на логике развития предметного содержания с учётом возрастных особенностей обучающихся. </a:t>
            </a:r>
          </a:p>
          <a:p>
            <a:r>
              <a:rPr lang="ru-RU" sz="1600" dirty="0" smtClean="0"/>
              <a:t>В программе по биологии определяются основные цели изучения биологии на углублённом уровне основного общего образования, планируемые результаты освоения курса биологии: личностные, </a:t>
            </a:r>
            <a:r>
              <a:rPr lang="ru-RU" sz="1600" dirty="0" err="1" smtClean="0"/>
              <a:t>метапредметные</a:t>
            </a:r>
            <a:r>
              <a:rPr lang="ru-RU" sz="1600" dirty="0" smtClean="0"/>
              <a:t>, предметные. </a:t>
            </a:r>
            <a:endParaRPr lang="ru-RU" sz="1600" dirty="0"/>
          </a:p>
        </p:txBody>
      </p:sp>
      <p:pic>
        <p:nvPicPr>
          <p:cNvPr id="4" name="Рисунок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1539" y="1122217"/>
            <a:ext cx="3018391" cy="450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38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Место углублённого изучения предмета в системе биологического </a:t>
            </a:r>
            <a:br>
              <a:rPr lang="ru-RU" sz="2800" dirty="0" smtClean="0"/>
            </a:br>
            <a:r>
              <a:rPr lang="ru-RU" sz="2800" dirty="0" smtClean="0"/>
              <a:t>образования основного общего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5692" y="1551305"/>
            <a:ext cx="7083828" cy="4351338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Классический курс изучения углублённого уровня биологии, отказ от модульного изучения предмета, которое способствует не системному изучению предмета, а развитию клипового мышления. </a:t>
            </a:r>
          </a:p>
          <a:p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Основой для углублённого уровня служит базовое образование.</a:t>
            </a:r>
          </a:p>
          <a:p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Начинается углубленное изучение биологии с 7 класса, по своим </a:t>
            </a:r>
            <a:r>
              <a:rPr lang="ru-R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психологофизиологическим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возможностям учащиеся этого возраста готовы к восприятию более сложного содержания.</a:t>
            </a:r>
          </a:p>
          <a:p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Одна из принципиальных трудностей отбора содержания - нарушение </a:t>
            </a:r>
            <a:r>
              <a:rPr lang="ru-R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межпредметных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связей с физикой и химией, особенно с химией, изучение которой начинается только с 8 класса. Трудно вести разговор о неорганических и органических веществах, не зная, что такое вещество, растворимость веществ, концентрация растворов и др. Формирование таких физиологических понятий, как «диффузия», «осмос», «тургор» затруднительно без знания химических закономерностей</a:t>
            </a:r>
            <a:r>
              <a:rPr lang="ru-RU" sz="1800" dirty="0" smtClean="0"/>
              <a:t>. </a:t>
            </a:r>
            <a:endParaRPr lang="ru-RU" sz="1800" dirty="0"/>
          </a:p>
        </p:txBody>
      </p:sp>
      <p:pic>
        <p:nvPicPr>
          <p:cNvPr id="4" name="Рисунок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0589" y="1280160"/>
            <a:ext cx="3405835" cy="481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17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Структура примерной рабочей программы</a:t>
            </a:r>
            <a:br>
              <a:rPr lang="ru-RU" sz="2800" dirty="0" smtClean="0"/>
            </a:br>
            <a:r>
              <a:rPr lang="ru-RU" sz="2800" dirty="0" smtClean="0"/>
              <a:t>углублённого уровня учебного предмета «Биология» в 7-9 классах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Примерная рабочая программа ООО включает в себя: </a:t>
            </a:r>
          </a:p>
          <a:p>
            <a:r>
              <a:rPr lang="ru-RU" dirty="0" smtClean="0"/>
              <a:t>пояснительную записку;</a:t>
            </a:r>
          </a:p>
          <a:p>
            <a:r>
              <a:rPr lang="ru-RU" dirty="0" smtClean="0"/>
              <a:t>содержание учебного предмета «Биология» (углубленный уровень), распределенное по годам изучения (7-9 классы);</a:t>
            </a:r>
          </a:p>
          <a:p>
            <a:r>
              <a:rPr lang="ru-RU" dirty="0" smtClean="0"/>
              <a:t>планируемые результаты освоения учебного предмета «Биология» на уровне основного общего образования (личностные,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, предметные);</a:t>
            </a:r>
          </a:p>
          <a:p>
            <a:r>
              <a:rPr lang="ru-RU" dirty="0" smtClean="0"/>
              <a:t>тематическое планирование учебного предмета «Биология», распределенное по годам изучения (7-9 классы), с указанием количества учебных часов и видов учебной деятельности обучающихся.</a:t>
            </a:r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2600" i="1" dirty="0" smtClean="0"/>
              <a:t>Программа включает распределение содержания учебного материала с 7 по 9 класс и примерный объём учебных часов для изучения разделов и тем учебного предмета «Биология», а также рекомендуемую последовательность изучения тем, основанную на логике развития предметного содержания с учётом возрастных особенностей обучающихся</a:t>
            </a:r>
            <a:endParaRPr lang="ru-RU" sz="2600" i="1" dirty="0"/>
          </a:p>
        </p:txBody>
      </p:sp>
    </p:spTree>
    <p:extLst>
      <p:ext uri="{BB962C8B-B14F-4D97-AF65-F5344CB8AC3E}">
        <p14:creationId xmlns:p14="http://schemas.microsoft.com/office/powerpoint/2010/main" val="253083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553" y="307571"/>
            <a:ext cx="10515600" cy="1092171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Цели обучения биологии на базовом и углубленном уровне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9918" y="1477762"/>
            <a:ext cx="5353397" cy="455014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Целями обучения биологии на уровне основного общего образования (углублённый уровень) являются:</a:t>
            </a:r>
          </a:p>
          <a:p>
            <a:r>
              <a:rPr lang="ru-RU" sz="3300" dirty="0" smtClean="0">
                <a:solidFill>
                  <a:srgbClr val="C00000"/>
                </a:solidFill>
              </a:rPr>
              <a:t>развитие </a:t>
            </a:r>
            <a:r>
              <a:rPr lang="ru-RU" sz="3300" dirty="0" smtClean="0"/>
              <a:t>интереса к изучению жизнедеятельности биологических систем разного уровня организации, особенностям строения, жизнедеятельности организма человека, условиям сохранения его здоровья;</a:t>
            </a:r>
          </a:p>
          <a:p>
            <a:r>
              <a:rPr lang="ru-RU" sz="3300" b="1" dirty="0" smtClean="0">
                <a:solidFill>
                  <a:srgbClr val="C00000"/>
                </a:solidFill>
              </a:rPr>
              <a:t>формирование умений </a:t>
            </a:r>
            <a:r>
              <a:rPr lang="ru-RU" sz="3300" dirty="0" smtClean="0"/>
              <a:t>применять методы биологической науки для изучения биологических систем, в том числе организма человека;</a:t>
            </a:r>
          </a:p>
          <a:p>
            <a:r>
              <a:rPr lang="ru-RU" sz="3300" dirty="0" smtClean="0">
                <a:solidFill>
                  <a:srgbClr val="C00000"/>
                </a:solidFill>
              </a:rPr>
              <a:t>воспитание </a:t>
            </a:r>
            <a:r>
              <a:rPr lang="ru-RU" sz="3300" dirty="0" smtClean="0"/>
              <a:t>экологической культуры в целях сохранения собственного здоровья и охраны окружающей среды;</a:t>
            </a:r>
          </a:p>
          <a:p>
            <a:r>
              <a:rPr lang="ru-RU" sz="3300" dirty="0" smtClean="0">
                <a:solidFill>
                  <a:srgbClr val="C00000"/>
                </a:solidFill>
              </a:rPr>
              <a:t>развитие</a:t>
            </a:r>
            <a:r>
              <a:rPr lang="ru-RU" sz="3300" dirty="0" smtClean="0"/>
              <a:t> представлений о возможных сферах будущей профессиональной деятельности, связанной с биологией, готовности к осознанному выбору профиля и направленности дальнейшего обучения.</a:t>
            </a:r>
            <a:endParaRPr lang="ru-RU" sz="33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72694" y="1444511"/>
            <a:ext cx="5752408" cy="46166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b="1" dirty="0"/>
              <a:t>Целями изучения биологии на уровне основного общего образования </a:t>
            </a:r>
            <a:r>
              <a:rPr lang="ru-RU" sz="1400" b="1" dirty="0" smtClean="0"/>
              <a:t>(базовый уровень) являются</a:t>
            </a:r>
            <a:r>
              <a:rPr lang="ru-RU" sz="1400" b="1" dirty="0"/>
              <a:t>: </a:t>
            </a:r>
            <a:endParaRPr lang="ru-RU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/>
              <a:t>формирование </a:t>
            </a:r>
            <a:r>
              <a:rPr lang="ru-RU" sz="1400" b="1" dirty="0"/>
              <a:t>системы </a:t>
            </a:r>
            <a:r>
              <a:rPr lang="ru-RU" sz="1400" dirty="0"/>
              <a:t>знаний о признаках и процессах жизнедеятельности биологических систем разного уровня организации; </a:t>
            </a:r>
            <a:endParaRPr lang="ru-RU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/>
              <a:t>формирование </a:t>
            </a:r>
            <a:r>
              <a:rPr lang="ru-RU" sz="1400" b="1" dirty="0"/>
              <a:t>системы зна</a:t>
            </a:r>
            <a:r>
              <a:rPr lang="ru-RU" sz="1400" dirty="0"/>
              <a:t>ний об особенностях строения, жизнедеятельности организма человека, условиях сохранения его здоровья</a:t>
            </a:r>
            <a:r>
              <a:rPr lang="ru-RU" sz="14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/>
              <a:t>формирование </a:t>
            </a:r>
            <a:r>
              <a:rPr lang="ru-RU" sz="1400" b="1" dirty="0"/>
              <a:t>умений применять методы </a:t>
            </a:r>
            <a:r>
              <a:rPr lang="ru-RU" sz="1400" dirty="0"/>
              <a:t>биологической науки для изучения биологических систем, в том числе организма человека; </a:t>
            </a:r>
            <a:endParaRPr lang="ru-RU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/>
              <a:t>формирование </a:t>
            </a:r>
            <a:r>
              <a:rPr lang="ru-RU" sz="1400" b="1" dirty="0"/>
              <a:t>умений </a:t>
            </a:r>
            <a:r>
              <a:rPr lang="ru-RU" sz="1400" dirty="0"/>
              <a:t>использовать информацию о современных достижениях в области биологии для объяснения процессов и явлений живой природы и жизнедеятельности собственного организма; </a:t>
            </a:r>
            <a:endParaRPr lang="ru-RU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/>
              <a:t>формирование </a:t>
            </a:r>
            <a:r>
              <a:rPr lang="ru-RU" sz="1400" b="1" dirty="0"/>
              <a:t>умений </a:t>
            </a:r>
            <a:r>
              <a:rPr lang="ru-RU" sz="1400" dirty="0"/>
              <a:t>объяснять роль биологии в практической деятельности людей, значение биологического разнообразия для сохранения биосферы, последствия деятельности человека в природе</a:t>
            </a:r>
            <a:r>
              <a:rPr lang="ru-RU" sz="1400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/>
              <a:t>формирование </a:t>
            </a:r>
            <a:r>
              <a:rPr lang="ru-RU" sz="1400" b="1" dirty="0"/>
              <a:t>экологической культуры </a:t>
            </a:r>
            <a:r>
              <a:rPr lang="ru-RU" sz="1400" dirty="0"/>
              <a:t>в целях сохранения собственного здоровья и охраны окружающей среды. </a:t>
            </a:r>
          </a:p>
        </p:txBody>
      </p:sp>
    </p:spTree>
    <p:extLst>
      <p:ext uri="{BB962C8B-B14F-4D97-AF65-F5344CB8AC3E}">
        <p14:creationId xmlns:p14="http://schemas.microsoft.com/office/powerpoint/2010/main" val="841922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3386" y="134301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Задачи </a:t>
            </a:r>
            <a:r>
              <a:rPr lang="ru-RU" sz="2800" b="1" dirty="0"/>
              <a:t>обучения биологии на базовом и углубленном уровне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58495" y="1311491"/>
            <a:ext cx="5054138" cy="529375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b="1" dirty="0" smtClean="0"/>
              <a:t>Достижение целей программы по биологии (базовый уровень) обеспечивается решением следующих задач:</a:t>
            </a:r>
          </a:p>
          <a:p>
            <a:r>
              <a:rPr lang="ru-RU" sz="1600" b="1" dirty="0" smtClean="0"/>
              <a:t>приобретение обучающимися знаний </a:t>
            </a:r>
            <a:r>
              <a:rPr lang="ru-RU" sz="1600" dirty="0" smtClean="0"/>
              <a:t>о живой природе, закономерностях строения, жизнедеятельности и </a:t>
            </a:r>
            <a:r>
              <a:rPr lang="ru-RU" sz="1600" dirty="0" err="1" smtClean="0"/>
              <a:t>средообразующей</a:t>
            </a:r>
            <a:r>
              <a:rPr lang="ru-RU" sz="1600" dirty="0" smtClean="0"/>
              <a:t> роли организмов, человеке как биосоциальном существе, о роли биологической науки в практической деятельности людей;</a:t>
            </a:r>
          </a:p>
          <a:p>
            <a:r>
              <a:rPr lang="ru-RU" sz="1600" b="1" dirty="0" smtClean="0"/>
              <a:t>овладение умениями проводить исследования </a:t>
            </a:r>
            <a:r>
              <a:rPr lang="ru-RU" sz="1600" i="1" dirty="0" smtClean="0"/>
              <a:t>с использованием </a:t>
            </a:r>
            <a:r>
              <a:rPr lang="ru-RU" sz="1600" b="1" i="1" dirty="0" smtClean="0"/>
              <a:t>биологического оборудования </a:t>
            </a:r>
            <a:r>
              <a:rPr lang="ru-RU" sz="1600" dirty="0" smtClean="0"/>
              <a:t>и наблюдения за состоянием собственного организма;</a:t>
            </a:r>
          </a:p>
          <a:p>
            <a:r>
              <a:rPr lang="ru-RU" sz="1600" b="1" dirty="0" smtClean="0"/>
              <a:t>освоение приёмов работы с биологической информацией</a:t>
            </a:r>
            <a:r>
              <a:rPr lang="ru-RU" sz="1600" dirty="0" smtClean="0"/>
              <a:t>, в том числе о современных достижениях в области биологии, её анализ и критическое оценивание;</a:t>
            </a:r>
          </a:p>
          <a:p>
            <a:r>
              <a:rPr lang="ru-RU" sz="1600" b="1" dirty="0" smtClean="0"/>
              <a:t>воспитание биологически и экологически грамотной личнос</a:t>
            </a:r>
            <a:r>
              <a:rPr lang="ru-RU" sz="1600" dirty="0" smtClean="0"/>
              <a:t>ти, готовой к сохранению собственного здоровья и охраны окружающей среды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2619" y="1311492"/>
            <a:ext cx="5895109" cy="53553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b="1" dirty="0" smtClean="0"/>
              <a:t>Достижение целей программы по биологии (углублённый уровень) обеспечивается решением следующих задач: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/>
              <a:t>приобретение обучающимися знаний</a:t>
            </a:r>
            <a:r>
              <a:rPr lang="ru-RU" sz="1600" dirty="0" smtClean="0"/>
              <a:t> о живой природе, закономерностях строения, жизнедеятельности и </a:t>
            </a:r>
            <a:r>
              <a:rPr lang="ru-RU" sz="1600" dirty="0" err="1" smtClean="0"/>
              <a:t>средообразующей</a:t>
            </a:r>
            <a:r>
              <a:rPr lang="ru-RU" sz="1600" dirty="0" smtClean="0"/>
              <a:t> роли грибов, растений, животных, микроорганизмов, о человеке как биосоциальной системе, о роли биологии в практической деятельности людей;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/>
              <a:t>овладение умениями проводить исследования</a:t>
            </a:r>
            <a:r>
              <a:rPr lang="ru-RU" sz="1600" dirty="0" smtClean="0"/>
              <a:t> объектов живой природы </a:t>
            </a:r>
            <a:r>
              <a:rPr lang="ru-RU" sz="1600" b="1" i="1" dirty="0" smtClean="0">
                <a:solidFill>
                  <a:srgbClr val="C00000"/>
                </a:solidFill>
              </a:rPr>
              <a:t>с использованием лабораторного оборудования и инструментов цифровых лабораторий</a:t>
            </a:r>
            <a:r>
              <a:rPr lang="ru-RU" sz="1600" dirty="0" smtClean="0"/>
              <a:t>, организации наблюдения за состоянием собственного организма;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/>
              <a:t>освоение приёмов работы с биологической информацией</a:t>
            </a:r>
            <a:r>
              <a:rPr lang="ru-RU" sz="1600" dirty="0" smtClean="0"/>
              <a:t>, в том числе о современных достижениях в области биологии, её анализ и критическое оценивание;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/>
              <a:t>освоение экологически грамотного </a:t>
            </a:r>
            <a:r>
              <a:rPr lang="ru-RU" sz="1600" b="1" dirty="0" smtClean="0">
                <a:solidFill>
                  <a:srgbClr val="C00000"/>
                </a:solidFill>
              </a:rPr>
              <a:t>поведения</a:t>
            </a:r>
            <a:r>
              <a:rPr lang="ru-RU" dirty="0" smtClean="0"/>
              <a:t>, </a:t>
            </a:r>
            <a:r>
              <a:rPr lang="ru-RU" sz="1600" dirty="0" smtClean="0"/>
              <a:t>направленного на сохранение собственного здоровья и охраны окружающей природной среды;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C00000"/>
                </a:solidFill>
              </a:rPr>
              <a:t>приобретение представлений о сферах профессиональной деятельности, связанных с биологией и современными технологиями, основанными на достижениях биологии.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7146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98200" cy="13255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Общее число часов, рекомендованных для изучения биологии на углубленном уровне – 272 часа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398" y="2164822"/>
            <a:ext cx="6206067" cy="181451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7 класс – 68 часов (2 часа в неделю)</a:t>
            </a:r>
          </a:p>
          <a:p>
            <a:pPr marL="0" indent="0" algn="ctr">
              <a:buNone/>
            </a:pPr>
            <a:r>
              <a:rPr lang="ru-RU" dirty="0" smtClean="0"/>
              <a:t>8 класс – 102 часа (3 часа в неделю)</a:t>
            </a:r>
          </a:p>
          <a:p>
            <a:pPr marL="0" indent="0" algn="ctr">
              <a:buNone/>
            </a:pPr>
            <a:r>
              <a:rPr lang="ru-RU" dirty="0" smtClean="0"/>
              <a:t>9 класс – 102 часа (3 часа в неделю)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34374" y="4132144"/>
            <a:ext cx="953746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C00000"/>
                </a:solidFill>
              </a:rPr>
              <a:t>Предлагаемый в программе по биологии перечень лабораторных и практических работ является рекомендательным, учитель делает выбор при проведении лабораторных работ и опытов с учётом индивидуальных особенностей обучающихся, списка экспериментальных </a:t>
            </a:r>
            <a:r>
              <a:rPr lang="ru-RU" i="1" dirty="0" smtClean="0">
                <a:solidFill>
                  <a:srgbClr val="C00000"/>
                </a:solidFill>
              </a:rPr>
              <a:t>заданий, предлагаемых в рамках основного государственного экзамена по биологии.</a:t>
            </a: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68067" y="2164822"/>
            <a:ext cx="4648197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Базовый уровень - 238 часов</a:t>
            </a:r>
          </a:p>
          <a:p>
            <a:r>
              <a:rPr lang="ru-RU" dirty="0" smtClean="0"/>
              <a:t>5 класс – 34 часа (1 час в неделю)</a:t>
            </a:r>
          </a:p>
          <a:p>
            <a:r>
              <a:rPr lang="ru-RU" dirty="0" smtClean="0"/>
              <a:t>6 класс – 34 часа (1 час в неделю)</a:t>
            </a:r>
          </a:p>
          <a:p>
            <a:r>
              <a:rPr lang="ru-RU" dirty="0" smtClean="0"/>
              <a:t>7 класс – 34 часа (1 час в неделю)</a:t>
            </a:r>
          </a:p>
          <a:p>
            <a:r>
              <a:rPr lang="ru-RU" dirty="0" smtClean="0"/>
              <a:t>8 класс – 68 часов (2 часа в неделю) </a:t>
            </a:r>
          </a:p>
          <a:p>
            <a:r>
              <a:rPr lang="ru-RU" dirty="0" smtClean="0"/>
              <a:t>9 классе – 68 часов (2 часа в неделю)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795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Содержание </a:t>
            </a:r>
            <a:r>
              <a:rPr lang="ru-RU" sz="2800" dirty="0"/>
              <a:t>примерной рабочей программы</a:t>
            </a:r>
            <a:br>
              <a:rPr lang="ru-RU" sz="2800" dirty="0"/>
            </a:br>
            <a:r>
              <a:rPr lang="ru-RU" sz="2800" dirty="0"/>
              <a:t>углублённого уровня учебного предмета «Биология» в </a:t>
            </a:r>
            <a:r>
              <a:rPr lang="ru-RU" sz="2800" dirty="0" smtClean="0"/>
              <a:t>7 класс</a:t>
            </a:r>
            <a:r>
              <a:rPr lang="ru-RU" sz="2800" dirty="0"/>
              <a:t>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44305" y="1505904"/>
            <a:ext cx="5455611" cy="229764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ru-RU" sz="2000" dirty="0" smtClean="0"/>
              <a:t>Систематические группы растений – 19 часов</a:t>
            </a:r>
          </a:p>
          <a:p>
            <a:r>
              <a:rPr lang="ru-RU" sz="2000" dirty="0" smtClean="0"/>
              <a:t>Развитие растительного мира на Земле – 2 часа</a:t>
            </a:r>
          </a:p>
          <a:p>
            <a:r>
              <a:rPr lang="ru-RU" sz="2000" dirty="0" smtClean="0"/>
              <a:t>Растения в природных сообществах  - 3 часа</a:t>
            </a:r>
          </a:p>
          <a:p>
            <a:r>
              <a:rPr lang="ru-RU" sz="2000" dirty="0" smtClean="0"/>
              <a:t>Растения и человек  - 3 часа</a:t>
            </a:r>
          </a:p>
          <a:p>
            <a:r>
              <a:rPr lang="ru-RU" sz="2000" dirty="0" smtClean="0"/>
              <a:t>Грибы. Лишайники. Бактерии – 7 часов</a:t>
            </a:r>
          </a:p>
          <a:p>
            <a:pPr marL="0" indent="0" algn="ctr">
              <a:buNone/>
            </a:pPr>
            <a:r>
              <a:rPr lang="ru-RU" sz="1700" dirty="0" smtClean="0"/>
              <a:t>ЛР - 11 </a:t>
            </a:r>
            <a:endParaRPr lang="ru-RU" sz="1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1939" y="1499495"/>
            <a:ext cx="5506105" cy="52322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b="1" dirty="0" smtClean="0"/>
              <a:t>I </a:t>
            </a:r>
            <a:r>
              <a:rPr lang="ru-RU" sz="1400" b="1" dirty="0" smtClean="0"/>
              <a:t>Введение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Введение – 5 часов (цитология, вирусология, современная классификация организмов, методы научного познания в биологии)</a:t>
            </a:r>
            <a:endParaRPr lang="ru-RU" sz="1400" dirty="0"/>
          </a:p>
          <a:p>
            <a:r>
              <a:rPr lang="en-US" sz="1400" b="1" dirty="0" smtClean="0"/>
              <a:t>II </a:t>
            </a:r>
            <a:r>
              <a:rPr lang="ru-RU" sz="1400" b="1" dirty="0" smtClean="0"/>
              <a:t>Бактерии и археи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Бактерии </a:t>
            </a:r>
            <a:r>
              <a:rPr lang="ru-RU" sz="1400" dirty="0"/>
              <a:t>и археи </a:t>
            </a:r>
            <a:r>
              <a:rPr lang="ru-RU" sz="1400" dirty="0" smtClean="0"/>
              <a:t>– 4 часа</a:t>
            </a:r>
          </a:p>
          <a:p>
            <a:r>
              <a:rPr lang="en-US" sz="1400" b="1" dirty="0" smtClean="0"/>
              <a:t>III </a:t>
            </a:r>
            <a:r>
              <a:rPr lang="ru-RU" sz="1400" b="1" dirty="0" smtClean="0"/>
              <a:t>Многообразие одноклеточных эукариот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Многообразие одноклеточных эукариот – 4 часа</a:t>
            </a:r>
          </a:p>
          <a:p>
            <a:r>
              <a:rPr lang="en-US" sz="1400" b="1" dirty="0" smtClean="0"/>
              <a:t>IV </a:t>
            </a:r>
            <a:r>
              <a:rPr lang="ru-RU" sz="1400" b="1" dirty="0" err="1" smtClean="0"/>
              <a:t>Архепластидные</a:t>
            </a:r>
            <a:r>
              <a:rPr lang="ru-RU" sz="1400" b="1" dirty="0" smtClean="0"/>
              <a:t> или «растения»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Ботаника – наука о растениях – 1 час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Общая организация растительного организма – 2 часа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Споровые растения – 9 часов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Семенные растения – 8 часов</a:t>
            </a:r>
          </a:p>
          <a:p>
            <a:r>
              <a:rPr lang="en-US" sz="1400" b="1" dirty="0" smtClean="0"/>
              <a:t>V </a:t>
            </a:r>
            <a:r>
              <a:rPr lang="ru-RU" sz="1400" b="1" dirty="0" smtClean="0"/>
              <a:t>Строение и жизнедеятельность семенных растений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Побег и </a:t>
            </a:r>
            <a:r>
              <a:rPr lang="ru-RU" sz="1400" dirty="0" err="1" smtClean="0"/>
              <a:t>побеговые</a:t>
            </a:r>
            <a:r>
              <a:rPr lang="ru-RU" sz="1400" dirty="0" smtClean="0"/>
              <a:t> системы – 5 часов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Лист – 5 часов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Корень и корневые системы  - 6 часов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Вегетативное размножение растений – 4 часа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Классификация цветковых – 5 часов</a:t>
            </a:r>
          </a:p>
          <a:p>
            <a:r>
              <a:rPr lang="en-US" sz="1400" b="1" dirty="0" smtClean="0"/>
              <a:t>VI </a:t>
            </a:r>
            <a:r>
              <a:rPr lang="ru-RU" sz="1400" b="1" dirty="0" smtClean="0"/>
              <a:t>Экология растений. Растения в природных сообществах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Экология растений. Растения в природных сообществах – 7 часов</a:t>
            </a:r>
          </a:p>
          <a:p>
            <a:r>
              <a:rPr lang="en-US" sz="1400" b="1" dirty="0" smtClean="0"/>
              <a:t>VII </a:t>
            </a:r>
            <a:r>
              <a:rPr lang="ru-RU" sz="1400" b="1" dirty="0" smtClean="0"/>
              <a:t>Растительный мир и деятельность человека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Растительный мир и деятельность человека  - 3 часа</a:t>
            </a:r>
          </a:p>
          <a:p>
            <a:pPr algn="ctr"/>
            <a:r>
              <a:rPr lang="ru-RU" sz="1400" dirty="0" smtClean="0"/>
              <a:t>ЛР - 28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51172" y="3988331"/>
            <a:ext cx="52605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Введены новые дидактические единицы: </a:t>
            </a:r>
          </a:p>
          <a:p>
            <a:r>
              <a:rPr lang="ru-RU" sz="1600" dirty="0" smtClean="0"/>
              <a:t>Введение (</a:t>
            </a:r>
            <a:r>
              <a:rPr lang="ru-RU" sz="1600" dirty="0" smtClean="0">
                <a:solidFill>
                  <a:srgbClr val="C00000"/>
                </a:solidFill>
              </a:rPr>
              <a:t>вирусология</a:t>
            </a:r>
            <a:r>
              <a:rPr lang="ru-RU" sz="1600" dirty="0" smtClean="0"/>
              <a:t>),</a:t>
            </a:r>
            <a:r>
              <a:rPr lang="en-US" sz="1600" dirty="0" smtClean="0"/>
              <a:t> </a:t>
            </a:r>
            <a:r>
              <a:rPr lang="ru-RU" sz="1600" dirty="0" smtClean="0"/>
              <a:t>в теме II рассматриваются бактерии и </a:t>
            </a:r>
            <a:r>
              <a:rPr lang="ru-RU" sz="1600" dirty="0" smtClean="0">
                <a:solidFill>
                  <a:srgbClr val="C00000"/>
                </a:solidFill>
              </a:rPr>
              <a:t>археи</a:t>
            </a:r>
            <a:r>
              <a:rPr lang="ru-RU" sz="1600" dirty="0" smtClean="0"/>
              <a:t>, ранее не изучаемые в школьном курсе биологии, в теме III изучается </a:t>
            </a:r>
            <a:r>
              <a:rPr lang="ru-RU" sz="1600" dirty="0" smtClean="0">
                <a:solidFill>
                  <a:srgbClr val="C00000"/>
                </a:solidFill>
              </a:rPr>
              <a:t>многообразие одноклеточных эукариот, включающее ранее изучаемых, так называемых «одноклеточных животных», которых нет в современной классификации животного мира. </a:t>
            </a:r>
            <a:r>
              <a:rPr lang="ru-RU" sz="1600" dirty="0" smtClean="0"/>
              <a:t>Помимо включённых новых дидактических единиц, пересмотрено также уже </a:t>
            </a:r>
            <a:r>
              <a:rPr lang="ru-RU" sz="1600" dirty="0"/>
              <a:t>имеющееся содержание тем.</a:t>
            </a:r>
          </a:p>
        </p:txBody>
      </p:sp>
    </p:spTree>
    <p:extLst>
      <p:ext uri="{BB962C8B-B14F-4D97-AF65-F5344CB8AC3E}">
        <p14:creationId xmlns:p14="http://schemas.microsoft.com/office/powerpoint/2010/main" val="180761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Содержание примерной рабочей программы</a:t>
            </a:r>
            <a:br>
              <a:rPr lang="ru-RU" sz="2800" dirty="0"/>
            </a:br>
            <a:r>
              <a:rPr lang="ru-RU" sz="2800" dirty="0"/>
              <a:t>углублённого уровня учебного предмета «Биология» в </a:t>
            </a:r>
            <a:r>
              <a:rPr lang="ru-RU" sz="2800" dirty="0" smtClean="0"/>
              <a:t>8 классе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425545" cy="300407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5600" b="1" dirty="0"/>
              <a:t>8 класс, 102 часа (3 часа в неделю)</a:t>
            </a:r>
          </a:p>
          <a:p>
            <a:pPr marL="0" indent="0">
              <a:buNone/>
            </a:pPr>
            <a:r>
              <a:rPr lang="ru-RU" sz="5500" dirty="0" smtClean="0"/>
              <a:t>1. Грибы и грибообразные организмы – 6 часов </a:t>
            </a:r>
          </a:p>
          <a:p>
            <a:pPr marL="0" indent="0">
              <a:buNone/>
            </a:pPr>
            <a:r>
              <a:rPr lang="ru-RU" sz="5500" dirty="0" smtClean="0"/>
              <a:t>2. Животные – 4 часа </a:t>
            </a:r>
            <a:endParaRPr lang="ru-RU" sz="5500" dirty="0"/>
          </a:p>
          <a:p>
            <a:pPr marL="0" indent="0">
              <a:buNone/>
            </a:pPr>
            <a:r>
              <a:rPr lang="ru-RU" sz="5500" dirty="0" smtClean="0"/>
              <a:t>3. Строение и жизнедеятельность животного организма. Организменный уровень организации жизни – 18 часов</a:t>
            </a:r>
          </a:p>
          <a:p>
            <a:pPr marL="0" indent="0">
              <a:buNone/>
            </a:pPr>
            <a:r>
              <a:rPr lang="ru-RU" sz="5500" dirty="0" smtClean="0"/>
              <a:t>4. Разнообразие животных – 64 часа</a:t>
            </a:r>
          </a:p>
          <a:p>
            <a:pPr marL="0" indent="0">
              <a:buNone/>
            </a:pPr>
            <a:r>
              <a:rPr lang="ru-RU" sz="5500" dirty="0" smtClean="0"/>
              <a:t>5. Эволюция и экология животных – 7 часов</a:t>
            </a:r>
            <a:endParaRPr lang="ru-RU" sz="5500" dirty="0"/>
          </a:p>
          <a:p>
            <a:pPr marL="0" indent="0">
              <a:buNone/>
            </a:pPr>
            <a:r>
              <a:rPr lang="ru-RU" sz="5500" dirty="0" smtClean="0"/>
              <a:t>6. Животные и человек – 3 часа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46006" y="4460363"/>
            <a:ext cx="4209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Лабораторных и практических работ </a:t>
            </a:r>
            <a:r>
              <a:rPr lang="ru-RU" dirty="0"/>
              <a:t>- </a:t>
            </a:r>
            <a:r>
              <a:rPr lang="ru-RU" dirty="0" smtClean="0"/>
              <a:t>51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1185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FD3A79BB1963743BF1E02CF39CF4218" ma:contentTypeVersion="1" ma:contentTypeDescription="Создание документа." ma:contentTypeScope="" ma:versionID="7efbf879509eb3c640b5eee62c27f7e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23AEC5-0448-44D9-BEBE-513EFF0C1310}"/>
</file>

<file path=customXml/itemProps2.xml><?xml version="1.0" encoding="utf-8"?>
<ds:datastoreItem xmlns:ds="http://schemas.openxmlformats.org/officeDocument/2006/customXml" ds:itemID="{3BB70F90-E013-4DC4-B302-9811DC659D6E}"/>
</file>

<file path=customXml/itemProps3.xml><?xml version="1.0" encoding="utf-8"?>
<ds:datastoreItem xmlns:ds="http://schemas.openxmlformats.org/officeDocument/2006/customXml" ds:itemID="{AB7F1DE8-538F-452A-ABC6-8DE9FE088ED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2374</Words>
  <Application>Microsoft Office PowerPoint</Application>
  <PresentationFormat>Широкоэкранный</PresentationFormat>
  <Paragraphs>156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Реализация требований обновлённого ФГОС ООО в примерной рабочей программе по биологии  (углублённый уровень) </vt:lpstr>
      <vt:lpstr>Место углублённого изучения предмета в системе биологического  образования основного общего образования</vt:lpstr>
      <vt:lpstr>Место углублённого изучения предмета в системе биологического  образования основного общего образования</vt:lpstr>
      <vt:lpstr>Структура примерной рабочей программы углублённого уровня учебного предмета «Биология» в 7-9 классах</vt:lpstr>
      <vt:lpstr>Цели обучения биологии на базовом и углубленном уровне</vt:lpstr>
      <vt:lpstr>Задачи обучения биологии на базовом и углубленном уровне</vt:lpstr>
      <vt:lpstr>Общее число часов, рекомендованных для изучения биологии на углубленном уровне – 272 часа</vt:lpstr>
      <vt:lpstr>Содержание примерной рабочей программы углублённого уровня учебного предмета «Биология» в 7 классе</vt:lpstr>
      <vt:lpstr>Содержание примерной рабочей программы углублённого уровня учебного предмета «Биология» в 8 классе</vt:lpstr>
      <vt:lpstr>Содержание примерной рабочей программы углублённого уровня учебного предмета «Биология» в 9 классе</vt:lpstr>
      <vt:lpstr>Подходы к разработке примерной рабочей программы основного общего образования углублённого уровня учебного предмета «Биология» на основе ФГОС</vt:lpstr>
      <vt:lpstr>Одна из целей программы – развитие представлений о возможных сферах будущей профессиональной деятельности, связанной с биологий, готовности к осознанному выбору профиля и направленности дальнейшего обучения</vt:lpstr>
      <vt:lpstr>Теоретическая и прикладная составляющие биологической науки в примерной рабочей программы основного общего образования углублённого уровня</vt:lpstr>
      <vt:lpstr>Планируемые образовательные результаты освоения учебного предмета «Биология» на углубленном уровне основного общего образования и их формирование</vt:lpstr>
      <vt:lpstr>Информационные ресурсы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требований обновлённого ФГОС ООО в примерной рабочей программе по биологии  (углублённый уровень)</dc:title>
  <dc:creator>User</dc:creator>
  <cp:lastModifiedBy>User</cp:lastModifiedBy>
  <cp:revision>24</cp:revision>
  <dcterms:created xsi:type="dcterms:W3CDTF">2023-12-11T16:39:26Z</dcterms:created>
  <dcterms:modified xsi:type="dcterms:W3CDTF">2023-12-12T12:28:35Z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0x010100CFD3A79BB1963743BF1E02CF39CF4218</vt:lpwstr>
  </property>
</Properties>
</file>