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9"/>
  </p:notesMasterIdLst>
  <p:sldIdLst>
    <p:sldId id="334" r:id="rId2"/>
    <p:sldId id="302" r:id="rId3"/>
    <p:sldId id="347" r:id="rId4"/>
    <p:sldId id="351" r:id="rId5"/>
    <p:sldId id="305" r:id="rId6"/>
    <p:sldId id="291" r:id="rId7"/>
    <p:sldId id="289" r:id="rId8"/>
    <p:sldId id="290" r:id="rId9"/>
    <p:sldId id="288" r:id="rId10"/>
    <p:sldId id="341" r:id="rId11"/>
    <p:sldId id="342" r:id="rId12"/>
    <p:sldId id="344" r:id="rId13"/>
    <p:sldId id="335" r:id="rId14"/>
    <p:sldId id="337" r:id="rId15"/>
    <p:sldId id="338" r:id="rId16"/>
    <p:sldId id="343" r:id="rId17"/>
    <p:sldId id="339" r:id="rId18"/>
    <p:sldId id="303" r:id="rId19"/>
    <p:sldId id="354" r:id="rId20"/>
    <p:sldId id="352" r:id="rId21"/>
    <p:sldId id="326" r:id="rId22"/>
    <p:sldId id="312" r:id="rId23"/>
    <p:sldId id="348" r:id="rId24"/>
    <p:sldId id="350" r:id="rId25"/>
    <p:sldId id="345" r:id="rId26"/>
    <p:sldId id="282" r:id="rId27"/>
    <p:sldId id="308" r:id="rId28"/>
    <p:sldId id="325" r:id="rId29"/>
    <p:sldId id="328" r:id="rId30"/>
    <p:sldId id="275" r:id="rId31"/>
    <p:sldId id="299" r:id="rId32"/>
    <p:sldId id="277" r:id="rId33"/>
    <p:sldId id="309" r:id="rId34"/>
    <p:sldId id="331" r:id="rId35"/>
    <p:sldId id="329" r:id="rId36"/>
    <p:sldId id="330" r:id="rId37"/>
    <p:sldId id="332" r:id="rId38"/>
    <p:sldId id="35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502624671916E-2"/>
          <c:y val="2.179571303587052E-2"/>
          <c:w val="0.90849737532808394"/>
          <c:h val="0.785006561679789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рабочее давление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110</c:v>
                </c:pt>
                <c:pt idx="1">
                  <c:v>110</c:v>
                </c:pt>
                <c:pt idx="2">
                  <c:v>110</c:v>
                </c:pt>
                <c:pt idx="3">
                  <c:v>110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03F-47B1-90AC-993809281B0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физические нагрузки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114</c:v>
                </c:pt>
                <c:pt idx="1">
                  <c:v>114</c:v>
                </c:pt>
                <c:pt idx="2">
                  <c:v>115</c:v>
                </c:pt>
                <c:pt idx="3">
                  <c:v>115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03F-47B1-90AC-993809281B0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умственная деятельность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110</c:v>
                </c:pt>
                <c:pt idx="1">
                  <c:v>110</c:v>
                </c:pt>
                <c:pt idx="2">
                  <c:v>110</c:v>
                </c:pt>
                <c:pt idx="3">
                  <c:v>126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03F-47B1-90AC-993809281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0994344"/>
        <c:axId val="221019320"/>
      </c:lineChart>
      <c:catAx>
        <c:axId val="220994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019320"/>
        <c:crosses val="autoZero"/>
        <c:auto val="1"/>
        <c:lblAlgn val="ctr"/>
        <c:lblOffset val="100"/>
        <c:noMultiLvlLbl val="0"/>
      </c:catAx>
      <c:valAx>
        <c:axId val="221019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994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97550847614579E-2"/>
          <c:y val="4.4654091273329373E-2"/>
          <c:w val="0.94368676256362616"/>
          <c:h val="0.9235411343184091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рабочее давление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110</c:v>
                </c:pt>
                <c:pt idx="1">
                  <c:v>110</c:v>
                </c:pt>
                <c:pt idx="2">
                  <c:v>110</c:v>
                </c:pt>
                <c:pt idx="3">
                  <c:v>110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70B-48B0-8EE3-44E6931EB4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физические нагрузки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110</c:v>
                </c:pt>
                <c:pt idx="1">
                  <c:v>110</c:v>
                </c:pt>
                <c:pt idx="2">
                  <c:v>125</c:v>
                </c:pt>
                <c:pt idx="3">
                  <c:v>125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70B-48B0-8EE3-44E6931EB45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умственные нагрузки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124</c:v>
                </c:pt>
                <c:pt idx="1">
                  <c:v>124</c:v>
                </c:pt>
                <c:pt idx="2">
                  <c:v>114</c:v>
                </c:pt>
                <c:pt idx="3">
                  <c:v>114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70B-48B0-8EE3-44E6931EB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385280"/>
        <c:axId val="176382144"/>
      </c:lineChart>
      <c:catAx>
        <c:axId val="17638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382144"/>
        <c:crosses val="autoZero"/>
        <c:auto val="1"/>
        <c:lblAlgn val="ctr"/>
        <c:lblOffset val="100"/>
        <c:noMultiLvlLbl val="0"/>
      </c:catAx>
      <c:valAx>
        <c:axId val="17638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38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50800" dir="5400000" sx="30000" sy="30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4DD81-ED52-4F32-B729-1DC24DD29D7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48325-87AE-481A-A48C-E77D0746E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48325-87AE-481A-A48C-E77D0746E02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423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39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85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89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08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39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07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5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0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59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8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4A75C-9EFF-49D8-99E5-C2B3B66D9E95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518FD-B2FE-45CC-A136-F8E6214DE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6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35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-magazin.ru/stati-i-obzory/vidy-tonometrov/" TargetMode="External"/><Relationship Id="rId2" Type="http://schemas.openxmlformats.org/officeDocument/2006/relationships/hyperlink" Target="https://www.google.co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!!!  ТОЧКА РОСТА\фото\01-t-78d906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404665"/>
            <a:ext cx="3888432" cy="585311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Цифровая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лаборатория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</a:rPr>
              <a:t>Нейротехнология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6" y="548680"/>
            <a:ext cx="4390687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608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317847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ЭКГ  (электрокардиограмма)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ECG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22" y="1124744"/>
            <a:ext cx="406297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50462"/>
            <a:ext cx="3732186" cy="537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787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"/>
          <a:stretch/>
        </p:blipFill>
        <p:spPr bwMode="auto">
          <a:xfrm>
            <a:off x="3851920" y="260648"/>
            <a:ext cx="4855567" cy="141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 bwMode="auto">
          <a:xfrm>
            <a:off x="3791031" y="5517232"/>
            <a:ext cx="4855566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6"/>
          <a:stretch/>
        </p:blipFill>
        <p:spPr bwMode="auto">
          <a:xfrm>
            <a:off x="3722471" y="3861048"/>
            <a:ext cx="499268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3" r="36761"/>
          <a:stretch/>
        </p:blipFill>
        <p:spPr bwMode="auto">
          <a:xfrm>
            <a:off x="3546019" y="1916832"/>
            <a:ext cx="516913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7619" y="145516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покой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285575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речь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229" y="444807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8833" y="6130300"/>
            <a:ext cx="1175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6427" y="389855"/>
            <a:ext cx="271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ЭКГ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04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6" b="19988"/>
          <a:stretch/>
        </p:blipFill>
        <p:spPr bwMode="auto">
          <a:xfrm>
            <a:off x="467544" y="893920"/>
            <a:ext cx="388537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4713" y="317846"/>
            <a:ext cx="546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ЭМГ   (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электромиограмма</a:t>
            </a:r>
            <a:r>
              <a:rPr lang="ru-RU" b="1" dirty="0" smtClean="0">
                <a:solidFill>
                  <a:srgbClr val="FF0000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EMG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 b="15856"/>
          <a:stretch/>
        </p:blipFill>
        <p:spPr bwMode="auto">
          <a:xfrm>
            <a:off x="5277590" y="960303"/>
            <a:ext cx="3407227" cy="303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F:\ТОЧКА РОСТА 1\нейротехнологии\лёня наблюдения\леня эмг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4"/>
          <a:stretch/>
        </p:blipFill>
        <p:spPr bwMode="auto">
          <a:xfrm>
            <a:off x="3203848" y="4221678"/>
            <a:ext cx="5480969" cy="245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37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5" y="1340768"/>
            <a:ext cx="2996999" cy="398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0647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Bvoath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/>
              <a:t>с</a:t>
            </a:r>
            <a:r>
              <a:rPr lang="ru-RU" sz="2400" b="1" dirty="0" smtClean="0"/>
              <a:t>енсор</a:t>
            </a:r>
            <a:r>
              <a:rPr lang="en-US" sz="2400" b="1" dirty="0" smtClean="0"/>
              <a:t> </a:t>
            </a:r>
            <a:r>
              <a:rPr lang="ru-RU" sz="2400" b="1" dirty="0" smtClean="0"/>
              <a:t> механических  колебаний грудной клетки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93" y="1375583"/>
            <a:ext cx="3359903" cy="33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" y="5224771"/>
            <a:ext cx="8172400" cy="132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844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50662"/>
            <a:ext cx="2692486" cy="357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 txBox="1">
            <a:spLocks noGrp="1"/>
          </p:cNvSpPr>
          <p:nvPr>
            <p:ph idx="1"/>
          </p:nvPr>
        </p:nvSpPr>
        <p:spPr>
          <a:xfrm>
            <a:off x="1800100" y="548680"/>
            <a:ext cx="615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ЭЭГ  (электроэнцефалограмма)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EEG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868" y="1250662"/>
            <a:ext cx="3438468" cy="357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16044"/>
            <a:ext cx="7382553" cy="162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592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73632"/>
            <a:ext cx="3320315" cy="442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54868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КГР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c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енсор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кожно-гальванической реакции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-  GSR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001435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Исследовательская работа </a:t>
            </a:r>
            <a:endParaRPr lang="en-US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Полиграфия и </a:t>
            </a:r>
            <a:r>
              <a:rPr lang="ru-RU" b="1" dirty="0" smtClean="0"/>
              <a:t>определение</a:t>
            </a:r>
            <a:r>
              <a:rPr lang="en-US" b="1" dirty="0" smtClean="0"/>
              <a:t> </a:t>
            </a:r>
            <a:r>
              <a:rPr lang="ru-RU" b="1" dirty="0" smtClean="0"/>
              <a:t>психоэмоционального </a:t>
            </a:r>
            <a:r>
              <a:rPr lang="ru-RU" b="1" dirty="0"/>
              <a:t>состояния человека»</a:t>
            </a:r>
          </a:p>
        </p:txBody>
      </p:sp>
    </p:spTree>
    <p:extLst>
      <p:ext uri="{BB962C8B-B14F-4D97-AF65-F5344CB8AC3E}">
        <p14:creationId xmlns:p14="http://schemas.microsoft.com/office/powerpoint/2010/main" val="1343066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ТОЧКА РОСТА 1\нейротехнологии\1b0bf1e4fbb1c0c9303c9b363c3fa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2696"/>
            <a:ext cx="450256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36049"/>
            <a:ext cx="411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РР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сенсор пульса (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Pulse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8" y="689217"/>
            <a:ext cx="329112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88" y="5301417"/>
            <a:ext cx="6624736" cy="124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200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!!!  ТОЧКА РОСТА\Веричевой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7" y="260648"/>
            <a:ext cx="30670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user\Desktop\ТР\kNHni1wAP2ic85fFk6V3-LRkOZ0FYLS0lclIeyHvomlUSkjus2lnByKFOo4R0YE1jNwx5DVXkaUyg0jac_mgv7_a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162"/>
            <a:ext cx="4674886" cy="623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28800"/>
            <a:ext cx="4621774" cy="453649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48680"/>
            <a:ext cx="4621774" cy="4232076"/>
          </a:xfrm>
          <a:prstGeom prst="rect">
            <a:avLst/>
          </a:prstGeom>
        </p:spPr>
      </p:pic>
      <p:pic>
        <p:nvPicPr>
          <p:cNvPr id="2050" name="Picture 2" descr="D:\!!!  ТОЧКА РОСТА\Веричевой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5" y="423878"/>
            <a:ext cx="30670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3651870" cy="486916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5616" y="794708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датчик пульса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096" y="2471471"/>
            <a:ext cx="5013176" cy="3759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104" y="794707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датчик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pH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68373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ТР\Jt1HR451xQrcUMc5lMXnkLVRt9bXbVTGbplbf5psWmvPrYHGwkRPk5aTWj-CRS2Pc_3zB__2BGDQCVOE8ga7igt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97046"/>
            <a:ext cx="2387670" cy="31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6" descr="wmyQx5Akf6M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972702"/>
            <a:ext cx="2976330" cy="2232248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pic>
        <p:nvPicPr>
          <p:cNvPr id="6" name="Содержимое 7" descr="eWnZswDkVN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3497046"/>
            <a:ext cx="2377970" cy="3170628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pic>
        <p:nvPicPr>
          <p:cNvPr id="7" name="Picture 4" descr="C:\Users\user\Desktop\ТР\YrmNB268QKQdOujqBb5MB6LdAhexIEMMUT6oRuCgptD6vZ0tyRE3F3A-rRxE0pIC5cBBKC1Mv6jRgakVQsLWc1c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39" y="343681"/>
            <a:ext cx="3798586" cy="24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15616" y="2819288"/>
            <a:ext cx="8229600" cy="103671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абинет функциональной диагностики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user\Desktop\ТР\hi3XcmBDLYYqCvwbMZZb2FbzT9H5EndvmIMfTN8rxtW1xu0P188xeNzF1TLmXIkAy5dQz2Alqdq23P0CVHBNQQ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715" y="343681"/>
            <a:ext cx="1821701" cy="242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7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ТР\A2Rmmo1ImwH48Ba3OBoDvLusqwMYkoJ1Jp17A_esYkBmc2H62Uuov-4QukVLGeUL6NPbVcZX8gnYNrijhuHJSm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06" y="548680"/>
            <a:ext cx="2344212" cy="312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ТР\OXFw4uAc5bcqeotCkLZot5csVYMIz8gFpsApqDBacjsZe93iS1t7ZwuEDY4MXx8Yk__qH7mEsdIkKStEiq9cTbG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6697">
            <a:off x="876867" y="1604889"/>
            <a:ext cx="3104110" cy="41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!!!  ТОЧКА РОСТА\Веричевой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8" y="222645"/>
            <a:ext cx="30670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user\Desktop\ТР\Q8qY9j3iF95Lu8sMM-SbEK0xhemkuQc9w4ZhxH17RunkK-bP9DkEona28Unm0XC45wzNbynksiZHqBkJ1HHawH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532">
            <a:off x="4116655" y="2179585"/>
            <a:ext cx="3365557" cy="44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5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8" b="61675"/>
          <a:stretch/>
        </p:blipFill>
        <p:spPr bwMode="auto">
          <a:xfrm>
            <a:off x="154351" y="244153"/>
            <a:ext cx="2322868" cy="213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1" t="50000" b="14299"/>
          <a:stretch/>
        </p:blipFill>
        <p:spPr bwMode="auto">
          <a:xfrm>
            <a:off x="6643466" y="324723"/>
            <a:ext cx="2154237" cy="214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1263"/>
          <a:stretch/>
        </p:blipFill>
        <p:spPr bwMode="auto">
          <a:xfrm>
            <a:off x="2633611" y="325111"/>
            <a:ext cx="2408651" cy="250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0" t="3068" r="-6760" b="61250"/>
          <a:stretch/>
        </p:blipFill>
        <p:spPr bwMode="auto">
          <a:xfrm>
            <a:off x="4860032" y="2708920"/>
            <a:ext cx="2538876" cy="236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0" t="38298" r="53150" b="24479"/>
          <a:stretch/>
        </p:blipFill>
        <p:spPr bwMode="auto">
          <a:xfrm>
            <a:off x="33900" y="2975904"/>
            <a:ext cx="2408651" cy="240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38" y="4223408"/>
            <a:ext cx="2280827" cy="231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4" t="-1" b="60484"/>
          <a:stretch/>
        </p:blipFill>
        <p:spPr bwMode="auto">
          <a:xfrm>
            <a:off x="2633611" y="3936264"/>
            <a:ext cx="2096923" cy="261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529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5" descr="F:\ТОЧКА РОСТА 1\нейротехнологии\лёня наблюдения\леня эмг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4"/>
          <a:stretch/>
        </p:blipFill>
        <p:spPr bwMode="auto">
          <a:xfrm>
            <a:off x="2195736" y="3284984"/>
            <a:ext cx="5951667" cy="26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1"/>
          <a:stretch/>
        </p:blipFill>
        <p:spPr bwMode="auto">
          <a:xfrm>
            <a:off x="1146155" y="1306443"/>
            <a:ext cx="7149425" cy="197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6161751" cy="183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40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406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ТР\cT37AiPqg688tNfc325kz8hN5nq73kUYX-uuUZN13niMbCmepwgLCDaV5bvqHVxKdBj1qsCCa_CAC8WoXZiu9Dv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42349"/>
            <a:ext cx="2258991" cy="301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6"/>
          <p:cNvSpPr txBox="1">
            <a:spLocks/>
          </p:cNvSpPr>
          <p:nvPr/>
        </p:nvSpPr>
        <p:spPr>
          <a:xfrm>
            <a:off x="36209" y="111270"/>
            <a:ext cx="9117244" cy="4308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 «Влияние вида деятельности на сердечно-сосудистую систему»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6"/>
          <p:cNvSpPr>
            <a:spLocks noGrp="1"/>
          </p:cNvSpPr>
          <p:nvPr>
            <p:ph type="title"/>
          </p:nvPr>
        </p:nvSpPr>
        <p:spPr>
          <a:xfrm>
            <a:off x="0" y="557545"/>
            <a:ext cx="10188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выявить зависимость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сердечно-сосудистой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вида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6"/>
          <p:cNvSpPr txBox="1">
            <a:spLocks/>
          </p:cNvSpPr>
          <p:nvPr/>
        </p:nvSpPr>
        <p:spPr>
          <a:xfrm>
            <a:off x="-391976" y="1388166"/>
            <a:ext cx="9160482" cy="4308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Гипотеза: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если работа по душе,  сердечно-сосудистая система не страдает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user\Desktop\ТР\YxYMpy1vtDk9vxSNbsEzUXLAgh5LAelLKTEtvdyb07cOAkpDFtKV431RrPw0sHjc1FZaYtJ1n3FtX6Q28j77S_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42349"/>
            <a:ext cx="2194411" cy="29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3ucgOcU-VOTO7Kl1WHQO57UyLHqjg9D1iVfjYu10XUyqM-KFbH03BQiv8CAvDV8wDX5VlNoMZUVccqj3JRp_8Vb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1"/>
          <a:stretch/>
        </p:blipFill>
        <p:spPr bwMode="auto">
          <a:xfrm>
            <a:off x="6090348" y="4197283"/>
            <a:ext cx="2446298" cy="24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-zbNA40DT4FFrCLrIIpLjkdNguKAqITVKxjAoAWclY1k06JOIpbe075OAz0kmOIsbIX2nkWOoeUm4F2MBmsYXRE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3" r="16758"/>
          <a:stretch/>
        </p:blipFill>
        <p:spPr bwMode="auto">
          <a:xfrm>
            <a:off x="1999623" y="4104913"/>
            <a:ext cx="2178235" cy="255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7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user\Desktop\ТР\PqcsxbyR_OUOcuDYAKmAVjOYeh8U1y9EjiLt4PcNKYAZYm99w5T9e2HWdAZhQ8MOjgLwSM627FKzf4Y1X0-AXsK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998" y="4149080"/>
            <a:ext cx="1497665" cy="199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ТР\o83ed0vrwcpnb0NsMaXcf5xsyldlZbTxXLxI2lECYfPAVSlEDhL4FeWOkW_w1ZPbDpht9CBpjqmrAiAp2n_EiK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59283"/>
            <a:ext cx="1744519" cy="232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ТР\Rqai45BUsoR4ZTjofdkoPpcTGL1CY2Ta6T8ZqoFiOO5DbbY9ezQDMsNaEyeZ_P5ccy4MdiD3jI5kqVlvXDqaug2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4" b="18434"/>
          <a:stretch/>
        </p:blipFill>
        <p:spPr bwMode="auto">
          <a:xfrm>
            <a:off x="7481143" y="4866521"/>
            <a:ext cx="1407121" cy="190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ТР\cT37AiPqg688tNfc325kz8hN5nq73kUYX-uuUZN13niMbCmepwgLCDaV5bvqHVxKdBj1qsCCa_CAC8WoXZiu9Dv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56" y="2265218"/>
            <a:ext cx="2547023" cy="33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ТР\YxYMpy1vtDk9vxSNbsEzUXLAgh5LAelLKTEtvdyb07cOAkpDFtKV431RrPw0sHjc1FZaYtJ1n3FtX6Q28j77S_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08720"/>
            <a:ext cx="2560812" cy="341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610532"/>
              </p:ext>
            </p:extLst>
          </p:nvPr>
        </p:nvGraphicFramePr>
        <p:xfrm>
          <a:off x="323528" y="4153364"/>
          <a:ext cx="4536504" cy="247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48064" y="4653136"/>
            <a:ext cx="3804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физической нагрузки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удерживается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норме, а после умственной деятельности давление резко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возрастает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75609965"/>
              </p:ext>
            </p:extLst>
          </p:nvPr>
        </p:nvGraphicFramePr>
        <p:xfrm>
          <a:off x="323528" y="764704"/>
          <a:ext cx="4334790" cy="2365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64088" y="836712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любимых уроков  литературы,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артериальное давление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подходит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рабочему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давлению, а после физических нагрузок её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 повышается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260648"/>
            <a:ext cx="618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Лариса Анатольевна – учитель русского языка и литературы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613666"/>
            <a:ext cx="5140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Валентина Владимировна – учитель физкультуры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3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92147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Вывод: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21563" y="1268760"/>
            <a:ext cx="3394720" cy="1018655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ртериальное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давление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  зависит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 его деятельности </a:t>
            </a:r>
          </a:p>
          <a:p>
            <a:endParaRPr lang="ru-RU" dirty="0"/>
          </a:p>
        </p:txBody>
      </p:sp>
      <p:pic>
        <p:nvPicPr>
          <p:cNvPr id="7" name="Объект 6" descr="https://sun9-39.userapi.com/impg/1Hxc95RXPd8DfPC22qtJUpCp_qsdK1MNn68XZg/whlRgKEa0ys.jpg?size=810x1080&amp;quality=95&amp;sign=b3170e855b7688ebaaf79b2e1648e255&amp;type=album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5976" y="547688"/>
            <a:ext cx="4183856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4" y="2348880"/>
            <a:ext cx="3008313" cy="5327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tx1"/>
                </a:solidFill>
              </a:rPr>
              <a:t>Гипотеза: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887" y="2909787"/>
            <a:ext cx="39430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если работа по душе, то сердечно-сосудистая система не </a:t>
            </a:r>
            <a:r>
              <a:rPr lang="ru-RU" dirty="0" smtClean="0"/>
              <a:t>страдает</a:t>
            </a:r>
          </a:p>
          <a:p>
            <a:endParaRPr lang="ru-RU" dirty="0"/>
          </a:p>
          <a:p>
            <a:r>
              <a:rPr lang="ru-RU" sz="2000" b="1" dirty="0" smtClean="0">
                <a:solidFill>
                  <a:srgbClr val="C00000"/>
                </a:solidFill>
              </a:rPr>
              <a:t>… работайте на здоровье!!!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 smtClean="0"/>
              <a:t> а если работа вызывает напряжение и раздражение </a:t>
            </a:r>
          </a:p>
          <a:p>
            <a:r>
              <a:rPr lang="ru-RU" dirty="0" smtClean="0"/>
              <a:t>это влияет на </a:t>
            </a:r>
            <a:r>
              <a:rPr lang="ru-RU" dirty="0" err="1" smtClean="0"/>
              <a:t>ссс</a:t>
            </a:r>
            <a:r>
              <a:rPr lang="ru-RU" dirty="0" smtClean="0"/>
              <a:t> человека…</a:t>
            </a:r>
          </a:p>
          <a:p>
            <a:endParaRPr lang="ru-RU" dirty="0" smtClean="0"/>
          </a:p>
          <a:p>
            <a:r>
              <a:rPr lang="ru-RU" sz="2000" dirty="0" smtClean="0">
                <a:solidFill>
                  <a:srgbClr val="C00000"/>
                </a:solidFill>
              </a:rPr>
              <a:t>…</a:t>
            </a:r>
            <a:r>
              <a:rPr lang="ru-RU" sz="2000" b="1" dirty="0" smtClean="0">
                <a:solidFill>
                  <a:srgbClr val="C00000"/>
                </a:solidFill>
              </a:rPr>
              <a:t>надо поменять работу!!!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3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06" y="404664"/>
            <a:ext cx="8229600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Цифровая </a:t>
            </a:r>
            <a:r>
              <a:rPr lang="ru-RU" b="1" dirty="0">
                <a:solidFill>
                  <a:srgbClr val="FF0000"/>
                </a:solidFill>
              </a:rPr>
              <a:t>лаборатория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«Физиология»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1751503"/>
            <a:ext cx="244827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атчик </a:t>
            </a:r>
          </a:p>
          <a:p>
            <a:pPr lvl="0" algn="ctr">
              <a:spcBef>
                <a:spcPct val="20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освещения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5317" y="1825369"/>
            <a:ext cx="255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атчик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кистевой силы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7" r="10444" b="5175"/>
          <a:stretch/>
        </p:blipFill>
        <p:spPr>
          <a:xfrm>
            <a:off x="686132" y="2916528"/>
            <a:ext cx="3062590" cy="32427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0781" r="12376" b="18534"/>
          <a:stretch/>
        </p:blipFill>
        <p:spPr>
          <a:xfrm>
            <a:off x="5364088" y="2938490"/>
            <a:ext cx="2520280" cy="31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30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КФД\Qjd26jkUSSxOqqlTMvkUPmdSeLV4j854GkmYocufruwtDefUI7AoPAIrPmudbhJcdGNdoGUzr-80qMDwyNgRsk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48" y="1367730"/>
            <a:ext cx="2385558" cy="318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КФД\w9K2p718yDmpE6_EBXkFTnTze25TWKcNXxYc6X_doo40aooNiKGub04pzDXYGYqS-DnG6H_lrNv2BNUSHYhrcnH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27" y="692493"/>
            <a:ext cx="2385848" cy="31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КФД\3jy5lEYNNqhtIjmlK5sHJNnBlhvAdYXiUahTFlsSTS1z33OO9NeVT8tV8T4X7e-Ss1R1pdA7fZ8D89fnhOpf2a3r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60648"/>
            <a:ext cx="2304258" cy="307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05191" y="3501008"/>
            <a:ext cx="1481595" cy="72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Проблема!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617912" y="4188434"/>
            <a:ext cx="1728192" cy="72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Консилиум!!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222610" y="4924640"/>
            <a:ext cx="2529282" cy="72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Всех вылечили!!!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67208" y="5877272"/>
            <a:ext cx="8229600" cy="1287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/>
              <a:t>И началась  настоящая наука!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839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КФД\VeafPGNUwJBq0aNLtzDraOwz1wFCyA1cySO8Xg3JkoZQzwGzhzqHsgQWrO39mhktOkaYIjPwJmlASwnJ_52bqwu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02" y="2372709"/>
            <a:ext cx="2412398" cy="32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5977223"/>
            <a:ext cx="8229600" cy="1206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 всех обследуемых (42 человека)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предпраздничный день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Марта артериальное давление оказалось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повышенным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от 10 до 30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мм.рт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столба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306815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 «Влияние эмоций на сердечно-сосудистую систему»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0" descr="C:\Users\user\Desktop\КФД\vfadbmjJSsnKnXpSFQ7qimAbtgbSXWozYTw1Nld-Icsytzd4KNr4tdnKybUukqlQ1fDLjvlbCmkAq2CCMa8nqPt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17" y="2441580"/>
            <a:ext cx="2343158" cy="312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9737" y="719119"/>
            <a:ext cx="8174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      доказать, что положительные эмоции положительно влияют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на   артериальное давление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1285087" y="1412776"/>
            <a:ext cx="8856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Гипотеза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положительные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эмоции положительно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влияют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на   артериальное давление</a:t>
            </a:r>
          </a:p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7" descr="C:\Users\user\Desktop\КФД\9_kLBe_qo1XS9LRWm-Za2RqqlerpETmd3rWJA7cxa1nXcMJTumMrFD2yiGM0dXJTBdICsWbVjb8TdYlJOHCVfb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4" y="2416736"/>
            <a:ext cx="2379377" cy="317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КФД\aq9b8uE56LapFM4JWgWHSldIWROGh5yK6rQWbeL8_PCo-XTrlsdgYR7G3Cn1SESp0K4TLohkqaIYNnDCl_v4BI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45" y="3101802"/>
            <a:ext cx="1802225" cy="24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КФД\BUHFG7ZYyvigJZWlmqg2uO3W3gto0pIQiL0_Q3GkKGQ_oxOzTqWub10PiXEJ_YkR3UHkDrjtwNm8G8kS5kX5N7P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19" y="3161005"/>
            <a:ext cx="1825441" cy="243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КФД\FYAT4ybUYg3dByIa9RsQBNAwsYPi8llfw03qhfU0EhMmP4wLNErFU43dw0dwxH9A7DXjpUX3nge6Yt59tt75f-U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9" y="200863"/>
            <a:ext cx="1896326" cy="25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КФД\MDThosorxSWDF1c4l5u8oB5uuGsm4ldxDIv299aqD4zPgFZDJk5AturX1n8Gc6ZC-bSlvihId3MJ8EmlS75sfpY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2676" y="196279"/>
            <a:ext cx="1899764" cy="253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КФД\oEJdwXIp5UkF4aCCU9EImY4PRVu1ey17H_Cor7r5jZVEW0Y5xTVIpytv68GoLlZ9-ZO5y9A4o2nCIrL5rdVlufw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9" y="3066491"/>
            <a:ext cx="1896326" cy="25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КФД\Og9jLYQVNvaPh8RzBtY8hpKhg5DBXmm5bwXljJXGekHZifLBJV3Zi7MEeTEnCu7HeUa5_5umAmVMT4VPBQh8hHM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52" y="196280"/>
            <a:ext cx="1899764" cy="25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9736" y="5877272"/>
            <a:ext cx="834270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положительные эмоции, также как и отрицательные,</a:t>
            </a:r>
          </a:p>
          <a:p>
            <a:pPr algn="just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приводят к повышению артериального давления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3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нг\2AJztS8H8ONpdDr_wntqGdH9jlAyEgVR0d82nzlpF9lx97kKkWRLYL1ptauwuoGpod8AeUOfsclKcSsWsogSKRVf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12914" r="5930"/>
          <a:stretch/>
        </p:blipFill>
        <p:spPr bwMode="auto">
          <a:xfrm>
            <a:off x="662220" y="0"/>
            <a:ext cx="7632848" cy="575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4420" y="5877272"/>
            <a:ext cx="574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Новый  2022  Год !!!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v1VM-hqIgJ2TM4GVpUjweJVjx1_b3Gv4b2bWxtcZptPZx9XWkZJrymVu4uP95Iu8e_bKEiq-p3sh50V5fQEPkUP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29600" cy="432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632" y="326275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Караваевской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школе - 70!!!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vmFvkaQtXV6coOYHg7IpjsKEEdxtBoGyALJHtC5jG4n6N8QQLXX7pPl11ZBx_kxVk3AipR7z2athOAX6Dw3dAQM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9956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3fXqg2M5lovAMuI2TWtcXpNtyPcJkLCJMzH7mOZ-pKqVMslroH-zKzIyy-E6wjDdMiOAkitpc-91iOwkk_PsW2c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4041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UTsPX15crNjjErVtvC8TBoiQcgEqiyCVfmsQzYJTmQf5_mqTX07go8eKrHUrTHKd3__VE9SNFdojOXTeRFQ5hDv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2" b="21620"/>
          <a:stretch/>
        </p:blipFill>
        <p:spPr bwMode="auto">
          <a:xfrm>
            <a:off x="2951820" y="3962448"/>
            <a:ext cx="3723878" cy="28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YI7oPdXXFh1XLtwbugGzG2-rzDF5WwkUTen_3Ax1Ol-Y4VBJjDPO3xNrUtxZSvL1GOtSv8EFqLKugz0_7bsP4w9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8475" r="24950" b="3838"/>
          <a:stretch/>
        </p:blipFill>
        <p:spPr bwMode="auto">
          <a:xfrm>
            <a:off x="3499500" y="175854"/>
            <a:ext cx="2245202" cy="334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5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user\Desktop\X9Fu3HdgEKQm4ewoh7F2BIsjEpYXetw_P1G3c6rzvNjvF_Qkbbny2xwPjRUxw0qDMqnpv1Eh1Pi1W-tKTz-YKy9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08569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ij47ojmogVlajCGDlswRIFnceLtgtuuMutnxUQOdM8aZPAVwCPpPrKbUrIOHcWaU530C5c-fR0RitbjGRb0vHmO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91" y="2710702"/>
            <a:ext cx="2821242" cy="37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LmDAq7_herOx1nlkjdh9QXY8WVg8NQvKRYMoxo8XHgKm84--ZVDzWOAgdbNtdGe2xMClXWtqO1OUTDamBNvxq_uR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351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esktop\RKudlkKSaG1CWDH_HsZ0tDSOapiZea6rnHmMnqZms1mnuxa14hSe5t3lpK7yyNnTQUTrYxZi9e-K7yiglxmGRAl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66" y="310344"/>
            <a:ext cx="27337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user\Desktop\2EtFDtzzGVRPNHMO_3UpTtgP3IrsnCkKXD8i1JR7A5Cuti121RoYtUxgiKjxTBQC7PinUmy8lWTjBOS4DdNX3Df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59025"/>
            <a:ext cx="2443200" cy="32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41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5826" y="908720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БУДЬТЕ ЗДОРОВЫ!!!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r="21985"/>
          <a:stretch/>
        </p:blipFill>
        <p:spPr>
          <a:xfrm>
            <a:off x="1264568" y="2132856"/>
            <a:ext cx="600594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77" y="1241008"/>
            <a:ext cx="8246138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/>
              <a:t>тонометр </a:t>
            </a:r>
            <a:r>
              <a:rPr lang="ru-RU" sz="2000" dirty="0"/>
              <a:t>цифровой лаборатории </a:t>
            </a:r>
            <a:r>
              <a:rPr lang="ru-RU" sz="2000" dirty="0" err="1"/>
              <a:t>Releon</a:t>
            </a:r>
            <a:r>
              <a:rPr lang="ru-RU" sz="2000" dirty="0"/>
              <a:t> </a:t>
            </a:r>
            <a:r>
              <a:rPr lang="ru-RU" sz="2000" dirty="0" err="1"/>
              <a:t>Lite</a:t>
            </a:r>
            <a:r>
              <a:rPr lang="ru-RU" sz="2000" dirty="0"/>
              <a:t> из набора </a:t>
            </a:r>
            <a:r>
              <a:rPr lang="ru-RU" sz="2000" dirty="0" smtClean="0"/>
              <a:t>по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           "</a:t>
            </a:r>
            <a:r>
              <a:rPr lang="ru-RU" sz="2000" dirty="0"/>
              <a:t>Физиологии"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дает достоверные результаты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47493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 «Исследование различных тонометров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на достоверность результатов и точность»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95" y="887065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       определить    точность   тономет</a:t>
            </a:r>
            <a:r>
              <a:rPr lang="ru-RU" sz="2000" dirty="0" smtClean="0"/>
              <a:t>ра   цифровой   лаборатории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</a:t>
            </a:r>
            <a:r>
              <a:rPr lang="ru-RU" sz="2000" dirty="0" err="1"/>
              <a:t>Releon</a:t>
            </a:r>
            <a:r>
              <a:rPr lang="ru-RU" sz="2000" dirty="0"/>
              <a:t> </a:t>
            </a:r>
            <a:r>
              <a:rPr lang="ru-RU" sz="2000" dirty="0" err="1"/>
              <a:t>Lite</a:t>
            </a:r>
            <a:r>
              <a:rPr lang="ru-RU" sz="2000" dirty="0"/>
              <a:t> из набора </a:t>
            </a:r>
            <a:r>
              <a:rPr lang="ru-RU" sz="2000" dirty="0" smtClean="0"/>
              <a:t>"Физиология"  (комплект </a:t>
            </a:r>
            <a:r>
              <a:rPr lang="ru-RU" sz="2000" dirty="0"/>
              <a:t>"Точка роста"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23528" y="4797152"/>
            <a:ext cx="813690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</a:rPr>
              <a:t>Выводы: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тонометр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цифровой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лаборатории 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Releon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Lite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дает  точные 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результаты, если соблюдать все требования при измерении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(очень  чувствителен);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механический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тонометр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очень удобен в использовании, но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менее требователен к условиям ,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поэтому  универсален.</a:t>
            </a:r>
          </a:p>
        </p:txBody>
      </p:sp>
      <p:pic>
        <p:nvPicPr>
          <p:cNvPr id="8" name="Picture 4" descr="https://sun9-86.userapi.com/impg/IG3PbZidg_iFKzVXfKCPAOEYHnDX3LOZMLGWRQ/jiMXjA3PIWE.jpg?size=1200x1600&amp;quality=95&amp;sign=006784643e0548728d66e037a8d1688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54952"/>
            <a:ext cx="2142238" cy="285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59.userapi.com/impg/CK7MxjiZ3M31FxUOMIu9hSq1e8YEaHFWMVF5Tw/eOaUoaQ8BDw.jpg?size=1200x1600&amp;quality=95&amp;sign=8c532d0151b333d3c5b856b1842370a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75556"/>
            <a:ext cx="2142238" cy="285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692696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Актуальность:</a:t>
            </a:r>
          </a:p>
          <a:p>
            <a:r>
              <a:rPr lang="ru-RU" b="1" dirty="0"/>
              <a:t>с</a:t>
            </a:r>
            <a:r>
              <a:rPr lang="ru-RU" b="1" dirty="0" smtClean="0"/>
              <a:t>татистика по сердечно – сосудистым заболеваниям</a:t>
            </a:r>
            <a:endParaRPr lang="ru-RU" b="1" dirty="0"/>
          </a:p>
        </p:txBody>
      </p:sp>
      <p:pic>
        <p:nvPicPr>
          <p:cNvPr id="1027" name="Picture 3" descr="D:\!!!  ТОЧКА РОСТА\фото\05-3dd0c7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8047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2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99" y="3707727"/>
            <a:ext cx="2247839" cy="299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9" y="476672"/>
            <a:ext cx="3712412" cy="2784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16628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Датчик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артериального давления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user\Desktop\КФД\BUHFG7ZYyvigJZWlmqg2uO3W3gto0pIQiL0_Q3GkKGQ_oxOzTqWub10PiXEJ_YkR3UHkDrjtwNm8G8kS5kX5N7P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24" y="3707727"/>
            <a:ext cx="2268769" cy="30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КФД\0WokyD2sWJuPEFSWksfyupr97rDCvJ3YLsM8CkHbx0povm5z6HZLoXYmL7pImq7UqLPsX8FOz0br7meweft_0ZJ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9" y="3655354"/>
            <a:ext cx="2268769" cy="30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18587" b="16492"/>
          <a:stretch/>
        </p:blipFill>
        <p:spPr>
          <a:xfrm>
            <a:off x="5436096" y="1028732"/>
            <a:ext cx="2578832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77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!!!  ТОЧКА РОСТА\фото\Boli_v_serdce_pri_normalnom_davlenii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35" y="3924424"/>
            <a:ext cx="3955717" cy="229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!!!  ТОЧКА РОСТА\фото\ateroskleroz_koronarnux_arterii-300x1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0869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!!!  ТОЧКА РОСТА\фото\b9e39dfdd088e9963db8500ba050d0c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0837"/>
          <a:stretch/>
        </p:blipFill>
        <p:spPr bwMode="auto">
          <a:xfrm>
            <a:off x="251520" y="548680"/>
            <a:ext cx="4186128" cy="56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8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54868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120 /80 ?</a:t>
            </a:r>
            <a:endParaRPr lang="ru-RU" b="1" dirty="0"/>
          </a:p>
        </p:txBody>
      </p:sp>
      <p:pic>
        <p:nvPicPr>
          <p:cNvPr id="3" name="Picture 2" descr="D:\!!!  ТОЧКА РОСТА\фото\01-t-78d906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11" y="1006763"/>
            <a:ext cx="3617943" cy="27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9817" y="1340768"/>
            <a:ext cx="34381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Артериальное  </a:t>
            </a:r>
            <a:r>
              <a:rPr lang="ru-RU" dirty="0"/>
              <a:t>(кровяное)  давление (АД) — это сила, приложенная к артериальной стенке в результате наполнения кровью артерий 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2189" y="4282295"/>
            <a:ext cx="7505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120</a:t>
            </a:r>
            <a:r>
              <a:rPr lang="ru-RU" dirty="0"/>
              <a:t> мм. рт. ст.</a:t>
            </a:r>
            <a:r>
              <a:rPr lang="ru-RU" dirty="0" smtClean="0"/>
              <a:t> - «систолическое давление» - </a:t>
            </a:r>
            <a:r>
              <a:rPr lang="ru-RU" dirty="0"/>
              <a:t>давление во время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сокращения левого желудочка (систолы)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2189" y="5480357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80</a:t>
            </a:r>
            <a:r>
              <a:rPr lang="ru-RU" dirty="0"/>
              <a:t> мм. рт. ст.</a:t>
            </a:r>
            <a:r>
              <a:rPr lang="ru-RU" dirty="0" smtClean="0"/>
              <a:t> - «</a:t>
            </a:r>
            <a:r>
              <a:rPr lang="ru-RU" dirty="0"/>
              <a:t>диастолическое  давление» </a:t>
            </a:r>
            <a:r>
              <a:rPr lang="ru-RU" dirty="0" smtClean="0"/>
              <a:t>- давление во </a:t>
            </a:r>
            <a:r>
              <a:rPr lang="ru-RU" dirty="0"/>
              <a:t>время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расслабления желудочка</a:t>
            </a:r>
            <a:r>
              <a:rPr lang="ru-RU" dirty="0"/>
              <a:t> </a:t>
            </a:r>
            <a:r>
              <a:rPr lang="ru-RU" dirty="0" smtClean="0"/>
              <a:t>(диастолы)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455" y="4046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Виды тонометров</a:t>
            </a:r>
            <a:endParaRPr lang="ru-RU" b="1" dirty="0"/>
          </a:p>
        </p:txBody>
      </p:sp>
      <p:pic>
        <p:nvPicPr>
          <p:cNvPr id="2050" name="Picture 2" descr="https://www.med-magazin.ru/upload/medialibrary/832/83265459432ae4bfaec3fa45735f60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54" y="1033655"/>
            <a:ext cx="2185790" cy="218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ed-magazin.ru/upload/medialibrary/da2/da261713ca7a8fcef3df3715ded4854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88" y="3933056"/>
            <a:ext cx="216023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www.med-magazin.ru/upload/medialibrary/48b/48b7d0efa76a66225734e56ef532d8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7" y="970831"/>
            <a:ext cx="2325760" cy="224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6699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6" name="Picture 8" descr="https://www.med-magazin.ru/upload/medialibrary/382/382c812ea90ab67cf3b607b7a0e2cfd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261" y="3933056"/>
            <a:ext cx="222711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25530" y="3277236"/>
            <a:ext cx="1631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механический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34415" y="6310118"/>
            <a:ext cx="181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автоматический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06944" y="3342838"/>
            <a:ext cx="2287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полуавтоматический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888842" y="6310118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ртутный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795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54868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Показания артериального давления с использованием различных тонометров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2909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Пациент 1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326119"/>
              </p:ext>
            </p:extLst>
          </p:nvPr>
        </p:nvGraphicFramePr>
        <p:xfrm>
          <a:off x="2364432" y="1238021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ТОНОМЕТРЫ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А/Д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цифровой лаборатории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Releon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Lite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120/85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151/68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669924"/>
              </p:ext>
            </p:extLst>
          </p:nvPr>
        </p:nvGraphicFramePr>
        <p:xfrm>
          <a:off x="2364432" y="3140968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ТОНОМЕТРЫ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А/Д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цифровой лаборатории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Releon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Lite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125/80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119/77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765078"/>
              </p:ext>
            </p:extLst>
          </p:nvPr>
        </p:nvGraphicFramePr>
        <p:xfrm>
          <a:off x="2381378" y="5085184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ТОНОМЕТРЫ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А/Д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цифровой лаборатории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Releon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Lite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120/75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131/73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61507" y="5085184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Пациент </a:t>
            </a:r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9447" y="3246704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Пациент </a:t>
            </a:r>
            <a:r>
              <a:rPr lang="ru-RU" b="1" dirty="0" smtClean="0"/>
              <a:t>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731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54868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Показания артериального давления с использованием различных тонометров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2909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Пациент 1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567306"/>
              </p:ext>
            </p:extLst>
          </p:nvPr>
        </p:nvGraphicFramePr>
        <p:xfrm>
          <a:off x="2364432" y="1238021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ТОНОМЕТРЫ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А/Д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цифровой лаборатории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Releon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Lite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120/85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151/68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059353"/>
              </p:ext>
            </p:extLst>
          </p:nvPr>
        </p:nvGraphicFramePr>
        <p:xfrm>
          <a:off x="2364432" y="3140968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ТОНОМЕТРЫ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А/Д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цифровой лаборатории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Releon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Lite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125/80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119/77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419568"/>
              </p:ext>
            </p:extLst>
          </p:nvPr>
        </p:nvGraphicFramePr>
        <p:xfrm>
          <a:off x="2381378" y="5085184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ТОНОМЕТРЫ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А/Д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цифровой лаборатории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Releon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Lite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120/75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131/73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61507" y="5085184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Пациент </a:t>
            </a:r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9447" y="3246704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Пациент </a:t>
            </a:r>
            <a:r>
              <a:rPr lang="ru-RU" b="1" dirty="0" smtClean="0"/>
              <a:t>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030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54868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Показания артериального давления с использованием различных тонометров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2909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Пациент 1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709612"/>
              </p:ext>
            </p:extLst>
          </p:nvPr>
        </p:nvGraphicFramePr>
        <p:xfrm>
          <a:off x="2364432" y="1238021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ТОНОМЕТРЫ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А/Д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цифровой лаборатории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Releon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Lite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120/85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151/68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3438"/>
              </p:ext>
            </p:extLst>
          </p:nvPr>
        </p:nvGraphicFramePr>
        <p:xfrm>
          <a:off x="2364432" y="3140968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ТОНОМЕТРЫ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А/Д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цифровой лаборатории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Releon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Lite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125/80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119/77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142133"/>
              </p:ext>
            </p:extLst>
          </p:nvPr>
        </p:nvGraphicFramePr>
        <p:xfrm>
          <a:off x="2381378" y="5085184"/>
          <a:ext cx="6096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ТОНОМЕТРЫ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А/Д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цифровой лаборатории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Releon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Lite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механический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120/75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автоматический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131/73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61507" y="5085184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Пациент </a:t>
            </a:r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9447" y="3246704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Пациент </a:t>
            </a:r>
            <a:r>
              <a:rPr lang="ru-RU" b="1" dirty="0" smtClean="0"/>
              <a:t>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388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3983" y="1916832"/>
            <a:ext cx="261097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2-й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Давыдовский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Шагова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48А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ул.Ленина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 Бульварная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 Советская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25/18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л. Нижняя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Дебря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88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Шагова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61а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л. Советская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119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 проспект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Мира, 51</a:t>
            </a:r>
          </a:p>
          <a:p>
            <a:endParaRPr lang="ru-RU" dirty="0"/>
          </a:p>
        </p:txBody>
      </p:sp>
      <p:pic>
        <p:nvPicPr>
          <p:cNvPr id="1026" name="Picture 2" descr="D:\!!!  ТОЧКА РОСТА\фото\X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r="21693"/>
          <a:stretch/>
        </p:blipFill>
        <p:spPr bwMode="auto">
          <a:xfrm>
            <a:off x="971600" y="1556792"/>
            <a:ext cx="310625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587" y="5949280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Гипотеза: медицинское оборудование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дает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достоверные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результаты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когда их регулярно проверяют и настраивают  в специальных центрах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9331994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Гипотеза: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медицинское оборудование должно давать  достоверные результаты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3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Источники информации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772816"/>
            <a:ext cx="70882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методические рекомендации к цифровой </a:t>
            </a:r>
            <a:r>
              <a:rPr lang="ru-RU" dirty="0"/>
              <a:t>лаборатории </a:t>
            </a:r>
            <a:r>
              <a:rPr lang="en-US" dirty="0" err="1"/>
              <a:t>Releon</a:t>
            </a:r>
            <a:r>
              <a:rPr lang="en-US" dirty="0"/>
              <a:t>  </a:t>
            </a:r>
            <a:r>
              <a:rPr lang="en-US" dirty="0" smtClean="0"/>
              <a:t>Lite</a:t>
            </a:r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err="1" smtClean="0"/>
              <a:t>Д.В.Колесов</a:t>
            </a:r>
            <a:r>
              <a:rPr lang="ru-RU" dirty="0" smtClean="0"/>
              <a:t>, </a:t>
            </a:r>
            <a:r>
              <a:rPr lang="ru-RU" dirty="0" err="1" smtClean="0"/>
              <a:t>Р.Д.Маш</a:t>
            </a:r>
            <a:r>
              <a:rPr lang="ru-RU" dirty="0" smtClean="0"/>
              <a:t>, И.Н</a:t>
            </a:r>
            <a:r>
              <a:rPr lang="ru-RU" dirty="0"/>
              <a:t> </a:t>
            </a:r>
            <a:r>
              <a:rPr lang="ru-RU" dirty="0" smtClean="0"/>
              <a:t>.Беляев Биология. Человек. 8 класс. </a:t>
            </a:r>
          </a:p>
          <a:p>
            <a:r>
              <a:rPr lang="ru-RU" dirty="0"/>
              <a:t> </a:t>
            </a:r>
            <a:r>
              <a:rPr lang="ru-RU" dirty="0" smtClean="0"/>
              <a:t>    ООО «</a:t>
            </a:r>
            <a:r>
              <a:rPr lang="ru-RU" dirty="0"/>
              <a:t>Д</a:t>
            </a:r>
            <a:r>
              <a:rPr lang="ru-RU" dirty="0" smtClean="0"/>
              <a:t>рофа», 2019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64551" y="5085184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www.google.co</a:t>
            </a:r>
            <a:endParaRPr lang="ru-RU" dirty="0" smtClean="0"/>
          </a:p>
          <a:p>
            <a:r>
              <a:rPr lang="en-US" dirty="0" smtClean="0"/>
              <a:t>m/</a:t>
            </a:r>
            <a:r>
              <a:rPr lang="en-US" dirty="0" err="1" smtClean="0"/>
              <a:t>search?q</a:t>
            </a:r>
            <a:r>
              <a:rPr lang="en-US" dirty="0" smtClean="0"/>
              <a:t>=%D0%B3%D0%B4%D0%B5+%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57283" y="4505474"/>
            <a:ext cx="6218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https://www.google.com/search?q</a:t>
            </a:r>
            <a:r>
              <a:rPr lang="en-US" dirty="0" smtClean="0"/>
              <a:t>=%D0%BC%D0%B5%D0%B4%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64551" y="3329320"/>
            <a:ext cx="5988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https://doctorslon.ru/catalog/tonometry/?</a:t>
            </a:r>
            <a:r>
              <a:rPr lang="en-US" dirty="0" smtClean="0"/>
              <a:t>utm_source=yand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57283" y="3896242"/>
            <a:ext cx="6403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3"/>
              </a:rPr>
              <a:t>  https</a:t>
            </a:r>
            <a:r>
              <a:rPr lang="ru-RU" u="sng" dirty="0">
                <a:hlinkClick r:id="rId3"/>
              </a:rPr>
              <a:t>://www.med-magazin.ru › </a:t>
            </a:r>
            <a:r>
              <a:rPr lang="ru-RU" u="sng" dirty="0" err="1">
                <a:hlinkClick r:id="rId3"/>
              </a:rPr>
              <a:t>vidy-tonometrov</a:t>
            </a:r>
            <a:endParaRPr lang="ru-RU" u="sng" dirty="0">
              <a:hlinkClick r:id="rId3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3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77" y="1241008"/>
            <a:ext cx="8246138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/>
              <a:t>тонометр </a:t>
            </a:r>
            <a:r>
              <a:rPr lang="ru-RU" sz="2000" dirty="0"/>
              <a:t>цифровой лаборатории </a:t>
            </a:r>
            <a:r>
              <a:rPr lang="ru-RU" sz="2000" dirty="0" err="1"/>
              <a:t>Releon</a:t>
            </a:r>
            <a:r>
              <a:rPr lang="ru-RU" sz="2000" dirty="0"/>
              <a:t> </a:t>
            </a:r>
            <a:r>
              <a:rPr lang="ru-RU" sz="2000" dirty="0" err="1"/>
              <a:t>Lite</a:t>
            </a:r>
            <a:r>
              <a:rPr lang="ru-RU" sz="2000" dirty="0"/>
              <a:t> из набора </a:t>
            </a:r>
            <a:r>
              <a:rPr lang="ru-RU" sz="2000" dirty="0" smtClean="0"/>
              <a:t>по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             "</a:t>
            </a:r>
            <a:r>
              <a:rPr lang="ru-RU" sz="2000" dirty="0"/>
              <a:t>Физиологии"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дает достоверные результаты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47493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 «Исследование различных тонометров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на достоверность результатов и точность»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95" y="887065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       определить    точность   тономет</a:t>
            </a:r>
            <a:r>
              <a:rPr lang="ru-RU" sz="2000" dirty="0" smtClean="0"/>
              <a:t>ра   цифровой   лаборатории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</a:t>
            </a:r>
            <a:r>
              <a:rPr lang="ru-RU" sz="2000" dirty="0" err="1"/>
              <a:t>Releon</a:t>
            </a:r>
            <a:r>
              <a:rPr lang="ru-RU" sz="2000" dirty="0"/>
              <a:t> </a:t>
            </a:r>
            <a:r>
              <a:rPr lang="ru-RU" sz="2000" dirty="0" err="1"/>
              <a:t>Lite</a:t>
            </a:r>
            <a:r>
              <a:rPr lang="ru-RU" sz="2000" dirty="0"/>
              <a:t> из набора </a:t>
            </a:r>
            <a:r>
              <a:rPr lang="ru-RU" sz="2000" dirty="0" smtClean="0"/>
              <a:t>"Физиология"  (комплект </a:t>
            </a:r>
            <a:r>
              <a:rPr lang="ru-RU" sz="2000" dirty="0"/>
              <a:t>"Точка роста"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23528" y="4797152"/>
            <a:ext cx="813690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</a:rPr>
              <a:t>Выводы: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тонометр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цифровой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лаборатории 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Releon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Lite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дает  точные 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результаты, если соблюдать все требования при измерении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(очень  чувствителен);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механический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тонометр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очень удобен в использовании, но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менее требователен к условиям ,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поэтому  универсален.</a:t>
            </a:r>
          </a:p>
        </p:txBody>
      </p:sp>
      <p:pic>
        <p:nvPicPr>
          <p:cNvPr id="8" name="Picture 4" descr="https://sun9-86.userapi.com/impg/IG3PbZidg_iFKzVXfKCPAOEYHnDX3LOZMLGWRQ/jiMXjA3PIWE.jpg?size=1200x1600&amp;quality=95&amp;sign=006784643e0548728d66e037a8d1688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54952"/>
            <a:ext cx="2142238" cy="285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59.userapi.com/impg/CK7MxjiZ3M31FxUOMIu9hSq1e8YEaHFWMVF5Tw/eOaUoaQ8BDw.jpg?size=1200x1600&amp;quality=95&amp;sign=8c532d0151b333d3c5b856b1842370a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75556"/>
            <a:ext cx="2142238" cy="285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7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Изображение выглядит как человек, внутренний, стен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xmlns="" xmlns:lc="http://schemas.openxmlformats.org/drawingml/2006/lockedCanvas" id="{2B32C6CD-36D9-7D7A-F526-F7D7A24011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6016" y="3573016"/>
            <a:ext cx="3936437" cy="2952328"/>
          </a:xfrm>
          <a:prstGeom prst="rect">
            <a:avLst/>
          </a:prstGeom>
        </p:spPr>
      </p:pic>
      <p:pic>
        <p:nvPicPr>
          <p:cNvPr id="8" name="Объект 5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32656"/>
            <a:ext cx="4130407" cy="3096344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2" name="Прямоугольник 1"/>
          <p:cNvSpPr/>
          <p:nvPr/>
        </p:nvSpPr>
        <p:spPr>
          <a:xfrm>
            <a:off x="5758343" y="235590"/>
            <a:ext cx="2100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датчик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ЭКГ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7" descr="eWnZswDkVN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0921" y="3573016"/>
            <a:ext cx="2268251" cy="3024336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25240" r="19232" b="16708"/>
          <a:stretch/>
        </p:blipFill>
        <p:spPr>
          <a:xfrm>
            <a:off x="5792053" y="841729"/>
            <a:ext cx="2017585" cy="24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A2C0C5-38E4-D91F-B083-0D4ED8EE97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2007" r="21000" b="30252"/>
          <a:stretch/>
        </p:blipFill>
        <p:spPr>
          <a:xfrm>
            <a:off x="4217430" y="955774"/>
            <a:ext cx="4603042" cy="187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xmlns="" xmlns:lc="http://schemas.openxmlformats.org/drawingml/2006/lockedCanvas" id="{75CF062D-249B-A04E-A0BE-9DDD5B8BA66B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636" y="3474819"/>
            <a:ext cx="5134807" cy="1681664"/>
          </a:xfrm>
          <a:prstGeom prst="rect">
            <a:avLst/>
          </a:prstGeom>
        </p:spPr>
      </p:pic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4081798" y="2780928"/>
            <a:ext cx="4819066" cy="74350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ЭКГ ученицы 11 класса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(ритмичное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сердцебиение)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4174588" y="5571239"/>
            <a:ext cx="4633485" cy="74746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ЭКГ пациента после инфаркта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(нарушение ритма)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xmlns:lc="http://schemas.openxmlformats.org/drawingml/2006/lockedCanvas" id="{6E2457FD-EB49-6305-ED85-241FE94FBB78}"/>
              </a:ext>
            </a:extLst>
          </p:cNvPr>
          <p:cNvSpPr>
            <a:spLocks noGrp="1"/>
          </p:cNvSpPr>
          <p:nvPr/>
        </p:nvSpPr>
        <p:spPr>
          <a:xfrm>
            <a:off x="296599" y="5493557"/>
            <a:ext cx="2504643" cy="8961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Вывод:</a:t>
            </a:r>
            <a:r>
              <a:rPr lang="ru-RU" sz="2200" dirty="0" smtClean="0"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ЭКГ </a:t>
            </a:r>
            <a:r>
              <a:rPr lang="ru-RU" sz="3200" b="1" dirty="0" smtClean="0">
                <a:solidFill>
                  <a:srgbClr val="FF0000"/>
                </a:solidFill>
                <a:ea typeface="+mn-lt"/>
                <a:cs typeface="+mn-lt"/>
              </a:rPr>
              <a:t>- </a:t>
            </a:r>
            <a:endParaRPr lang="ru-RU" sz="3200" b="1" dirty="0">
              <a:solidFill>
                <a:srgbClr val="FF0000"/>
              </a:solidFill>
              <a:ea typeface="+mn-lt"/>
              <a:cs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5944971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недорогой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,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но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ценный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метод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д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иагностики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 в 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кардиологии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Содержимое 6" descr="cDJsU3tQIps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055" y="2349513"/>
            <a:ext cx="3460084" cy="2250612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8" name="Прямоугольник 17"/>
          <p:cNvSpPr/>
          <p:nvPr/>
        </p:nvSpPr>
        <p:spPr>
          <a:xfrm>
            <a:off x="290411" y="92810"/>
            <a:ext cx="8530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    «ЭКГ…»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0410" y="476671"/>
            <a:ext cx="85300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выяснить и доказать значение ЭКГ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635" y="876780"/>
            <a:ext cx="3867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Гипотеза: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ЭКГ 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ценный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метод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диагностики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кардиологии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4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7" descr="ReyBWOa84kM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47531" y="268467"/>
            <a:ext cx="3744415" cy="2808311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pic>
        <p:nvPicPr>
          <p:cNvPr id="9" name="Содержимое 6" descr="Dy4akTwQi0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64088" y="4077072"/>
            <a:ext cx="3538736" cy="2653200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pic>
        <p:nvPicPr>
          <p:cNvPr id="10" name="Содержимое 7" descr="r48yn72Hm54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068960"/>
            <a:ext cx="3648405" cy="2736304"/>
          </a:xfrm>
          <a:prstGeom prst="rect">
            <a:avLst/>
          </a:prstGeom>
          <a:ln>
            <a:noFill/>
            <a:prstDash val="sysDash"/>
            <a:miter lim="800000"/>
          </a:ln>
        </p:spPr>
      </p:pic>
    </p:spTree>
    <p:extLst>
      <p:ext uri="{BB962C8B-B14F-4D97-AF65-F5344CB8AC3E}">
        <p14:creationId xmlns:p14="http://schemas.microsoft.com/office/powerpoint/2010/main" val="368453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7785" y="2348880"/>
            <a:ext cx="2160240" cy="8501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ЭКГ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447448"/>
            <a:ext cx="4317876" cy="46372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состоянии покоя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7034" y="3453653"/>
            <a:ext cx="4175446" cy="45478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осле йоги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3" descr="mPtGmaQbQgs.jp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/>
          <a:srcRect t="21678" b="13214"/>
          <a:stretch/>
        </p:blipFill>
        <p:spPr>
          <a:xfrm>
            <a:off x="5271514" y="2204864"/>
            <a:ext cx="3401191" cy="1233056"/>
          </a:xfrm>
        </p:spPr>
      </p:pic>
      <p:pic>
        <p:nvPicPr>
          <p:cNvPr id="13" name="Содержимое 12" descr="TsgAtHYwZMM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/>
          <a:srcRect t="20612" b="13881"/>
          <a:stretch/>
        </p:blipFill>
        <p:spPr>
          <a:xfrm>
            <a:off x="358490" y="2276872"/>
            <a:ext cx="3456383" cy="1260764"/>
          </a:xfrm>
        </p:spPr>
      </p:pic>
      <p:sp>
        <p:nvSpPr>
          <p:cNvPr id="8" name="TextBox 7"/>
          <p:cNvSpPr txBox="1"/>
          <p:nvPr/>
        </p:nvSpPr>
        <p:spPr>
          <a:xfrm>
            <a:off x="541396" y="3915182"/>
            <a:ext cx="75608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ЙОГА НЕ ОКАЗЫВАЕТ ОТРИЦАТЕЛЬНОГО ВЛИЯНИЯ НА ЭКГ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11" descr="wMZNLk86Qa4.jpg"/>
          <p:cNvPicPr>
            <a:picLocks noGrp="1" noChangeAspect="1"/>
          </p:cNvPicPr>
          <p:nvPr/>
        </p:nvPicPr>
        <p:blipFill rotWithShape="1">
          <a:blip r:embed="rId4" cstate="print"/>
          <a:srcRect t="37762" r="13711"/>
          <a:stretch/>
        </p:blipFill>
        <p:spPr>
          <a:xfrm>
            <a:off x="524450" y="4638967"/>
            <a:ext cx="3183454" cy="1278553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0" name="TextBox 6"/>
          <p:cNvSpPr txBox="1"/>
          <p:nvPr/>
        </p:nvSpPr>
        <p:spPr>
          <a:xfrm>
            <a:off x="395536" y="6021288"/>
            <a:ext cx="849694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ФИЗКУЛЬТУРА  СИЛЬНО ВЛИЯЕТ НА ЭКГ,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ЗНАЧИТ, И 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сердечно-сосудистую систему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3131840" y="5253966"/>
            <a:ext cx="4175446" cy="454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 физкультуры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>
            <a:spLocks noGrp="1"/>
          </p:cNvSpPr>
          <p:nvPr/>
        </p:nvSpPr>
        <p:spPr>
          <a:xfrm>
            <a:off x="443105" y="241056"/>
            <a:ext cx="8229600" cy="379632"/>
          </a:xfrm>
          <a:prstGeom prst="rect">
            <a:avLst/>
          </a:prstGeom>
        </p:spPr>
        <p:txBody>
          <a:bodyPr vert="horz" anchor="ctr">
            <a:normAutofit fontScale="5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Тема: «</a:t>
            </a:r>
            <a:r>
              <a:rPr lang="ru-RU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лияние йоги на сердечно-сосудистую систему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/>
        </p:nvSpPr>
        <p:spPr>
          <a:xfrm>
            <a:off x="207016" y="623450"/>
            <a:ext cx="8229600" cy="37963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выяснить влияние йоги на сердечно-сосудистую систему</a:t>
            </a:r>
            <a:endParaRPr lang="ru-RU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Заголовок 1"/>
          <p:cNvSpPr>
            <a:spLocks noGrp="1"/>
          </p:cNvSpPr>
          <p:nvPr/>
        </p:nvSpPr>
        <p:spPr>
          <a:xfrm>
            <a:off x="475509" y="1313428"/>
            <a:ext cx="8229600" cy="37963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Гипотеза:  йога не оказывает отрицательного влияния на сердечно-сосудистую систему</a:t>
            </a:r>
            <a:endParaRPr lang="ru-RU" sz="20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483924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D3A79BB1963743BF1E02CF39CF4218" ma:contentTypeVersion="1" ma:contentTypeDescription="Создание документа." ma:contentTypeScope="" ma:versionID="7efbf879509eb3c640b5eee62c27f7e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C29607C-8F95-4D68-8058-5C09281D7EED}"/>
</file>

<file path=customXml/itemProps2.xml><?xml version="1.0" encoding="utf-8"?>
<ds:datastoreItem xmlns:ds="http://schemas.openxmlformats.org/officeDocument/2006/customXml" ds:itemID="{796EC20B-FCF3-49D6-9F51-9EA25436C36A}"/>
</file>

<file path=customXml/itemProps3.xml><?xml version="1.0" encoding="utf-8"?>
<ds:datastoreItem xmlns:ds="http://schemas.openxmlformats.org/officeDocument/2006/customXml" ds:itemID="{1A6DB1FC-2843-4EB9-BC53-342326F9270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55134</TotalTime>
  <Words>882</Words>
  <Application>Microsoft Office PowerPoint</Application>
  <PresentationFormat>Экран (4:3)</PresentationFormat>
  <Paragraphs>221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Гипотеза: тонометр цифровой лаборатории Releon Lite из набора по                     "Физиологии" дает достоверные результаты </vt:lpstr>
      <vt:lpstr>Презентация PowerPoint</vt:lpstr>
      <vt:lpstr>Презентация PowerPoint</vt:lpstr>
      <vt:lpstr>Презентация PowerPoint</vt:lpstr>
      <vt:lpstr>ЭКГ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Цель:  выявить зависимость работы сердечно-сосудистой системы от вида деятельности</vt:lpstr>
      <vt:lpstr>Презентация PowerPoint</vt:lpstr>
      <vt:lpstr>Презентация PowerPoint</vt:lpstr>
      <vt:lpstr>Вывод:</vt:lpstr>
      <vt:lpstr>Презентация PowerPoint</vt:lpstr>
      <vt:lpstr>Тема: «Влияние эмоций на сердечно-сосудистую систему»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Гипотеза: тонометр цифровой лаборатории Releon Lite из набора по                     "Физиологии" дает достоверные результаты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Гипотеза:  медицинское оборудование должно давать  достоверные результаты                    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155</cp:revision>
  <dcterms:created xsi:type="dcterms:W3CDTF">2021-12-04T11:32:13Z</dcterms:created>
  <dcterms:modified xsi:type="dcterms:W3CDTF">2024-02-26T10:24:57Z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0x010100CFD3A79BB1963743BF1E02CF39CF4218</vt:lpwstr>
  </property>
</Properties>
</file>