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3" r:id="rId1"/>
    <p:sldMasterId id="2147484021" r:id="rId2"/>
  </p:sldMasterIdLst>
  <p:notesMasterIdLst>
    <p:notesMasterId r:id="rId29"/>
  </p:notesMasterIdLst>
  <p:sldIdLst>
    <p:sldId id="270" r:id="rId3"/>
    <p:sldId id="269" r:id="rId4"/>
    <p:sldId id="268" r:id="rId5"/>
    <p:sldId id="295" r:id="rId6"/>
    <p:sldId id="296" r:id="rId7"/>
    <p:sldId id="258" r:id="rId8"/>
    <p:sldId id="259" r:id="rId9"/>
    <p:sldId id="260" r:id="rId10"/>
    <p:sldId id="261" r:id="rId11"/>
    <p:sldId id="286" r:id="rId12"/>
    <p:sldId id="287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80" r:id="rId22"/>
    <p:sldId id="262" r:id="rId23"/>
    <p:sldId id="263" r:id="rId24"/>
    <p:sldId id="264" r:id="rId25"/>
    <p:sldId id="265" r:id="rId26"/>
    <p:sldId id="282" r:id="rId27"/>
    <p:sldId id="283" r:id="rId2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4918-F822-420F-B822-9DC06DD5DCB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A66CC-166B-47CC-8AAF-6CEF3338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8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A66CC-166B-47CC-8AAF-6CEF3338C6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65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0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47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933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29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5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63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494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F635DB-29A9-4885-89B9-1318DBF2B3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32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AF4C-1009-43DC-8671-30A7FB53F54E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4588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635DB-29A9-4885-89B9-1318DBF2B3C0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45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046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84F7B-CDD5-46B2-9D79-2ED94AB5C3E3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620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80DD3-BE13-48D3-A36E-CEF69983F79E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81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46641-86C5-4F61-9D0A-A6BA9E4BC191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59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3016080" y="2022840"/>
            <a:ext cx="6157080" cy="530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3AB93-774F-4E74-90D8-589F8370D981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3032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9D762-3862-4C8D-BC39-EE902CC29CFF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40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A2030-D34E-40C4-95AB-2A1F6C340315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43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E3B8F-9610-4130-BB2C-EBB9EFC735F4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220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C7BD3-0EDF-49C1-9F17-B7B3FB816C4B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886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73CB3-5CF5-4828-AC0E-BDE6E17A56B8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5087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016080" y="2022840"/>
            <a:ext cx="6157080" cy="114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278B3-312F-4195-9DD5-5A84DB68BFAD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7" normalizeH="0" baseline="0" noProof="0">
              <a:ln>
                <a:noFill/>
              </a:ln>
              <a:solidFill>
                <a:srgbClr val="464756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667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9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80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29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86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6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80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</a:pPr>
            <a:fld id="{D5A77D44-8659-4856-A2F9-FC71B0C70506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2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81CE36-12BC-4F41-A34F-AD8DB3E3D909}" type="slidenum">
              <a:rPr lang="ru-RU" sz="1400" b="0" strike="noStrike" spc="-1" smtClean="0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7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g object 16"/>
          <p:cNvSpPr/>
          <p:nvPr/>
        </p:nvSpPr>
        <p:spPr>
          <a:xfrm>
            <a:off x="0" y="0"/>
            <a:ext cx="12191760" cy="109332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1093320"/>
              <a:gd name="textAreaBottom" fmla="*/ 1093680 h 1093320"/>
            </a:gdLst>
            <a:ahLst/>
            <a:cxnLst/>
            <a:rect l="textAreaLeft" t="textAreaTop" r="textAreaRight" b="textAreaBottom"/>
            <a:pathLst>
              <a:path w="9144000" h="820419">
                <a:moveTo>
                  <a:pt x="9144000" y="0"/>
                </a:moveTo>
                <a:lnTo>
                  <a:pt x="0" y="0"/>
                </a:lnTo>
                <a:lnTo>
                  <a:pt x="0" y="819912"/>
                </a:lnTo>
                <a:lnTo>
                  <a:pt x="9144000" y="819912"/>
                </a:lnTo>
                <a:lnTo>
                  <a:pt x="9144000" y="0"/>
                </a:lnTo>
                <a:close/>
              </a:path>
            </a:pathLst>
          </a:custGeom>
          <a:solidFill>
            <a:srgbClr val="1571E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6" name="bg object 17"/>
          <p:cNvPicPr/>
          <p:nvPr/>
        </p:nvPicPr>
        <p:blipFill>
          <a:blip r:embed="rId14"/>
          <a:stretch/>
        </p:blipFill>
        <p:spPr>
          <a:xfrm>
            <a:off x="9739080" y="406440"/>
            <a:ext cx="2007360" cy="27972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252160" y="2472120"/>
            <a:ext cx="7687800" cy="149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85160" y="2748600"/>
            <a:ext cx="10626840" cy="32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ftr" idx="7"/>
          </p:nvPr>
        </p:nvSpPr>
        <p:spPr>
          <a:xfrm>
            <a:off x="4145040" y="6377400"/>
            <a:ext cx="390096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 idx="8"/>
          </p:nvPr>
        </p:nvSpPr>
        <p:spPr>
          <a:xfrm>
            <a:off x="609480" y="6377400"/>
            <a:ext cx="2803680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 idx="9"/>
          </p:nvPr>
        </p:nvSpPr>
        <p:spPr>
          <a:xfrm>
            <a:off x="11670480" y="6374520"/>
            <a:ext cx="289080" cy="22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defRPr lang="ru-RU" sz="1000" b="0" strike="noStrike" spc="-7">
                <a:solidFill>
                  <a:srgbClr val="464756"/>
                </a:solidFill>
                <a:latin typeface="Microsoft Sans Serif"/>
              </a:defRPr>
            </a:lvl1pPr>
          </a:lstStyle>
          <a:p>
            <a:pPr marL="38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2C4BE-CD5A-4B1F-8FD7-1D446FD85C6E}" type="slidenum">
              <a:rPr kumimoji="0" lang="ru-RU" sz="1000" b="0" i="0" u="none" strike="noStrike" kern="1200" cap="none" spc="-7" normalizeH="0" baseline="0" noProof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Microsoft Sans Serif"/>
              </a:rPr>
              <a:pPr marL="381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5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itronicslab.com/gu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1784688"/>
            <a:ext cx="101250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205" dirty="0" smtClean="0">
                <a:solidFill>
                  <a:schemeClr val="accent2"/>
                </a:solidFill>
                <a:latin typeface="Arial"/>
              </a:rPr>
              <a:t>Возможности использования оборудования центра «Точка </a:t>
            </a:r>
            <a:r>
              <a:rPr lang="ru-RU" sz="4400" b="1" spc="-205" dirty="0">
                <a:solidFill>
                  <a:schemeClr val="accent2"/>
                </a:solidFill>
                <a:latin typeface="Arial"/>
              </a:rPr>
              <a:t>роста» </a:t>
            </a:r>
            <a:r>
              <a:rPr lang="ru-RU" sz="4400" b="1" spc="-205" dirty="0" smtClean="0">
                <a:solidFill>
                  <a:schemeClr val="accent2"/>
                </a:solidFill>
                <a:latin typeface="Arial"/>
              </a:rPr>
              <a:t>по нейрофизиологии , биологии</a:t>
            </a:r>
            <a:r>
              <a:rPr lang="ru-RU" sz="4400" b="1" spc="-205" dirty="0">
                <a:solidFill>
                  <a:schemeClr val="accent2"/>
                </a:solidFill>
                <a:latin typeface="Arial"/>
              </a:rPr>
              <a:t>, химии в </a:t>
            </a:r>
            <a:r>
              <a:rPr lang="ru-RU" sz="4400" b="1" spc="-205" dirty="0" smtClean="0">
                <a:solidFill>
                  <a:schemeClr val="accent2"/>
                </a:solidFill>
                <a:latin typeface="Arial"/>
              </a:rPr>
              <a:t>учебной деятельности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11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 idx="4294967295"/>
          </p:nvPr>
        </p:nvSpPr>
        <p:spPr>
          <a:xfrm>
            <a:off x="585000" y="276840"/>
            <a:ext cx="7582320" cy="11620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Сборка</a:t>
            </a:r>
            <a:r>
              <a:rPr lang="ru-RU" sz="2400" b="1" strike="noStrike" spc="4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экспериментальной</a:t>
            </a:r>
            <a:r>
              <a:rPr lang="ru-RU" sz="2400" b="1" strike="noStrike" spc="3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установки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object 40"/>
          <p:cNvPicPr/>
          <p:nvPr/>
        </p:nvPicPr>
        <p:blipFill>
          <a:blip r:embed="rId2"/>
          <a:stretch/>
        </p:blipFill>
        <p:spPr>
          <a:xfrm>
            <a:off x="1825200" y="1093320"/>
            <a:ext cx="8220600" cy="5603760"/>
          </a:xfrm>
          <a:prstGeom prst="rect">
            <a:avLst/>
          </a:prstGeom>
          <a:ln w="0">
            <a:noFill/>
          </a:ln>
        </p:spPr>
      </p:pic>
      <p:sp>
        <p:nvSpPr>
          <p:cNvPr id="241" name="object 41"/>
          <p:cNvSpPr/>
          <p:nvPr/>
        </p:nvSpPr>
        <p:spPr>
          <a:xfrm>
            <a:off x="8987040" y="4129560"/>
            <a:ext cx="1573560" cy="43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276120" marR="0" lvl="0" indent="-26424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Ц</a:t>
            </a:r>
            <a:r>
              <a:rPr kumimoji="0" lang="ru-RU" sz="1400" b="0" i="0" u="none" strike="noStrike" kern="1200" cap="none" spc="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е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н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тра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льн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ый  модуль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2" name="object 42"/>
          <p:cNvSpPr/>
          <p:nvPr/>
        </p:nvSpPr>
        <p:spPr>
          <a:xfrm>
            <a:off x="6567120" y="5490720"/>
            <a:ext cx="2277000" cy="4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Референсный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электрод-прищепка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3" name="object 43"/>
          <p:cNvSpPr/>
          <p:nvPr/>
        </p:nvSpPr>
        <p:spPr>
          <a:xfrm>
            <a:off x="6783840" y="4989240"/>
            <a:ext cx="399240" cy="399240"/>
          </a:xfrm>
          <a:custGeom>
            <a:avLst/>
            <a:gdLst>
              <a:gd name="textAreaLeft" fmla="*/ 0 w 399240"/>
              <a:gd name="textAreaRight" fmla="*/ 399600 w 399240"/>
              <a:gd name="textAreaTop" fmla="*/ 0 h 399240"/>
              <a:gd name="textAreaBottom" fmla="*/ 399600 h 399240"/>
            </a:gdLst>
            <a:ahLst/>
            <a:cxnLst/>
            <a:rect l="textAreaLeft" t="textAreaTop" r="textAreaRight" b="textAreaBottom"/>
            <a:pathLst>
              <a:path w="299720" h="299720">
                <a:moveTo>
                  <a:pt x="0" y="0"/>
                </a:moveTo>
                <a:lnTo>
                  <a:pt x="299338" y="299402"/>
                </a:lnTo>
              </a:path>
            </a:pathLst>
          </a:custGeom>
          <a:noFill/>
          <a:ln w="19050">
            <a:solidFill>
              <a:srgbClr val="46475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4" name="object 44"/>
          <p:cNvSpPr/>
          <p:nvPr/>
        </p:nvSpPr>
        <p:spPr>
          <a:xfrm>
            <a:off x="1103400" y="2649600"/>
            <a:ext cx="3646080" cy="89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68912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Модуль</a:t>
            </a:r>
            <a:r>
              <a:rPr kumimoji="0" lang="ru-RU" sz="1400" b="0" i="0" u="none" strike="noStrike" kern="1200" cap="none" spc="-6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ЭЭГ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689120" marR="0" lvl="0" indent="0" algn="l" defTabSz="914400" rtl="0" eaLnBrk="1" fontAlgn="auto" latinLnBrk="0" hangingPunct="1">
              <a:lnSpc>
                <a:spcPct val="100000"/>
              </a:lnSpc>
              <a:spcBef>
                <a:spcPts val="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600" marR="0" lvl="0" indent="17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Ободок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с </a:t>
            </a:r>
            <a:r>
              <a:rPr kumimoji="0" lang="ru-RU" sz="1400" b="0" i="0" u="none" strike="noStrike" kern="1200" cap="none" spc="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400" b="0" i="0" u="none" strike="noStrike" kern="1200" cap="none" spc="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э</a:t>
            </a:r>
            <a:r>
              <a:rPr kumimoji="0" lang="ru-RU" sz="1400" b="0" i="0" u="none" strike="noStrike" kern="1200" cap="none" spc="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л</a:t>
            </a: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ек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т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р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о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д</a:t>
            </a: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а</a:t>
            </a:r>
            <a:r>
              <a:rPr kumimoji="0" lang="ru-RU" sz="1400" b="0" i="0" u="none" strike="noStrike" kern="1200" cap="none" spc="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ми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0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bject 63"/>
          <p:cNvSpPr/>
          <p:nvPr/>
        </p:nvSpPr>
        <p:spPr>
          <a:xfrm>
            <a:off x="1091880" y="1971000"/>
            <a:ext cx="9956160" cy="46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323280" marR="0" lvl="0" indent="-311040" algn="l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rabicPeriod"/>
              <a:tabLst>
                <a:tab pos="323280" algn="l"/>
                <a:tab pos="324000" algn="l"/>
              </a:tabLst>
              <a:defRPr/>
            </a:pPr>
            <a:r>
              <a:rPr kumimoji="0" lang="ru-RU" sz="2100" b="0" i="0" u="none" strike="noStrike" kern="1200" cap="none" spc="-2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Сядьте</a:t>
            </a:r>
            <a:r>
              <a:rPr kumimoji="0" lang="ru-RU" sz="2100" b="0" i="0" u="none" strike="noStrike" kern="1200" cap="none" spc="18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на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стул, откройте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глаза</a:t>
            </a:r>
            <a:r>
              <a:rPr kumimoji="0" lang="ru-RU" sz="2100" b="0" i="0" u="none" strike="noStrike" kern="1200" cap="none" spc="2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и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расслабьте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мышцы</a:t>
            </a:r>
            <a:r>
              <a:rPr kumimoji="0" lang="ru-RU" sz="2100" b="0" i="0" u="none" strike="noStrike" kern="1200" cap="none" spc="3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шеи.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23280" marR="0" lvl="0" indent="-31104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rabicPeriod"/>
              <a:tabLst>
                <a:tab pos="323280" algn="l"/>
                <a:tab pos="324000" algn="l"/>
              </a:tabLst>
              <a:defRPr/>
            </a:pPr>
            <a:r>
              <a:rPr kumimoji="0" lang="ru-RU" sz="2100" b="0" i="0" u="none" strike="noStrike" kern="1200" cap="none" spc="-26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Запустите</a:t>
            </a:r>
            <a:r>
              <a:rPr kumimoji="0" lang="ru-RU" sz="2100" b="0" i="0" u="none" strike="noStrike" kern="1200" cap="none" spc="18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запись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ЭЭГ,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нажав</a:t>
            </a:r>
            <a:r>
              <a:rPr kumimoji="0" lang="ru-RU" sz="2100" b="0" i="0" u="none" strike="noStrike" kern="1200" cap="none" spc="18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на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кнопку</a:t>
            </a:r>
            <a:r>
              <a:rPr kumimoji="0" lang="ru-RU" sz="2100" b="0" i="0" u="none" strike="noStrike" kern="1200" cap="none" spc="2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«Подключиться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к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центральному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блоку».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23280" marR="0" lvl="0" indent="-311040" algn="l" defTabSz="914400" rtl="0" eaLnBrk="1" fontAlgn="auto" latinLnBrk="0" hangingPunct="1">
              <a:lnSpc>
                <a:spcPct val="100000"/>
              </a:lnSpc>
              <a:spcBef>
                <a:spcPts val="1009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rabicPeriod"/>
              <a:tabLst>
                <a:tab pos="323280" algn="l"/>
                <a:tab pos="324000" algn="l"/>
              </a:tabLst>
              <a:defRPr/>
            </a:pPr>
            <a:r>
              <a:rPr kumimoji="0" lang="ru-RU" sz="2100" b="0" i="0" u="none" strike="noStrike" kern="1200" cap="none" spc="-2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Запишите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сигнал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ЭЭГ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81200" marR="0" lvl="1" indent="-31176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lphaLcPeriod"/>
              <a:tabLst>
                <a:tab pos="780480" algn="l"/>
                <a:tab pos="781560" algn="l"/>
              </a:tabLst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в</a:t>
            </a:r>
            <a:r>
              <a:rPr kumimoji="0" lang="ru-RU" sz="2100" b="0" i="0" u="none" strike="noStrike" kern="1200" cap="none" spc="-3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полной</a:t>
            </a:r>
            <a:r>
              <a:rPr kumimoji="0" lang="ru-RU" sz="2100" b="0" i="0" u="none" strike="noStrike" kern="1200" cap="none" spc="-26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тишине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81200" marR="0" lvl="1" indent="-31176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lphaLcPeriod"/>
              <a:tabLst>
                <a:tab pos="780480" algn="l"/>
                <a:tab pos="781560" algn="l"/>
              </a:tabLst>
              <a:defRPr/>
            </a:pP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при</a:t>
            </a:r>
            <a:r>
              <a:rPr kumimoji="0" lang="ru-RU" sz="2100" b="0" i="0" u="none" strike="noStrike" kern="1200" cap="none" spc="-26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прослушивании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мелодии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1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81200" marR="0" lvl="1" indent="-311760" algn="l" defTabSz="914400" rtl="0" eaLnBrk="1" fontAlgn="auto" latinLnBrk="0" hangingPunct="1">
              <a:lnSpc>
                <a:spcPct val="100000"/>
              </a:lnSpc>
              <a:spcBef>
                <a:spcPts val="1006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lphaLcPeriod"/>
              <a:tabLst>
                <a:tab pos="780480" algn="l"/>
                <a:tab pos="781560" algn="l"/>
              </a:tabLst>
              <a:defRPr/>
            </a:pP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при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прослушивании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мелодии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2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81200" marR="0" lvl="1" indent="-31176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64756"/>
              </a:buClr>
              <a:buSzTx/>
              <a:buFont typeface="OpenSymbol"/>
              <a:buAutoNum type="alphaLcPeriod"/>
              <a:tabLst>
                <a:tab pos="780480" algn="l"/>
                <a:tab pos="781560" algn="l"/>
              </a:tabLst>
              <a:defRPr/>
            </a:pP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при</a:t>
            </a:r>
            <a:r>
              <a:rPr kumimoji="0" lang="ru-RU" sz="2100" b="0" i="0" u="none" strike="noStrike" kern="1200" cap="none" spc="-26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прослушивании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мелодии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3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80" algn="l"/>
                <a:tab pos="781560" algn="l"/>
              </a:tabLst>
              <a:defRPr/>
            </a:pP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80" algn="l"/>
                <a:tab pos="781560" algn="l"/>
              </a:tabLst>
              <a:defRPr/>
            </a:pP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280" algn="l"/>
              </a:tabLst>
              <a:defRPr/>
            </a:pP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1.	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Разместите</a:t>
            </a:r>
            <a:r>
              <a:rPr kumimoji="0" lang="ru-RU" sz="2100" b="0" i="0" u="none" strike="noStrike" kern="1200" cap="none" spc="18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5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электроды</a:t>
            </a:r>
            <a:r>
              <a:rPr kumimoji="0" lang="ru-RU" sz="2100" b="0" i="0" u="none" strike="noStrike" kern="1200" cap="none" spc="2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в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височной,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в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2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затем</a:t>
            </a:r>
            <a:r>
              <a:rPr kumimoji="0" lang="ru-RU" sz="2100" b="0" i="0" u="none" strike="noStrike" kern="1200" cap="none" spc="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в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лобной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доле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головного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мозга.</a:t>
            </a:r>
            <a:r>
              <a:rPr kumimoji="0" lang="ru-RU" sz="2100" b="0" i="0" u="none" strike="noStrike" kern="1200" cap="none" spc="9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12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Повторите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п.</a:t>
            </a:r>
            <a:r>
              <a:rPr kumimoji="0" lang="ru-RU" sz="2100" b="0" i="0" u="none" strike="noStrike" kern="1200" cap="none" spc="4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2100" b="0" i="0" u="none" strike="noStrike" kern="1200" cap="none" spc="-7" normalizeH="0" baseline="0" noProof="0" dirty="0">
                <a:ln>
                  <a:noFill/>
                </a:ln>
                <a:solidFill>
                  <a:srgbClr val="464756"/>
                </a:solidFill>
                <a:effectLst/>
                <a:uLnTx/>
                <a:uFillTx/>
                <a:latin typeface="Roboto"/>
              </a:rPr>
              <a:t>3</a:t>
            </a:r>
            <a:endParaRPr kumimoji="0" lang="ru-RU" sz="2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title" idx="4294967295"/>
          </p:nvPr>
        </p:nvSpPr>
        <p:spPr>
          <a:xfrm>
            <a:off x="585000" y="75600"/>
            <a:ext cx="7756920" cy="13582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Проверка</a:t>
            </a:r>
            <a:r>
              <a:rPr lang="ru-RU" sz="2200" b="1" strike="noStrike" spc="-41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экспериментальной</a:t>
            </a:r>
            <a:r>
              <a:rPr lang="ru-RU" sz="2200" b="1" strike="noStrike" spc="-35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установки</a:t>
            </a:r>
            <a:r>
              <a:rPr lang="ru-RU" sz="2200" b="1" strike="noStrike" spc="-35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и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получение</a:t>
            </a:r>
            <a:r>
              <a:rPr lang="ru-RU" sz="2200" b="1" strike="noStrike" spc="-21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сигнала</a:t>
            </a:r>
            <a:r>
              <a:rPr lang="ru-RU" sz="2200" b="1" strike="noStrike" spc="-21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ЭЭГ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 idx="4294967295"/>
          </p:nvPr>
        </p:nvSpPr>
        <p:spPr>
          <a:xfrm>
            <a:off x="585000" y="75600"/>
            <a:ext cx="7147440" cy="11617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Сборка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экспериментальной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установки.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Часть</a:t>
            </a:r>
            <a:r>
              <a:rPr lang="ru-RU" sz="2200" b="1" strike="noStrike" spc="-60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1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object 37"/>
          <p:cNvPicPr/>
          <p:nvPr/>
        </p:nvPicPr>
        <p:blipFill>
          <a:blip r:embed="rId2"/>
          <a:stretch/>
        </p:blipFill>
        <p:spPr>
          <a:xfrm>
            <a:off x="0" y="1093320"/>
            <a:ext cx="12191760" cy="5760360"/>
          </a:xfrm>
          <a:prstGeom prst="rect">
            <a:avLst/>
          </a:prstGeom>
          <a:ln w="0">
            <a:noFill/>
          </a:ln>
        </p:spPr>
      </p:pic>
      <p:sp>
        <p:nvSpPr>
          <p:cNvPr id="282" name="object 38"/>
          <p:cNvSpPr/>
          <p:nvPr/>
        </p:nvSpPr>
        <p:spPr>
          <a:xfrm>
            <a:off x="812520" y="5203800"/>
            <a:ext cx="4266720" cy="58860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2000" rIns="0" bIns="0" anchor="t">
            <a:spAutoFit/>
          </a:bodyPr>
          <a:lstStyle/>
          <a:p>
            <a:pPr marL="181440" marR="0" lvl="0" indent="0" algn="l" defTabSz="914400" rtl="0" eaLnBrk="1" fontAlgn="auto" latinLnBrk="0" hangingPunct="1">
              <a:lnSpc>
                <a:spcPct val="100000"/>
              </a:lnSpc>
              <a:spcBef>
                <a:spcPts val="12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Крепление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ободка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для</a:t>
            </a:r>
            <a:r>
              <a:rPr kumimoji="0" lang="ru-RU" sz="1400" b="0" i="0" u="none" strike="noStrike" kern="1200" cap="none" spc="2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получения </a:t>
            </a:r>
            <a:r>
              <a:rPr kumimoji="0" lang="ru-RU" sz="1400" b="0" i="0" u="none" strike="noStrike" kern="1200" cap="none" spc="-36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сигнала</a:t>
            </a:r>
            <a:r>
              <a:rPr kumimoji="0" lang="ru-RU" sz="1400" b="0" i="0" u="none" strike="noStrike" kern="1200" cap="none" spc="-3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</a:t>
            </a:r>
            <a:r>
              <a:rPr kumimoji="0" lang="ru-RU" sz="1400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затылочной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доли 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мозга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3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 idx="4294967295"/>
          </p:nvPr>
        </p:nvSpPr>
        <p:spPr>
          <a:xfrm>
            <a:off x="585000" y="75600"/>
            <a:ext cx="7147440" cy="11617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Сборка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экспериментальной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установки.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Часть</a:t>
            </a:r>
            <a:r>
              <a:rPr lang="ru-RU" sz="2200" b="1" strike="noStrike" spc="-60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2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5" name="object 48"/>
          <p:cNvPicPr/>
          <p:nvPr/>
        </p:nvPicPr>
        <p:blipFill>
          <a:blip r:embed="rId2"/>
          <a:stretch/>
        </p:blipFill>
        <p:spPr>
          <a:xfrm>
            <a:off x="0" y="1093320"/>
            <a:ext cx="12191760" cy="5760360"/>
          </a:xfrm>
          <a:prstGeom prst="rect">
            <a:avLst/>
          </a:prstGeom>
          <a:ln w="0">
            <a:noFill/>
          </a:ln>
        </p:spPr>
      </p:pic>
      <p:sp>
        <p:nvSpPr>
          <p:cNvPr id="286" name="object 49"/>
          <p:cNvSpPr/>
          <p:nvPr/>
        </p:nvSpPr>
        <p:spPr>
          <a:xfrm>
            <a:off x="812520" y="5203800"/>
            <a:ext cx="4266720" cy="58860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2000" rIns="0" bIns="0" anchor="t">
            <a:spAutoFit/>
          </a:bodyPr>
          <a:lstStyle/>
          <a:p>
            <a:pPr marL="181440" marR="0" lvl="0" indent="0" algn="l" defTabSz="914400" rtl="0" eaLnBrk="1" fontAlgn="auto" latinLnBrk="0" hangingPunct="1">
              <a:lnSpc>
                <a:spcPct val="100000"/>
              </a:lnSpc>
              <a:spcBef>
                <a:spcPts val="12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Крепление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ободка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для</a:t>
            </a:r>
            <a:r>
              <a:rPr kumimoji="0" lang="ru-RU" sz="1400" b="0" i="0" u="none" strike="noStrike" kern="1200" cap="none" spc="2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получения </a:t>
            </a:r>
            <a:r>
              <a:rPr kumimoji="0" lang="ru-RU" sz="1400" b="0" i="0" u="none" strike="noStrike" kern="1200" cap="none" spc="-36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сигнала</a:t>
            </a:r>
            <a:r>
              <a:rPr kumimoji="0" lang="ru-RU" sz="1400" b="0" i="0" u="none" strike="noStrike" kern="1200" cap="none" spc="-3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</a:t>
            </a:r>
            <a:r>
              <a:rPr kumimoji="0" lang="ru-RU" sz="1400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височной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доли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мозга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5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 idx="4294967295"/>
          </p:nvPr>
        </p:nvSpPr>
        <p:spPr>
          <a:xfrm>
            <a:off x="585000" y="75600"/>
            <a:ext cx="7147440" cy="11617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Сборка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экспериментальной</a:t>
            </a:r>
            <a:r>
              <a:rPr lang="ru-RU" sz="2200" b="1" strike="noStrike" spc="-52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2">
                <a:solidFill>
                  <a:srgbClr val="FFFFFF"/>
                </a:solidFill>
                <a:latin typeface="Consolas"/>
              </a:rPr>
              <a:t>установки.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Часть</a:t>
            </a:r>
            <a:r>
              <a:rPr lang="ru-RU" sz="2200" b="1" strike="noStrike" spc="-60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200" b="1" strike="noStrike" spc="-15">
                <a:solidFill>
                  <a:srgbClr val="FFFFFF"/>
                </a:solidFill>
                <a:latin typeface="Consolas"/>
              </a:rPr>
              <a:t>3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object 52"/>
          <p:cNvPicPr/>
          <p:nvPr/>
        </p:nvPicPr>
        <p:blipFill>
          <a:blip r:embed="rId2"/>
          <a:stretch/>
        </p:blipFill>
        <p:spPr>
          <a:xfrm>
            <a:off x="0" y="1093320"/>
            <a:ext cx="12191760" cy="5760360"/>
          </a:xfrm>
          <a:prstGeom prst="rect">
            <a:avLst/>
          </a:prstGeom>
          <a:ln w="0">
            <a:noFill/>
          </a:ln>
        </p:spPr>
      </p:pic>
      <p:sp>
        <p:nvSpPr>
          <p:cNvPr id="290" name="object 53"/>
          <p:cNvSpPr/>
          <p:nvPr/>
        </p:nvSpPr>
        <p:spPr>
          <a:xfrm>
            <a:off x="7680960" y="4815360"/>
            <a:ext cx="3718080" cy="63612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2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Крепление</a:t>
            </a:r>
            <a:r>
              <a:rPr kumimoji="0" lang="ru-RU" sz="14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ободка</a:t>
            </a:r>
            <a:r>
              <a:rPr kumimoji="0" lang="ru-RU" sz="14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для </a:t>
            </a:r>
            <a:r>
              <a:rPr kumimoji="0" lang="ru-RU" sz="1400" b="0" i="0" u="none" strike="noStrike" kern="1200" cap="none" spc="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получения</a:t>
            </a:r>
            <a:r>
              <a:rPr kumimoji="0" lang="ru-RU" sz="1400" b="0" i="0" u="none" strike="noStrike" kern="1200" cap="none" spc="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сигнала</a:t>
            </a:r>
            <a:r>
              <a:rPr kumimoji="0" lang="ru-RU" sz="1400" b="0" i="0" u="none" strike="noStrike" kern="1200" cap="none" spc="-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с </a:t>
            </a:r>
            <a:r>
              <a:rPr kumimoji="0" lang="ru-RU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лобной </a:t>
            </a:r>
            <a:r>
              <a:rPr kumimoji="0" lang="ru-RU" sz="1400" b="0" i="0" u="none" strike="noStrike" kern="1200" cap="none" spc="-36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доли </a:t>
            </a:r>
            <a:r>
              <a:rPr kumimoji="0" lang="ru-RU" sz="140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</a:rPr>
              <a:t>мозга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0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 idx="4294967295"/>
          </p:nvPr>
        </p:nvSpPr>
        <p:spPr>
          <a:xfrm>
            <a:off x="585000" y="276840"/>
            <a:ext cx="6696720" cy="11620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Основные</a:t>
            </a:r>
            <a:r>
              <a:rPr lang="ru-RU" sz="2400" b="1" strike="noStrike" spc="-1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ритмы</a:t>
            </a:r>
            <a:r>
              <a:rPr lang="ru-RU" sz="2400" b="1" strike="noStrike" spc="4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головного</a:t>
            </a:r>
            <a:r>
              <a:rPr lang="ru-RU" sz="2400" b="1" strike="noStrike" spc="4">
                <a:solidFill>
                  <a:srgbClr val="FFFFFF"/>
                </a:solidFill>
                <a:latin typeface="Consolas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Consolas"/>
              </a:rPr>
              <a:t>мозга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object 35"/>
          <p:cNvPicPr/>
          <p:nvPr/>
        </p:nvPicPr>
        <p:blipFill>
          <a:blip r:embed="rId2"/>
          <a:stretch/>
        </p:blipFill>
        <p:spPr>
          <a:xfrm>
            <a:off x="2360880" y="1887480"/>
            <a:ext cx="3801600" cy="3535200"/>
          </a:xfrm>
          <a:prstGeom prst="rect">
            <a:avLst/>
          </a:prstGeom>
          <a:ln w="0">
            <a:noFill/>
          </a:ln>
        </p:spPr>
      </p:pic>
      <p:sp>
        <p:nvSpPr>
          <p:cNvPr id="248" name="object 68"/>
          <p:cNvSpPr/>
          <p:nvPr/>
        </p:nvSpPr>
        <p:spPr>
          <a:xfrm>
            <a:off x="792360" y="1887480"/>
            <a:ext cx="1369440" cy="190800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 anchor="t">
            <a:spAutoFit/>
          </a:bodyPr>
          <a:lstStyle/>
          <a:p>
            <a:pPr marL="195120" marR="0" lvl="0" indent="0" algn="l" defTabSz="914400" rtl="0" eaLnBrk="1" fontAlgn="auto" latinLnBrk="0" hangingPunct="1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Гамма</a:t>
            </a:r>
            <a:r>
              <a:rPr kumimoji="0" lang="ru-RU" sz="1100" b="0" i="0" u="none" strike="noStrike" kern="120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(γ)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9" name="object 69"/>
          <p:cNvSpPr/>
          <p:nvPr/>
        </p:nvSpPr>
        <p:spPr>
          <a:xfrm>
            <a:off x="792360" y="2689920"/>
            <a:ext cx="1369440" cy="190080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2320" rIns="0" bIns="0" anchor="t">
            <a:spAutoFit/>
          </a:bodyPr>
          <a:lstStyle/>
          <a:p>
            <a:pPr marL="254160" marR="0" lvl="0" indent="0" algn="l" defTabSz="914400" rtl="0" eaLnBrk="1" fontAlgn="auto" latinLnBrk="0" hangingPunct="1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Бета</a:t>
            </a:r>
            <a:r>
              <a:rPr kumimoji="0" lang="ru-RU" sz="1100" b="0" i="0" u="none" strike="noStrike" kern="1200" cap="none" spc="-5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(β)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0" name="object 70"/>
          <p:cNvSpPr/>
          <p:nvPr/>
        </p:nvSpPr>
        <p:spPr>
          <a:xfrm>
            <a:off x="792360" y="3490920"/>
            <a:ext cx="1369440" cy="191160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400" rIns="0" bIns="0" anchor="t">
            <a:spAutoFit/>
          </a:bodyPr>
          <a:lstStyle/>
          <a:p>
            <a:pPr marL="195120" marR="0" lvl="0" indent="0" algn="l" defTabSz="914400" rtl="0" eaLnBrk="1" fontAlgn="auto" latinLnBrk="0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Альф</a:t>
            </a:r>
            <a:r>
              <a:rPr kumimoji="0" lang="ru-RU" sz="11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а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(α)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1" name="object 71"/>
          <p:cNvSpPr/>
          <p:nvPr/>
        </p:nvSpPr>
        <p:spPr>
          <a:xfrm>
            <a:off x="792360" y="4291560"/>
            <a:ext cx="1369440" cy="191880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4120" rIns="0" bIns="0" anchor="t">
            <a:spAutoFit/>
          </a:bodyPr>
          <a:lstStyle/>
          <a:p>
            <a:pPr marL="257040" marR="0" lvl="0" indent="0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Тета</a:t>
            </a:r>
            <a:r>
              <a:rPr kumimoji="0" lang="ru-RU" sz="1100" b="0" i="0" u="none" strike="noStrike" kern="1200" cap="none" spc="-4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(θ)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2" name="object 72"/>
          <p:cNvSpPr/>
          <p:nvPr/>
        </p:nvSpPr>
        <p:spPr>
          <a:xfrm>
            <a:off x="792360" y="5094000"/>
            <a:ext cx="1369440" cy="191160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400" rIns="0" bIns="0" anchor="t">
            <a:spAutoFit/>
          </a:bodyPr>
          <a:lstStyle/>
          <a:p>
            <a:pPr marL="168840" marR="0" lvl="0" indent="0" algn="l" defTabSz="914400" rtl="0" eaLnBrk="1" fontAlgn="auto" latinLnBrk="0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Дельта</a:t>
            </a:r>
            <a:r>
              <a:rPr kumimoji="0" lang="ru-RU" sz="1100" b="0" i="0" u="none" strike="noStrike" kern="1200" cap="none" spc="-4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(δ)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3" name="object 73"/>
          <p:cNvSpPr/>
          <p:nvPr/>
        </p:nvSpPr>
        <p:spPr>
          <a:xfrm>
            <a:off x="2361240" y="5632560"/>
            <a:ext cx="3801960" cy="108720"/>
          </a:xfrm>
          <a:custGeom>
            <a:avLst/>
            <a:gdLst>
              <a:gd name="textAreaLeft" fmla="*/ 0 w 3801960"/>
              <a:gd name="textAreaRight" fmla="*/ 3802320 w 3801960"/>
              <a:gd name="textAreaTop" fmla="*/ 0 h 108720"/>
              <a:gd name="textAreaBottom" fmla="*/ 109080 h 108720"/>
            </a:gdLst>
            <a:ahLst/>
            <a:cxnLst/>
            <a:rect l="textAreaLeft" t="textAreaTop" r="textAreaRight" b="textAreaBottom"/>
            <a:pathLst>
              <a:path w="2851785" h="81914">
                <a:moveTo>
                  <a:pt x="0" y="80772"/>
                </a:moveTo>
                <a:lnTo>
                  <a:pt x="2850896" y="80772"/>
                </a:lnTo>
              </a:path>
              <a:path w="2851785" h="81914">
                <a:moveTo>
                  <a:pt x="0" y="81508"/>
                </a:moveTo>
                <a:lnTo>
                  <a:pt x="0" y="0"/>
                </a:lnTo>
              </a:path>
              <a:path w="2851785" h="81914">
                <a:moveTo>
                  <a:pt x="2851404" y="81508"/>
                </a:moveTo>
                <a:lnTo>
                  <a:pt x="2851404" y="0"/>
                </a:lnTo>
              </a:path>
              <a:path w="2851785" h="81914">
                <a:moveTo>
                  <a:pt x="704088" y="81508"/>
                </a:moveTo>
                <a:lnTo>
                  <a:pt x="704088" y="0"/>
                </a:lnTo>
              </a:path>
              <a:path w="2851785" h="81914">
                <a:moveTo>
                  <a:pt x="1426464" y="81508"/>
                </a:moveTo>
                <a:lnTo>
                  <a:pt x="1426464" y="0"/>
                </a:lnTo>
              </a:path>
              <a:path w="2851785" h="81914">
                <a:moveTo>
                  <a:pt x="2154936" y="81508"/>
                </a:moveTo>
                <a:lnTo>
                  <a:pt x="2154936" y="0"/>
                </a:lnTo>
              </a:path>
            </a:pathLst>
          </a:custGeom>
          <a:noFill/>
          <a:ln w="9525">
            <a:solidFill>
              <a:srgbClr val="46475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4" name="object 74"/>
          <p:cNvSpPr/>
          <p:nvPr/>
        </p:nvSpPr>
        <p:spPr>
          <a:xfrm>
            <a:off x="2296080" y="5836680"/>
            <a:ext cx="1479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0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object 75"/>
          <p:cNvSpPr/>
          <p:nvPr/>
        </p:nvSpPr>
        <p:spPr>
          <a:xfrm>
            <a:off x="3234600" y="5836680"/>
            <a:ext cx="1479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1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6" name="object 76"/>
          <p:cNvSpPr/>
          <p:nvPr/>
        </p:nvSpPr>
        <p:spPr>
          <a:xfrm>
            <a:off x="3882960" y="5706720"/>
            <a:ext cx="773280" cy="55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980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2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В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рем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я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,</a:t>
            </a:r>
            <a:r>
              <a:rPr kumimoji="0" lang="ru-RU" sz="11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с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7" name="object 77"/>
          <p:cNvSpPr/>
          <p:nvPr/>
        </p:nvSpPr>
        <p:spPr>
          <a:xfrm>
            <a:off x="5140800" y="5836680"/>
            <a:ext cx="1479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3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8" name="object 78"/>
          <p:cNvSpPr/>
          <p:nvPr/>
        </p:nvSpPr>
        <p:spPr>
          <a:xfrm>
            <a:off x="6094080" y="5836680"/>
            <a:ext cx="1479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4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59" name="object 79"/>
          <p:cNvGrpSpPr/>
          <p:nvPr/>
        </p:nvGrpSpPr>
        <p:grpSpPr>
          <a:xfrm>
            <a:off x="6362280" y="2476440"/>
            <a:ext cx="4868640" cy="676800"/>
            <a:chOff x="6362280" y="2476440"/>
            <a:chExt cx="4868640" cy="676800"/>
          </a:xfrm>
        </p:grpSpPr>
        <p:sp>
          <p:nvSpPr>
            <p:cNvPr id="260" name="object 80"/>
            <p:cNvSpPr/>
            <p:nvPr/>
          </p:nvSpPr>
          <p:spPr>
            <a:xfrm>
              <a:off x="6362280" y="247644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3651504" y="0"/>
                  </a:moveTo>
                  <a:lnTo>
                    <a:pt x="278002" y="0"/>
                  </a:lnTo>
                  <a:lnTo>
                    <a:pt x="278002" y="190373"/>
                  </a:lnTo>
                  <a:lnTo>
                    <a:pt x="126872" y="190373"/>
                  </a:lnTo>
                  <a:lnTo>
                    <a:pt x="126872" y="126873"/>
                  </a:lnTo>
                  <a:lnTo>
                    <a:pt x="0" y="253746"/>
                  </a:lnTo>
                  <a:lnTo>
                    <a:pt x="126872" y="380619"/>
                  </a:lnTo>
                  <a:lnTo>
                    <a:pt x="126872" y="317246"/>
                  </a:lnTo>
                  <a:lnTo>
                    <a:pt x="278002" y="317246"/>
                  </a:lnTo>
                  <a:lnTo>
                    <a:pt x="278002" y="507492"/>
                  </a:lnTo>
                  <a:lnTo>
                    <a:pt x="3651504" y="507492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1" name="object 81"/>
            <p:cNvSpPr/>
            <p:nvPr/>
          </p:nvSpPr>
          <p:spPr>
            <a:xfrm>
              <a:off x="6362280" y="247644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0" y="253746"/>
                  </a:moveTo>
                  <a:lnTo>
                    <a:pt x="126872" y="126873"/>
                  </a:lnTo>
                  <a:lnTo>
                    <a:pt x="126872" y="190373"/>
                  </a:lnTo>
                  <a:lnTo>
                    <a:pt x="278002" y="190373"/>
                  </a:lnTo>
                  <a:lnTo>
                    <a:pt x="278002" y="0"/>
                  </a:lnTo>
                  <a:lnTo>
                    <a:pt x="3651504" y="0"/>
                  </a:lnTo>
                  <a:lnTo>
                    <a:pt x="3651504" y="507492"/>
                  </a:lnTo>
                  <a:lnTo>
                    <a:pt x="278002" y="507492"/>
                  </a:lnTo>
                  <a:lnTo>
                    <a:pt x="278002" y="317246"/>
                  </a:lnTo>
                  <a:lnTo>
                    <a:pt x="126872" y="317246"/>
                  </a:lnTo>
                  <a:lnTo>
                    <a:pt x="126872" y="380619"/>
                  </a:lnTo>
                  <a:lnTo>
                    <a:pt x="0" y="25374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62" name="object 82"/>
          <p:cNvSpPr/>
          <p:nvPr/>
        </p:nvSpPr>
        <p:spPr>
          <a:xfrm>
            <a:off x="6958800" y="2680560"/>
            <a:ext cx="3561480" cy="1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5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12–30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Гц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45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—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Нормальное бодрствование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63" name="object 83"/>
          <p:cNvGrpSpPr/>
          <p:nvPr/>
        </p:nvGrpSpPr>
        <p:grpSpPr>
          <a:xfrm>
            <a:off x="6362280" y="3271320"/>
            <a:ext cx="4868640" cy="678960"/>
            <a:chOff x="6362280" y="3271320"/>
            <a:chExt cx="4868640" cy="678960"/>
          </a:xfrm>
        </p:grpSpPr>
        <p:sp>
          <p:nvSpPr>
            <p:cNvPr id="264" name="object 84"/>
            <p:cNvSpPr/>
            <p:nvPr/>
          </p:nvSpPr>
          <p:spPr>
            <a:xfrm>
              <a:off x="6362280" y="3271320"/>
              <a:ext cx="4868640" cy="67896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8960"/>
                <a:gd name="textAreaBottom" fmla="*/ 679320 h 678960"/>
              </a:gdLst>
              <a:ahLst/>
              <a:cxnLst/>
              <a:rect l="textAreaLeft" t="textAreaTop" r="textAreaRight" b="textAreaBottom"/>
              <a:pathLst>
                <a:path w="3651884" h="509269">
                  <a:moveTo>
                    <a:pt x="3651504" y="0"/>
                  </a:moveTo>
                  <a:lnTo>
                    <a:pt x="278002" y="0"/>
                  </a:lnTo>
                  <a:lnTo>
                    <a:pt x="278002" y="190881"/>
                  </a:lnTo>
                  <a:lnTo>
                    <a:pt x="127253" y="190881"/>
                  </a:lnTo>
                  <a:lnTo>
                    <a:pt x="127253" y="127254"/>
                  </a:lnTo>
                  <a:lnTo>
                    <a:pt x="0" y="254508"/>
                  </a:lnTo>
                  <a:lnTo>
                    <a:pt x="127253" y="381762"/>
                  </a:lnTo>
                  <a:lnTo>
                    <a:pt x="127253" y="318135"/>
                  </a:lnTo>
                  <a:lnTo>
                    <a:pt x="278002" y="318135"/>
                  </a:lnTo>
                  <a:lnTo>
                    <a:pt x="278002" y="509016"/>
                  </a:lnTo>
                  <a:lnTo>
                    <a:pt x="3651504" y="509016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5" name="object 85"/>
            <p:cNvSpPr/>
            <p:nvPr/>
          </p:nvSpPr>
          <p:spPr>
            <a:xfrm>
              <a:off x="6362280" y="3271320"/>
              <a:ext cx="4868640" cy="67896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8960"/>
                <a:gd name="textAreaBottom" fmla="*/ 679320 h 678960"/>
              </a:gdLst>
              <a:ahLst/>
              <a:cxnLst/>
              <a:rect l="textAreaLeft" t="textAreaTop" r="textAreaRight" b="textAreaBottom"/>
              <a:pathLst>
                <a:path w="3651884" h="509269">
                  <a:moveTo>
                    <a:pt x="0" y="254508"/>
                  </a:moveTo>
                  <a:lnTo>
                    <a:pt x="127253" y="127254"/>
                  </a:lnTo>
                  <a:lnTo>
                    <a:pt x="127253" y="190881"/>
                  </a:lnTo>
                  <a:lnTo>
                    <a:pt x="278002" y="190881"/>
                  </a:lnTo>
                  <a:lnTo>
                    <a:pt x="278002" y="0"/>
                  </a:lnTo>
                  <a:lnTo>
                    <a:pt x="3651504" y="0"/>
                  </a:lnTo>
                  <a:lnTo>
                    <a:pt x="3651504" y="509016"/>
                  </a:lnTo>
                  <a:lnTo>
                    <a:pt x="278002" y="509016"/>
                  </a:lnTo>
                  <a:lnTo>
                    <a:pt x="278002" y="318135"/>
                  </a:lnTo>
                  <a:lnTo>
                    <a:pt x="127253" y="318135"/>
                  </a:lnTo>
                  <a:lnTo>
                    <a:pt x="127253" y="381762"/>
                  </a:lnTo>
                  <a:lnTo>
                    <a:pt x="0" y="25450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66" name="object 86"/>
          <p:cNvSpPr/>
          <p:nvPr/>
        </p:nvSpPr>
        <p:spPr>
          <a:xfrm>
            <a:off x="6958800" y="3476520"/>
            <a:ext cx="3725640" cy="1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6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8–12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Гц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45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—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Расслабленное</a:t>
            </a:r>
            <a:r>
              <a:rPr kumimoji="0" lang="ru-RU" sz="1100" b="0" i="0" u="none" strike="noStrike" kern="1200" cap="none" spc="-3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бодрствование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67" name="object 87"/>
          <p:cNvGrpSpPr/>
          <p:nvPr/>
        </p:nvGrpSpPr>
        <p:grpSpPr>
          <a:xfrm>
            <a:off x="6362280" y="4067640"/>
            <a:ext cx="4868640" cy="676800"/>
            <a:chOff x="6362280" y="4067640"/>
            <a:chExt cx="4868640" cy="676800"/>
          </a:xfrm>
        </p:grpSpPr>
        <p:sp>
          <p:nvSpPr>
            <p:cNvPr id="268" name="object 88"/>
            <p:cNvSpPr/>
            <p:nvPr/>
          </p:nvSpPr>
          <p:spPr>
            <a:xfrm>
              <a:off x="6362280" y="406764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3651504" y="0"/>
                  </a:moveTo>
                  <a:lnTo>
                    <a:pt x="278002" y="0"/>
                  </a:lnTo>
                  <a:lnTo>
                    <a:pt x="278002" y="190372"/>
                  </a:lnTo>
                  <a:lnTo>
                    <a:pt x="126872" y="190372"/>
                  </a:lnTo>
                  <a:lnTo>
                    <a:pt x="126872" y="126872"/>
                  </a:lnTo>
                  <a:lnTo>
                    <a:pt x="0" y="253745"/>
                  </a:lnTo>
                  <a:lnTo>
                    <a:pt x="126872" y="380619"/>
                  </a:lnTo>
                  <a:lnTo>
                    <a:pt x="126872" y="317245"/>
                  </a:lnTo>
                  <a:lnTo>
                    <a:pt x="278002" y="317245"/>
                  </a:lnTo>
                  <a:lnTo>
                    <a:pt x="278002" y="507491"/>
                  </a:lnTo>
                  <a:lnTo>
                    <a:pt x="3651504" y="507491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9" name="object 89"/>
            <p:cNvSpPr/>
            <p:nvPr/>
          </p:nvSpPr>
          <p:spPr>
            <a:xfrm>
              <a:off x="6362280" y="406764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0" y="253745"/>
                  </a:moveTo>
                  <a:lnTo>
                    <a:pt x="126872" y="126872"/>
                  </a:lnTo>
                  <a:lnTo>
                    <a:pt x="126872" y="190372"/>
                  </a:lnTo>
                  <a:lnTo>
                    <a:pt x="278002" y="190372"/>
                  </a:lnTo>
                  <a:lnTo>
                    <a:pt x="278002" y="0"/>
                  </a:lnTo>
                  <a:lnTo>
                    <a:pt x="3651504" y="0"/>
                  </a:lnTo>
                  <a:lnTo>
                    <a:pt x="3651504" y="507491"/>
                  </a:lnTo>
                  <a:lnTo>
                    <a:pt x="278002" y="507491"/>
                  </a:lnTo>
                  <a:lnTo>
                    <a:pt x="278002" y="317245"/>
                  </a:lnTo>
                  <a:lnTo>
                    <a:pt x="126872" y="317245"/>
                  </a:lnTo>
                  <a:lnTo>
                    <a:pt x="126872" y="380619"/>
                  </a:lnTo>
                  <a:lnTo>
                    <a:pt x="0" y="25374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0" name="object 90"/>
          <p:cNvSpPr/>
          <p:nvPr/>
        </p:nvSpPr>
        <p:spPr>
          <a:xfrm>
            <a:off x="6958800" y="4160880"/>
            <a:ext cx="3713040" cy="34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643320" marR="0" lvl="0" indent="-63108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100" b="0" i="0" u="none" strike="noStrike" kern="1200" cap="none" spc="9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4–8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Гц </a:t>
            </a:r>
            <a:r>
              <a:rPr kumimoji="0" lang="ru-RU" sz="1100" b="0" i="0" u="none" strike="noStrike" kern="1200" cap="none" spc="45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— 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Поверхностный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сон,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глубокая 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медитация,</a:t>
            </a:r>
            <a:r>
              <a:rPr kumimoji="0" lang="ru-RU" sz="11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гипнотический</a:t>
            </a:r>
            <a:r>
              <a:rPr kumimoji="0" lang="ru-RU" sz="11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транс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71" name="object 91"/>
          <p:cNvGrpSpPr/>
          <p:nvPr/>
        </p:nvGrpSpPr>
        <p:grpSpPr>
          <a:xfrm>
            <a:off x="6362280" y="4864320"/>
            <a:ext cx="4868640" cy="676800"/>
            <a:chOff x="6362280" y="4864320"/>
            <a:chExt cx="4868640" cy="676800"/>
          </a:xfrm>
        </p:grpSpPr>
        <p:sp>
          <p:nvSpPr>
            <p:cNvPr id="272" name="object 92"/>
            <p:cNvSpPr/>
            <p:nvPr/>
          </p:nvSpPr>
          <p:spPr>
            <a:xfrm>
              <a:off x="6362280" y="486432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3651504" y="0"/>
                  </a:moveTo>
                  <a:lnTo>
                    <a:pt x="278002" y="0"/>
                  </a:lnTo>
                  <a:lnTo>
                    <a:pt x="278002" y="190373"/>
                  </a:lnTo>
                  <a:lnTo>
                    <a:pt x="126872" y="190373"/>
                  </a:lnTo>
                  <a:lnTo>
                    <a:pt x="126872" y="126873"/>
                  </a:lnTo>
                  <a:lnTo>
                    <a:pt x="0" y="253746"/>
                  </a:lnTo>
                  <a:lnTo>
                    <a:pt x="126872" y="380619"/>
                  </a:lnTo>
                  <a:lnTo>
                    <a:pt x="126872" y="317182"/>
                  </a:lnTo>
                  <a:lnTo>
                    <a:pt x="278002" y="317182"/>
                  </a:lnTo>
                  <a:lnTo>
                    <a:pt x="278002" y="507492"/>
                  </a:lnTo>
                  <a:lnTo>
                    <a:pt x="3651504" y="507492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3" name="object 93"/>
            <p:cNvSpPr/>
            <p:nvPr/>
          </p:nvSpPr>
          <p:spPr>
            <a:xfrm>
              <a:off x="6362280" y="486432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0" y="253746"/>
                  </a:moveTo>
                  <a:lnTo>
                    <a:pt x="126872" y="126873"/>
                  </a:lnTo>
                  <a:lnTo>
                    <a:pt x="126872" y="190373"/>
                  </a:lnTo>
                  <a:lnTo>
                    <a:pt x="278002" y="190373"/>
                  </a:lnTo>
                  <a:lnTo>
                    <a:pt x="278002" y="0"/>
                  </a:lnTo>
                  <a:lnTo>
                    <a:pt x="3651504" y="0"/>
                  </a:lnTo>
                  <a:lnTo>
                    <a:pt x="3651504" y="507492"/>
                  </a:lnTo>
                  <a:lnTo>
                    <a:pt x="278002" y="507492"/>
                  </a:lnTo>
                  <a:lnTo>
                    <a:pt x="278002" y="317182"/>
                  </a:lnTo>
                  <a:lnTo>
                    <a:pt x="126872" y="317182"/>
                  </a:lnTo>
                  <a:lnTo>
                    <a:pt x="126872" y="380619"/>
                  </a:lnTo>
                  <a:lnTo>
                    <a:pt x="0" y="25374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4" name="object 94"/>
          <p:cNvSpPr/>
          <p:nvPr/>
        </p:nvSpPr>
        <p:spPr>
          <a:xfrm>
            <a:off x="6958800" y="5069160"/>
            <a:ext cx="2199240" cy="1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5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0,1–4</a:t>
            </a:r>
            <a:r>
              <a:rPr kumimoji="0" lang="ru-RU" sz="1100" b="0" i="0" u="none" strike="noStrike" kern="120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Гц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45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—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Глубокий 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сон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75" name="object 95"/>
          <p:cNvGrpSpPr/>
          <p:nvPr/>
        </p:nvGrpSpPr>
        <p:grpSpPr>
          <a:xfrm>
            <a:off x="6362280" y="1680120"/>
            <a:ext cx="4868640" cy="676800"/>
            <a:chOff x="6362280" y="1680120"/>
            <a:chExt cx="4868640" cy="676800"/>
          </a:xfrm>
        </p:grpSpPr>
        <p:sp>
          <p:nvSpPr>
            <p:cNvPr id="276" name="object 96"/>
            <p:cNvSpPr/>
            <p:nvPr/>
          </p:nvSpPr>
          <p:spPr>
            <a:xfrm>
              <a:off x="6362280" y="168012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3651504" y="0"/>
                  </a:moveTo>
                  <a:lnTo>
                    <a:pt x="278002" y="0"/>
                  </a:lnTo>
                  <a:lnTo>
                    <a:pt x="278002" y="190373"/>
                  </a:lnTo>
                  <a:lnTo>
                    <a:pt x="126872" y="190373"/>
                  </a:lnTo>
                  <a:lnTo>
                    <a:pt x="126872" y="126873"/>
                  </a:lnTo>
                  <a:lnTo>
                    <a:pt x="0" y="253746"/>
                  </a:lnTo>
                  <a:lnTo>
                    <a:pt x="126872" y="380618"/>
                  </a:lnTo>
                  <a:lnTo>
                    <a:pt x="126872" y="317246"/>
                  </a:lnTo>
                  <a:lnTo>
                    <a:pt x="278002" y="317246"/>
                  </a:lnTo>
                  <a:lnTo>
                    <a:pt x="278002" y="507491"/>
                  </a:lnTo>
                  <a:lnTo>
                    <a:pt x="3651504" y="507491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F3F3F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7" name="object 97"/>
            <p:cNvSpPr/>
            <p:nvPr/>
          </p:nvSpPr>
          <p:spPr>
            <a:xfrm>
              <a:off x="6362280" y="1680120"/>
              <a:ext cx="4868640" cy="676800"/>
            </a:xfrm>
            <a:custGeom>
              <a:avLst/>
              <a:gdLst>
                <a:gd name="textAreaLeft" fmla="*/ 0 w 4868640"/>
                <a:gd name="textAreaRight" fmla="*/ 4869000 w 4868640"/>
                <a:gd name="textAreaTop" fmla="*/ 0 h 676800"/>
                <a:gd name="textAreaBottom" fmla="*/ 677160 h 676800"/>
              </a:gdLst>
              <a:ahLst/>
              <a:cxnLst/>
              <a:rect l="textAreaLeft" t="textAreaTop" r="textAreaRight" b="textAreaBottom"/>
              <a:pathLst>
                <a:path w="3651884" h="508000">
                  <a:moveTo>
                    <a:pt x="0" y="253746"/>
                  </a:moveTo>
                  <a:lnTo>
                    <a:pt x="126872" y="126873"/>
                  </a:lnTo>
                  <a:lnTo>
                    <a:pt x="126872" y="190373"/>
                  </a:lnTo>
                  <a:lnTo>
                    <a:pt x="278002" y="190373"/>
                  </a:lnTo>
                  <a:lnTo>
                    <a:pt x="278002" y="0"/>
                  </a:lnTo>
                  <a:lnTo>
                    <a:pt x="3651504" y="0"/>
                  </a:lnTo>
                  <a:lnTo>
                    <a:pt x="3651504" y="507491"/>
                  </a:lnTo>
                  <a:lnTo>
                    <a:pt x="278002" y="507491"/>
                  </a:lnTo>
                  <a:lnTo>
                    <a:pt x="278002" y="317246"/>
                  </a:lnTo>
                  <a:lnTo>
                    <a:pt x="126872" y="317246"/>
                  </a:lnTo>
                  <a:lnTo>
                    <a:pt x="126872" y="380618"/>
                  </a:lnTo>
                  <a:lnTo>
                    <a:pt x="0" y="25374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78" name="object 98"/>
          <p:cNvSpPr/>
          <p:nvPr/>
        </p:nvSpPr>
        <p:spPr>
          <a:xfrm>
            <a:off x="6958800" y="1772280"/>
            <a:ext cx="3845520" cy="3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5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30–60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Гц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45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—</a:t>
            </a:r>
            <a:r>
              <a:rPr kumimoji="0" lang="ru-RU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Активное</a:t>
            </a:r>
            <a:r>
              <a:rPr kumimoji="0" lang="ru-RU" sz="1100" b="0" i="0" u="none" strike="noStrike" kern="1200" cap="none" spc="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</a:t>
            </a: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обучение,</a:t>
            </a:r>
            <a:r>
              <a:rPr kumimoji="0" lang="ru-RU" sz="1100" b="0" i="0" u="none" strike="noStrike" kern="1200" cap="none" spc="-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 творческая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8229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</a:rPr>
              <a:t>деятельность</a:t>
            </a:r>
            <a:endParaRPr kumimoji="0" lang="ru-RU" sz="11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7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5152"/>
          <a:stretch/>
        </p:blipFill>
        <p:spPr>
          <a:xfrm>
            <a:off x="233276" y="1219200"/>
            <a:ext cx="11722687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057650" y="20597"/>
            <a:ext cx="36502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Мелодия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соната Фа Минор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b="6132"/>
          <a:stretch/>
        </p:blipFill>
        <p:spPr>
          <a:xfrm>
            <a:off x="220494" y="1209964"/>
            <a:ext cx="11751013" cy="557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8837" y="43175"/>
            <a:ext cx="333432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Мелодия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черный бумер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1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5807"/>
          <a:stretch/>
        </p:blipFill>
        <p:spPr>
          <a:xfrm>
            <a:off x="211280" y="1237887"/>
            <a:ext cx="11769440" cy="557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549032" y="5096"/>
            <a:ext cx="3091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Мелодия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Король и Шут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6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533925" y="363546"/>
            <a:ext cx="9995039" cy="1703379"/>
          </a:xfrm>
          <a:prstGeom prst="rect">
            <a:avLst/>
          </a:prstGeom>
          <a:noFill/>
          <a:ln w="0">
            <a:noFill/>
          </a:ln>
        </p:spPr>
        <p:txBody>
          <a:bodyPr vert="horz" lIns="0" tIns="1224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600">
              <a:spcBef>
                <a:spcPts val="96"/>
              </a:spcBef>
            </a:pPr>
            <a:r>
              <a:rPr lang="ru-RU" sz="4800" b="1" dirty="0" smtClean="0">
                <a:solidFill>
                  <a:schemeClr val="accent2"/>
                </a:solidFill>
              </a:rPr>
              <a:t>Проблемы на решение которых нацелен центр «Точка роста»: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object 30"/>
          <p:cNvSpPr/>
          <p:nvPr/>
        </p:nvSpPr>
        <p:spPr>
          <a:xfrm>
            <a:off x="533925" y="2438753"/>
            <a:ext cx="9591150" cy="26236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99"/>
              </a:spcBef>
              <a:buFontTx/>
              <a:buChar char="-"/>
              <a:tabLst>
                <a:tab pos="0" algn="l"/>
              </a:tabLst>
            </a:pPr>
            <a:r>
              <a:rPr lang="ru-RU" sz="2800" b="1" spc="-1" dirty="0" smtClean="0">
                <a:solidFill>
                  <a:schemeClr val="accent2"/>
                </a:solidFill>
                <a:latin typeface="+mj-lt"/>
              </a:rPr>
              <a:t>О</a:t>
            </a:r>
            <a:r>
              <a:rPr lang="ru-RU" sz="2800" b="1" strike="noStrike" spc="-1" dirty="0" smtClean="0">
                <a:solidFill>
                  <a:schemeClr val="accent2"/>
                </a:solidFill>
                <a:latin typeface="+mj-lt"/>
              </a:rPr>
              <a:t>своение</a:t>
            </a:r>
            <a:r>
              <a:rPr lang="ru-RU" sz="2800" b="1" strike="noStrike" spc="-26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" dirty="0" smtClean="0">
                <a:solidFill>
                  <a:schemeClr val="accent2"/>
                </a:solidFill>
                <a:latin typeface="+mj-lt"/>
              </a:rPr>
              <a:t>курсов химии, физики,</a:t>
            </a:r>
            <a:r>
              <a:rPr lang="ru-RU" sz="2800" b="1" strike="noStrike" spc="-46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+mj-lt"/>
              </a:rPr>
              <a:t>биологии,</a:t>
            </a:r>
            <a:r>
              <a:rPr lang="ru-RU" sz="2800" b="1" strike="noStrike" spc="-4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" dirty="0" smtClean="0">
                <a:solidFill>
                  <a:schemeClr val="accent2"/>
                </a:solidFill>
                <a:latin typeface="+mj-lt"/>
              </a:rPr>
              <a:t>носит</a:t>
            </a:r>
            <a:r>
              <a:rPr lang="ru-RU" sz="2800" b="1" strike="noStrike" spc="-6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+mj-lt"/>
              </a:rPr>
              <a:t>преимущественно</a:t>
            </a:r>
            <a:r>
              <a:rPr lang="ru-RU" sz="2800" b="1" strike="noStrike" spc="-35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+mj-lt"/>
              </a:rPr>
              <a:t>теоретический</a:t>
            </a:r>
            <a:r>
              <a:rPr lang="ru-RU" sz="2800" b="1" strike="noStrike" spc="-72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2" dirty="0" smtClean="0">
                <a:solidFill>
                  <a:schemeClr val="accent2"/>
                </a:solidFill>
                <a:latin typeface="+mj-lt"/>
              </a:rPr>
              <a:t>характер </a:t>
            </a:r>
            <a:r>
              <a:rPr lang="ru-RU" sz="2800" b="1" strike="noStrike" spc="-1" dirty="0" smtClean="0">
                <a:solidFill>
                  <a:schemeClr val="accent2"/>
                </a:solidFill>
                <a:latin typeface="+mj-lt"/>
              </a:rPr>
              <a:t>изучения</a:t>
            </a:r>
            <a:r>
              <a:rPr lang="ru-RU" sz="2800" b="1" strike="noStrike" spc="-75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+mj-lt"/>
              </a:rPr>
              <a:t>материала</a:t>
            </a:r>
            <a:r>
              <a:rPr lang="ru-RU" sz="2800" b="1" strike="noStrike" spc="-12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99"/>
              </a:spcBef>
              <a:buFontTx/>
              <a:buChar char="-"/>
              <a:tabLst>
                <a:tab pos="0" algn="l"/>
              </a:tabLst>
            </a:pPr>
            <a:endParaRPr lang="ru-RU" sz="2800" b="1" strike="noStrike" spc="-12" dirty="0" smtClean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spcBef>
                <a:spcPts val="99"/>
              </a:spcBef>
              <a:buFontTx/>
              <a:buChar char="-"/>
              <a:tabLst>
                <a:tab pos="0" algn="l"/>
              </a:tabLst>
            </a:pPr>
            <a:r>
              <a:rPr lang="ru-RU" sz="2800" b="1" spc="-12" dirty="0" smtClean="0">
                <a:solidFill>
                  <a:schemeClr val="accent2"/>
                </a:solidFill>
                <a:latin typeface="+mj-lt"/>
              </a:rPr>
              <a:t>Недостаток </a:t>
            </a:r>
            <a:r>
              <a:rPr lang="ru-RU" sz="2800" b="1" spc="-12" dirty="0">
                <a:solidFill>
                  <a:schemeClr val="accent2"/>
                </a:solidFill>
                <a:latin typeface="+mj-lt"/>
              </a:rPr>
              <a:t>внимания на связь теоретических знаний с практическими</a:t>
            </a:r>
          </a:p>
        </p:txBody>
      </p:sp>
    </p:spTree>
    <p:extLst>
      <p:ext uri="{BB962C8B-B14F-4D97-AF65-F5344CB8AC3E}">
        <p14:creationId xmlns:p14="http://schemas.microsoft.com/office/powerpoint/2010/main" val="26108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8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ject 3"/>
          <p:cNvPicPr/>
          <p:nvPr/>
        </p:nvPicPr>
        <p:blipFill>
          <a:blip r:embed="rId2"/>
          <a:stretch/>
        </p:blipFill>
        <p:spPr>
          <a:xfrm>
            <a:off x="793079" y="1622425"/>
            <a:ext cx="10570245" cy="4959349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 idx="4294967295"/>
          </p:nvPr>
        </p:nvSpPr>
        <p:spPr>
          <a:xfrm>
            <a:off x="1143000" y="147638"/>
            <a:ext cx="9696450" cy="1474787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200" b="1" strike="noStrike" spc="-23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200" b="1" strike="noStrike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231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200" b="1" strike="noStrike" spc="-5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24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200" b="1" strike="noStrike" spc="-46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16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200" b="0" strike="noStrike" spc="-1" dirty="0">
              <a:solidFill>
                <a:schemeClr val="accent2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265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200" b="1" strike="noStrike" spc="-265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200" b="1" strike="noStrike" spc="-265" dirty="0">
                <a:solidFill>
                  <a:schemeClr val="accent2"/>
                </a:solidFill>
                <a:latin typeface="Arial"/>
              </a:rPr>
              <a:t>»</a:t>
            </a:r>
            <a:endParaRPr lang="ru-RU" sz="32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66" name="object 8"/>
          <p:cNvSpPr/>
          <p:nvPr/>
        </p:nvSpPr>
        <p:spPr>
          <a:xfrm>
            <a:off x="709200" y="1164960"/>
            <a:ext cx="8980920" cy="436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703160">
              <a:lnSpc>
                <a:spcPts val="3294"/>
              </a:lnSpc>
            </a:pPr>
            <a:r>
              <a:rPr lang="ru-RU" sz="2800" b="1" strike="noStrike" spc="-12" dirty="0" smtClean="0">
                <a:solidFill>
                  <a:schemeClr val="accent2"/>
                </a:solidFill>
                <a:latin typeface="Calibri"/>
              </a:rPr>
              <a:t>Сокращение</a:t>
            </a:r>
            <a:r>
              <a:rPr lang="ru-RU" sz="2800" b="1" strike="noStrike" spc="-46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мышечных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волокон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800" b="1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сигнал</a:t>
            </a:r>
            <a:r>
              <a:rPr lang="ru-RU" sz="2800" b="1" strike="noStrike" spc="-9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800" b="0" strike="noStrike" spc="-1" dirty="0">
              <a:solidFill>
                <a:schemeClr val="accent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3"/>
          <p:cNvPicPr/>
          <p:nvPr/>
        </p:nvPicPr>
        <p:blipFill>
          <a:blip r:embed="rId2"/>
          <a:stretch/>
        </p:blipFill>
        <p:spPr>
          <a:xfrm>
            <a:off x="1447800" y="1774799"/>
            <a:ext cx="9618240" cy="4883175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 idx="4294967295"/>
          </p:nvPr>
        </p:nvSpPr>
        <p:spPr>
          <a:xfrm>
            <a:off x="1164803" y="207195"/>
            <a:ext cx="9901237" cy="147478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200" b="1" strike="noStrike" spc="-23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200" b="1" strike="noStrike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231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200" b="1" strike="noStrike" spc="-5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24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200" b="1" strike="noStrike" spc="-46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trike="noStrike" spc="-16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200" b="0" strike="noStrike" spc="-1" dirty="0">
              <a:solidFill>
                <a:schemeClr val="accent2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200" b="1" strike="noStrike" spc="-265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200" b="1" strike="noStrike" spc="-265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200" b="1" strike="noStrike" spc="-265" dirty="0">
                <a:solidFill>
                  <a:schemeClr val="accent2"/>
                </a:solidFill>
                <a:latin typeface="Arial"/>
              </a:rPr>
              <a:t>»</a:t>
            </a:r>
            <a:endParaRPr lang="ru-RU" sz="32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73" name="object 8"/>
          <p:cNvSpPr/>
          <p:nvPr/>
        </p:nvSpPr>
        <p:spPr>
          <a:xfrm>
            <a:off x="1279080" y="1260000"/>
            <a:ext cx="8980920" cy="436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85725">
              <a:lnSpc>
                <a:spcPts val="3294"/>
              </a:lnSpc>
            </a:pPr>
            <a:r>
              <a:rPr lang="ru-RU" sz="2800" b="1" strike="noStrike" spc="-12" dirty="0" smtClean="0">
                <a:solidFill>
                  <a:schemeClr val="accent2"/>
                </a:solidFill>
                <a:latin typeface="Calibri"/>
              </a:rPr>
              <a:t>Сокращение</a:t>
            </a:r>
            <a:r>
              <a:rPr lang="ru-RU" sz="2800" b="1" strike="noStrike" spc="-46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мышечных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волокон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800" b="1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сигнал</a:t>
            </a:r>
            <a:r>
              <a:rPr lang="ru-RU" sz="2800" b="1" strike="noStrike" spc="-9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800" b="0" strike="noStrike" spc="-1" dirty="0">
              <a:solidFill>
                <a:schemeClr val="accent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ject 3"/>
          <p:cNvPicPr/>
          <p:nvPr/>
        </p:nvPicPr>
        <p:blipFill>
          <a:blip r:embed="rId2"/>
          <a:stretch/>
        </p:blipFill>
        <p:spPr>
          <a:xfrm>
            <a:off x="1466849" y="1601602"/>
            <a:ext cx="9058275" cy="5123047"/>
          </a:xfrm>
          <a:prstGeom prst="rect">
            <a:avLst/>
          </a:prstGeom>
          <a:ln w="0">
            <a:noFill/>
          </a:ln>
        </p:spPr>
      </p:pic>
      <p:sp>
        <p:nvSpPr>
          <p:cNvPr id="179" name="object 7"/>
          <p:cNvSpPr/>
          <p:nvPr/>
        </p:nvSpPr>
        <p:spPr>
          <a:xfrm>
            <a:off x="709200" y="1164960"/>
            <a:ext cx="8980920" cy="436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703160">
              <a:lnSpc>
                <a:spcPts val="3294"/>
              </a:lnSpc>
            </a:pPr>
            <a:r>
              <a:rPr lang="ru-RU" sz="2800" b="1" strike="noStrike" spc="-12" dirty="0" smtClean="0">
                <a:solidFill>
                  <a:schemeClr val="accent2"/>
                </a:solidFill>
                <a:latin typeface="Calibri"/>
              </a:rPr>
              <a:t>Сокращение</a:t>
            </a:r>
            <a:r>
              <a:rPr lang="ru-RU" sz="2800" b="1" strike="noStrike" spc="-46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мышечных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волокон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800" b="1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сигнал</a:t>
            </a:r>
            <a:r>
              <a:rPr lang="ru-RU" sz="2800" b="1" strike="noStrike" spc="-9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1574" y="110749"/>
            <a:ext cx="8991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200" b="1" spc="-23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200" b="1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231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200" b="1" spc="-5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24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200" b="1" spc="-46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16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200" spc="-1" dirty="0">
              <a:solidFill>
                <a:schemeClr val="accent2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200" b="1" spc="-265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200" b="1" spc="-265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200" b="1" spc="-265" dirty="0">
                <a:solidFill>
                  <a:schemeClr val="accent2"/>
                </a:solidFill>
                <a:latin typeface="Arial"/>
              </a:rPr>
              <a:t>»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object 2"/>
          <p:cNvGrpSpPr/>
          <p:nvPr/>
        </p:nvGrpSpPr>
        <p:grpSpPr>
          <a:xfrm>
            <a:off x="220050" y="1979039"/>
            <a:ext cx="11829075" cy="4412235"/>
            <a:chOff x="48600" y="2055240"/>
            <a:chExt cx="11845080" cy="3917160"/>
          </a:xfrm>
        </p:grpSpPr>
        <p:pic>
          <p:nvPicPr>
            <p:cNvPr id="181" name="object 4"/>
            <p:cNvPicPr/>
            <p:nvPr/>
          </p:nvPicPr>
          <p:blipFill>
            <a:blip r:embed="rId2"/>
            <a:stretch/>
          </p:blipFill>
          <p:spPr>
            <a:xfrm>
              <a:off x="48600" y="2055240"/>
              <a:ext cx="4006440" cy="348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5"/>
            <p:cNvPicPr/>
            <p:nvPr/>
          </p:nvPicPr>
          <p:blipFill>
            <a:blip r:embed="rId3"/>
            <a:stretch/>
          </p:blipFill>
          <p:spPr>
            <a:xfrm>
              <a:off x="4230720" y="2197440"/>
              <a:ext cx="4315320" cy="101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6"/>
            <p:cNvPicPr/>
            <p:nvPr/>
          </p:nvPicPr>
          <p:blipFill>
            <a:blip r:embed="rId4"/>
            <a:stretch/>
          </p:blipFill>
          <p:spPr>
            <a:xfrm>
              <a:off x="4950000" y="3366720"/>
              <a:ext cx="2945520" cy="2605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7"/>
            <p:cNvPicPr/>
            <p:nvPr/>
          </p:nvPicPr>
          <p:blipFill>
            <a:blip r:embed="rId5"/>
            <a:stretch/>
          </p:blipFill>
          <p:spPr>
            <a:xfrm>
              <a:off x="8718840" y="2183760"/>
              <a:ext cx="3174840" cy="1192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object 9"/>
          <p:cNvSpPr/>
          <p:nvPr/>
        </p:nvSpPr>
        <p:spPr>
          <a:xfrm>
            <a:off x="709200" y="1164960"/>
            <a:ext cx="8980920" cy="436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703160">
              <a:lnSpc>
                <a:spcPts val="3294"/>
              </a:lnSpc>
            </a:pPr>
            <a:r>
              <a:rPr lang="ru-RU" sz="2800" b="1" strike="noStrike" spc="-12" dirty="0" smtClean="0">
                <a:solidFill>
                  <a:schemeClr val="accent2"/>
                </a:solidFill>
                <a:latin typeface="Calibri"/>
              </a:rPr>
              <a:t>Сокращение</a:t>
            </a:r>
            <a:r>
              <a:rPr lang="ru-RU" sz="2800" b="1" strike="noStrike" spc="-46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мышечных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2" dirty="0">
                <a:solidFill>
                  <a:schemeClr val="accent2"/>
                </a:solidFill>
                <a:latin typeface="Calibri"/>
              </a:rPr>
              <a:t>волокон</a:t>
            </a:r>
            <a:r>
              <a:rPr lang="ru-RU" sz="2800" b="1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800" b="1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1" dirty="0">
                <a:solidFill>
                  <a:schemeClr val="accent2"/>
                </a:solidFill>
                <a:latin typeface="Calibri"/>
              </a:rPr>
              <a:t>сигнал</a:t>
            </a:r>
            <a:r>
              <a:rPr lang="ru-RU" sz="2800" b="1" strike="noStrike" spc="-9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8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1574" y="110749"/>
            <a:ext cx="8991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200" b="1" spc="-23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200" b="1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231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200" b="1" spc="-5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24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200" b="1" spc="-46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200" b="1" spc="-16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200" spc="-1" dirty="0">
              <a:solidFill>
                <a:schemeClr val="accent2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200" b="1" spc="-265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200" b="1" spc="-265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200" b="1" spc="-265" dirty="0">
                <a:solidFill>
                  <a:schemeClr val="accent2"/>
                </a:solidFill>
                <a:latin typeface="Arial"/>
              </a:rPr>
              <a:t>»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5806"/>
          <a:stretch/>
        </p:blipFill>
        <p:spPr>
          <a:xfrm>
            <a:off x="306572" y="1293090"/>
            <a:ext cx="11578857" cy="548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3347" y="299100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Бицепс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1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6295"/>
          <a:stretch/>
        </p:blipFill>
        <p:spPr>
          <a:xfrm>
            <a:off x="275799" y="1182253"/>
            <a:ext cx="11640402" cy="5504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323272"/>
            <a:ext cx="312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Предплечье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/>
          <p:nvPr/>
        </p:nvSpPr>
        <p:spPr>
          <a:xfrm>
            <a:off x="-76200" y="393212"/>
            <a:ext cx="11201400" cy="26357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anchor="t">
            <a:noAutofit/>
          </a:bodyPr>
          <a:lstStyle/>
          <a:p>
            <a:pPr lvl="1"/>
            <a:r>
              <a:rPr lang="ru-RU" sz="4800" b="1" strike="noStrike" dirty="0" smtClean="0">
                <a:solidFill>
                  <a:schemeClr val="accent2"/>
                </a:solidFill>
                <a:latin typeface="+mj-lt"/>
              </a:rPr>
              <a:t>Материально-техническое оснащение центров «Точка </a:t>
            </a:r>
            <a:r>
              <a:rPr lang="ru-RU" sz="4800" b="1" strike="noStrike" dirty="0">
                <a:solidFill>
                  <a:schemeClr val="accent2"/>
                </a:solidFill>
                <a:latin typeface="+mj-lt"/>
              </a:rPr>
              <a:t>роста»</a:t>
            </a:r>
            <a:endParaRPr lang="ru-RU" sz="4800" b="0" strike="noStrike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object 21"/>
          <p:cNvSpPr/>
          <p:nvPr/>
        </p:nvSpPr>
        <p:spPr>
          <a:xfrm>
            <a:off x="557212" y="4337821"/>
            <a:ext cx="6786563" cy="2408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354013" indent="-342900">
              <a:lnSpc>
                <a:spcPct val="100000"/>
              </a:lnSpc>
              <a:spcBef>
                <a:spcPts val="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800" strike="noStrike" dirty="0" smtClean="0">
                <a:solidFill>
                  <a:schemeClr val="accent2"/>
                </a:solidFill>
                <a:latin typeface="+mj-lt"/>
              </a:rPr>
              <a:t>Посуда </a:t>
            </a:r>
            <a:r>
              <a:rPr lang="ru-RU" sz="2800" strike="noStrike" dirty="0">
                <a:solidFill>
                  <a:schemeClr val="accent2"/>
                </a:solidFill>
                <a:latin typeface="+mj-lt"/>
              </a:rPr>
              <a:t>и оборудование </a:t>
            </a:r>
            <a:r>
              <a:rPr lang="ru-RU" sz="2800" strike="noStrike" dirty="0" smtClean="0">
                <a:solidFill>
                  <a:schemeClr val="accent2"/>
                </a:solidFill>
                <a:latin typeface="+mj-lt"/>
              </a:rPr>
              <a:t>для ученических опытов</a:t>
            </a:r>
          </a:p>
          <a:p>
            <a:pPr marL="354013" indent="-342900">
              <a:spcBef>
                <a:spcPts val="99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800" strike="noStrike" dirty="0" smtClean="0">
                <a:solidFill>
                  <a:schemeClr val="accent2"/>
                </a:solidFill>
                <a:latin typeface="+mj-lt"/>
              </a:rPr>
              <a:t>Гербарии, оборудование для демонстрационных опытов, учебные кабинеты</a:t>
            </a:r>
          </a:p>
          <a:p>
            <a:pPr marL="276120" indent="-26424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ru-RU" sz="14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object 14"/>
          <p:cNvPicPr/>
          <p:nvPr/>
        </p:nvPicPr>
        <p:blipFill>
          <a:blip r:embed="rId2"/>
          <a:stretch/>
        </p:blipFill>
        <p:spPr>
          <a:xfrm>
            <a:off x="7744648" y="4035345"/>
            <a:ext cx="3612960" cy="2601000"/>
          </a:xfrm>
          <a:prstGeom prst="rect">
            <a:avLst/>
          </a:prstGeom>
          <a:ln w="0"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6" y="1255685"/>
            <a:ext cx="3411565" cy="3411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6648" y="2165619"/>
            <a:ext cx="6096000" cy="1397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342900">
              <a:lnSpc>
                <a:spcPct val="100000"/>
              </a:lnSpc>
              <a:spcBef>
                <a:spcPts val="99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/>
                </a:solidFill>
                <a:latin typeface="+mj-lt"/>
              </a:rPr>
              <a:t>Цифровые лаборатории «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Releon</a:t>
            </a:r>
            <a:r>
              <a:rPr lang="ru-RU" sz="2800" dirty="0">
                <a:solidFill>
                  <a:schemeClr val="accent2"/>
                </a:solidFill>
                <a:latin typeface="+mj-lt"/>
              </a:rPr>
              <a:t>»</a:t>
            </a:r>
          </a:p>
          <a:p>
            <a:pPr marL="354013" indent="-342900">
              <a:lnSpc>
                <a:spcPct val="100000"/>
              </a:lnSpc>
              <a:spcBef>
                <a:spcPts val="99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/>
                </a:solidFill>
                <a:latin typeface="+mj-lt"/>
              </a:rPr>
              <a:t>Цифровая лаборатория по  </a:t>
            </a:r>
            <a:r>
              <a:rPr lang="ru-RU" sz="2800" dirty="0" err="1">
                <a:solidFill>
                  <a:schemeClr val="accent2"/>
                </a:solidFill>
                <a:latin typeface="+mj-lt"/>
              </a:rPr>
              <a:t>нейротехнологии</a:t>
            </a:r>
            <a:r>
              <a:rPr lang="ru-RU" sz="2800" dirty="0">
                <a:solidFill>
                  <a:schemeClr val="accent2"/>
                </a:solidFill>
                <a:latin typeface="+mj-lt"/>
              </a:rPr>
              <a:t> «</a:t>
            </a:r>
            <a:r>
              <a:rPr lang="ru-RU" sz="2800" dirty="0" err="1">
                <a:solidFill>
                  <a:schemeClr val="accent2"/>
                </a:solidFill>
                <a:latin typeface="+mj-lt"/>
              </a:rPr>
              <a:t>BitronicsLab</a:t>
            </a:r>
            <a:r>
              <a:rPr lang="ru-RU" sz="2800" dirty="0">
                <a:solidFill>
                  <a:schemeClr val="accent2"/>
                </a:solidFill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5709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84" y="219075"/>
            <a:ext cx="11190816" cy="1320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  <a:ea typeface="+mn-ea"/>
                <a:cs typeface="+mn-cs"/>
              </a:rPr>
              <a:t>Направления использования оборудования центра «Точка роста»</a:t>
            </a:r>
            <a:endParaRPr lang="ru-RU" sz="4800" b="1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695142" cy="451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Школа:</a:t>
            </a:r>
          </a:p>
          <a:p>
            <a:r>
              <a:rPr lang="ru-RU" sz="2400" dirty="0" smtClean="0"/>
              <a:t>Учебная деятельность (уроки, дополнительное образование)</a:t>
            </a:r>
          </a:p>
          <a:p>
            <a:r>
              <a:rPr lang="ru-RU" sz="2400" dirty="0" smtClean="0"/>
              <a:t>Проектная деятельность учащихся (шаг в будущее)</a:t>
            </a:r>
          </a:p>
          <a:p>
            <a:r>
              <a:rPr lang="ru-RU" sz="2400" dirty="0" smtClean="0"/>
              <a:t>Подготовка к ОГЭ и ЕГЭ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64" y="4065589"/>
            <a:ext cx="3634315" cy="272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7" y="2160589"/>
            <a:ext cx="3705225" cy="2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84" y="219075"/>
            <a:ext cx="11190816" cy="1320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  <a:ea typeface="+mn-ea"/>
                <a:cs typeface="+mn-cs"/>
              </a:rPr>
              <a:t>Направления использования оборудования центра «Точка роста»</a:t>
            </a:r>
            <a:endParaRPr lang="ru-RU" sz="4800" b="1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695142" cy="451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Город:</a:t>
            </a:r>
          </a:p>
          <a:p>
            <a:r>
              <a:rPr lang="ru-RU" sz="2400" dirty="0"/>
              <a:t>Городская сетевая «Биологическая школа»</a:t>
            </a:r>
          </a:p>
          <a:p>
            <a:r>
              <a:rPr lang="ru-RU" sz="2400" dirty="0"/>
              <a:t>Сетевое взаимодействие с </a:t>
            </a:r>
            <a:r>
              <a:rPr lang="ru-RU" sz="2400" dirty="0" smtClean="0"/>
              <a:t>КГМУ</a:t>
            </a:r>
          </a:p>
          <a:p>
            <a:r>
              <a:rPr lang="ru-RU" sz="2400" dirty="0" smtClean="0"/>
              <a:t>Взаимодействие с ОГБУЗ </a:t>
            </a:r>
            <a:r>
              <a:rPr lang="ru-RU" sz="2400" dirty="0" err="1" smtClean="0"/>
              <a:t>Шарьинская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окружная больница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9000" y="2624139"/>
            <a:ext cx="3708400" cy="2781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r="19750"/>
          <a:stretch/>
        </p:blipFill>
        <p:spPr>
          <a:xfrm>
            <a:off x="7338750" y="3184553"/>
            <a:ext cx="2733675" cy="3475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41" y="4192587"/>
            <a:ext cx="3416302" cy="25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10620375" cy="165893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1" strike="noStrike" spc="-270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600" b="1" strike="noStrike" spc="-1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56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600" b="1" strike="noStrike" spc="-1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600" b="1" strike="noStrike" spc="-7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191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  <a:p>
            <a:pPr marL="720" indent="0" algn="ctr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600" b="1" strike="noStrike" spc="-307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»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26" name="object 7"/>
          <p:cNvSpPr/>
          <p:nvPr/>
        </p:nvSpPr>
        <p:spPr>
          <a:xfrm rot="26400">
            <a:off x="729750" y="1709242"/>
            <a:ext cx="7920000" cy="4155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ts val="2160"/>
              </a:lnSpc>
              <a:spcBef>
                <a:spcPts val="105"/>
              </a:spcBef>
            </a:pP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позволяет</a:t>
            </a:r>
            <a:r>
              <a:rPr lang="ru-RU" sz="2200" b="0" strike="noStrike" spc="-2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учащимся</a:t>
            </a:r>
            <a:r>
              <a:rPr lang="ru-RU" sz="2200" b="0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регистрировать,</a:t>
            </a:r>
            <a:r>
              <a:rPr lang="ru-RU" sz="2200" b="0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обрабатывать</a:t>
            </a:r>
            <a:r>
              <a:rPr lang="ru-RU" sz="2200" b="0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 анализировать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ts val="2160"/>
              </a:lnSpc>
            </a:pPr>
            <a:r>
              <a:rPr lang="ru-RU" sz="2200" b="0" strike="noStrike" spc="-1" dirty="0" err="1">
                <a:solidFill>
                  <a:schemeClr val="accent2"/>
                </a:solidFill>
                <a:latin typeface="Calibri"/>
              </a:rPr>
              <a:t>биосигналы</a:t>
            </a:r>
            <a:r>
              <a:rPr lang="ru-RU" sz="2200" b="0" strike="noStrike" spc="-8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человека: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5000"/>
              </a:lnSpc>
            </a:pPr>
            <a:r>
              <a:rPr lang="ru-RU" sz="2200" b="1" strike="noStrike" spc="-1" dirty="0">
                <a:solidFill>
                  <a:schemeClr val="accent2"/>
                </a:solidFill>
                <a:latin typeface="Calibri"/>
              </a:rPr>
              <a:t>мышечную</a:t>
            </a:r>
            <a:r>
              <a:rPr lang="ru-RU" sz="22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активность, пульс,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электрокардиограмму,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электроэнцефалограмму,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5000"/>
              </a:lnSpc>
            </a:pPr>
            <a:r>
              <a:rPr lang="ru-RU" sz="2200" b="1" strike="noStrike" spc="-1" dirty="0">
                <a:solidFill>
                  <a:schemeClr val="accent2"/>
                </a:solidFill>
                <a:latin typeface="Calibri"/>
              </a:rPr>
              <a:t>механические</a:t>
            </a:r>
            <a:r>
              <a:rPr lang="ru-RU" sz="2200" b="1" strike="noStrike" spc="-8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колебания</a:t>
            </a:r>
            <a:r>
              <a:rPr lang="ru-RU" sz="2200" b="1" strike="noStrike" spc="-8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грудной</a:t>
            </a:r>
            <a:r>
              <a:rPr lang="ru-RU" sz="2200" b="1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1" strike="noStrike" spc="-12" dirty="0">
                <a:solidFill>
                  <a:schemeClr val="accent2"/>
                </a:solidFill>
                <a:latin typeface="Calibri"/>
              </a:rPr>
              <a:t>клетки сопротивление</a:t>
            </a:r>
            <a:r>
              <a:rPr lang="ru-RU" sz="2200" b="1" strike="noStrike" spc="9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1" strike="noStrike" spc="-21" dirty="0">
                <a:solidFill>
                  <a:schemeClr val="accent2"/>
                </a:solidFill>
                <a:latin typeface="Calibri"/>
              </a:rPr>
              <a:t>кожи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5000"/>
              </a:lnSpc>
            </a:pP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+</a:t>
            </a:r>
            <a:r>
              <a:rPr lang="ru-RU" sz="2200" b="0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проводить</a:t>
            </a:r>
            <a:r>
              <a:rPr lang="ru-RU" sz="2200" b="0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измерение</a:t>
            </a:r>
            <a:r>
              <a:rPr lang="ru-RU" sz="2200" b="0" strike="noStrike" spc="-5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 err="1">
                <a:solidFill>
                  <a:schemeClr val="accent2"/>
                </a:solidFill>
                <a:latin typeface="Calibri"/>
              </a:rPr>
              <a:t>физиометрических</a:t>
            </a:r>
            <a:r>
              <a:rPr lang="ru-RU" sz="2200" b="0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параметров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(ЖЕЛ,</a:t>
            </a:r>
            <a:r>
              <a:rPr lang="ru-RU" sz="2200" b="0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АД,</a:t>
            </a:r>
            <a:r>
              <a:rPr lang="ru-RU" sz="2200" b="0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динамометрия)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66"/>
              </a:spcBef>
            </a:pP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  <a:p>
            <a:pPr marL="12600">
              <a:lnSpc>
                <a:spcPts val="1919"/>
              </a:lnSpc>
            </a:pP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Дает</a:t>
            </a:r>
            <a:r>
              <a:rPr lang="ru-RU" sz="2200" b="0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возможность</a:t>
            </a:r>
            <a:r>
              <a:rPr lang="ru-RU" sz="2200" b="0" strike="noStrike" spc="-6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учащимся</a:t>
            </a:r>
            <a:r>
              <a:rPr lang="ru-RU" sz="2200" b="0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понять</a:t>
            </a:r>
            <a:r>
              <a:rPr lang="ru-RU" sz="2200" b="0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взаимосвязи</a:t>
            </a:r>
            <a:r>
              <a:rPr lang="ru-RU" sz="2200" b="0" strike="noStrike" spc="-6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между</a:t>
            </a:r>
            <a:r>
              <a:rPr lang="ru-RU" sz="2200" b="0" strike="noStrike" spc="-7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биологией, информатикой,</a:t>
            </a:r>
            <a:r>
              <a:rPr lang="ru-RU" sz="2200" b="0" strike="noStrike" spc="-7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математикой,</a:t>
            </a:r>
            <a:r>
              <a:rPr lang="ru-RU" sz="2200" b="0" strike="noStrike" spc="-5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" dirty="0">
                <a:solidFill>
                  <a:schemeClr val="accent2"/>
                </a:solidFill>
                <a:latin typeface="Calibri"/>
              </a:rPr>
              <a:t>физиологией,</a:t>
            </a:r>
            <a:r>
              <a:rPr lang="ru-RU" sz="2200" b="0" strike="noStrike" spc="-5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200" b="0" strike="noStrike" spc="-12" dirty="0">
                <a:solidFill>
                  <a:schemeClr val="accent2"/>
                </a:solidFill>
                <a:latin typeface="Calibri"/>
              </a:rPr>
              <a:t>биофизикой.</a:t>
            </a:r>
            <a:endParaRPr lang="ru-RU" sz="22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pic>
        <p:nvPicPr>
          <p:cNvPr id="133" name="object 14"/>
          <p:cNvPicPr/>
          <p:nvPr/>
        </p:nvPicPr>
        <p:blipFill>
          <a:blip r:embed="rId2"/>
          <a:stretch/>
        </p:blipFill>
        <p:spPr>
          <a:xfrm>
            <a:off x="7985700" y="1424700"/>
            <a:ext cx="3612960" cy="260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300960" y="4116240"/>
            <a:ext cx="9533160" cy="1576800"/>
            <a:chOff x="300960" y="4116240"/>
            <a:chExt cx="9533160" cy="1576800"/>
          </a:xfrm>
        </p:grpSpPr>
        <p:pic>
          <p:nvPicPr>
            <p:cNvPr id="136" name="object 4"/>
            <p:cNvPicPr/>
            <p:nvPr/>
          </p:nvPicPr>
          <p:blipFill>
            <a:blip r:embed="rId2"/>
            <a:stretch/>
          </p:blipFill>
          <p:spPr>
            <a:xfrm>
              <a:off x="300960" y="4116240"/>
              <a:ext cx="1989000" cy="157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object 5"/>
            <p:cNvPicPr/>
            <p:nvPr/>
          </p:nvPicPr>
          <p:blipFill>
            <a:blip r:embed="rId3"/>
            <a:stretch/>
          </p:blipFill>
          <p:spPr>
            <a:xfrm>
              <a:off x="2952000" y="4151520"/>
              <a:ext cx="1770120" cy="150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object 6"/>
            <p:cNvPicPr/>
            <p:nvPr/>
          </p:nvPicPr>
          <p:blipFill>
            <a:blip r:embed="rId4"/>
            <a:stretch/>
          </p:blipFill>
          <p:spPr>
            <a:xfrm>
              <a:off x="5820120" y="4236840"/>
              <a:ext cx="1791720" cy="133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object 7"/>
            <p:cNvPicPr/>
            <p:nvPr/>
          </p:nvPicPr>
          <p:blipFill>
            <a:blip r:embed="rId5"/>
            <a:stretch/>
          </p:blipFill>
          <p:spPr>
            <a:xfrm>
              <a:off x="8374320" y="4364640"/>
              <a:ext cx="1459800" cy="1220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0" name="PlaceHolder 1"/>
          <p:cNvSpPr>
            <a:spLocks noGrp="1"/>
          </p:cNvSpPr>
          <p:nvPr>
            <p:ph type="title" idx="4294967295"/>
          </p:nvPr>
        </p:nvSpPr>
        <p:spPr>
          <a:xfrm>
            <a:off x="0" y="187325"/>
            <a:ext cx="9486900" cy="165893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1" strike="noStrike" spc="-27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600" b="1" strike="noStrike" spc="-114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2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600" b="1" strike="noStrike" spc="-12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600" b="1" strike="noStrike" spc="-6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18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  <a:p>
            <a:pPr marL="720" indent="0" algn="ctr">
              <a:lnSpc>
                <a:spcPct val="100000"/>
              </a:lnSpc>
              <a:buNone/>
            </a:pP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600" b="1" strike="noStrike" spc="-307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»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1" name="object 9"/>
          <p:cNvSpPr/>
          <p:nvPr/>
        </p:nvSpPr>
        <p:spPr>
          <a:xfrm>
            <a:off x="709200" y="1286640"/>
            <a:ext cx="1978200" cy="3212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000" b="1" strike="noStrike" spc="-97" dirty="0" smtClean="0">
                <a:solidFill>
                  <a:schemeClr val="accent2"/>
                </a:solidFill>
                <a:latin typeface="Arial"/>
              </a:rPr>
              <a:t>Комплектация</a:t>
            </a:r>
            <a:endParaRPr lang="ru-RU" sz="20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pic>
        <p:nvPicPr>
          <p:cNvPr id="142" name="object 10"/>
          <p:cNvPicPr/>
          <p:nvPr/>
        </p:nvPicPr>
        <p:blipFill>
          <a:blip r:embed="rId6"/>
          <a:stretch/>
        </p:blipFill>
        <p:spPr>
          <a:xfrm>
            <a:off x="146160" y="1659600"/>
            <a:ext cx="2639160" cy="1508400"/>
          </a:xfrm>
          <a:prstGeom prst="rect">
            <a:avLst/>
          </a:prstGeom>
          <a:ln w="0">
            <a:noFill/>
          </a:ln>
        </p:spPr>
      </p:pic>
      <p:pic>
        <p:nvPicPr>
          <p:cNvPr id="143" name="object 11"/>
          <p:cNvPicPr/>
          <p:nvPr/>
        </p:nvPicPr>
        <p:blipFill>
          <a:blip r:embed="rId7"/>
          <a:stretch/>
        </p:blipFill>
        <p:spPr>
          <a:xfrm>
            <a:off x="3421440" y="1400400"/>
            <a:ext cx="2214000" cy="1900080"/>
          </a:xfrm>
          <a:prstGeom prst="rect">
            <a:avLst/>
          </a:prstGeom>
          <a:ln w="0">
            <a:noFill/>
          </a:ln>
        </p:spPr>
      </p:pic>
      <p:pic>
        <p:nvPicPr>
          <p:cNvPr id="144" name="object 12"/>
          <p:cNvPicPr/>
          <p:nvPr/>
        </p:nvPicPr>
        <p:blipFill>
          <a:blip r:embed="rId8"/>
          <a:stretch/>
        </p:blipFill>
        <p:spPr>
          <a:xfrm>
            <a:off x="6356520" y="1638360"/>
            <a:ext cx="2278080" cy="1627200"/>
          </a:xfrm>
          <a:prstGeom prst="rect">
            <a:avLst/>
          </a:prstGeom>
          <a:ln w="0">
            <a:noFill/>
          </a:ln>
        </p:spPr>
      </p:pic>
      <p:pic>
        <p:nvPicPr>
          <p:cNvPr id="145" name="object 13"/>
          <p:cNvPicPr/>
          <p:nvPr/>
        </p:nvPicPr>
        <p:blipFill>
          <a:blip r:embed="rId9"/>
          <a:stretch/>
        </p:blipFill>
        <p:spPr>
          <a:xfrm>
            <a:off x="9687960" y="1659600"/>
            <a:ext cx="1304280" cy="1628640"/>
          </a:xfrm>
          <a:prstGeom prst="rect">
            <a:avLst/>
          </a:prstGeom>
          <a:ln w="0">
            <a:noFill/>
          </a:ln>
        </p:spPr>
      </p:pic>
      <p:sp>
        <p:nvSpPr>
          <p:cNvPr id="146" name="object 14"/>
          <p:cNvSpPr/>
          <p:nvPr/>
        </p:nvSpPr>
        <p:spPr>
          <a:xfrm>
            <a:off x="385920" y="3284640"/>
            <a:ext cx="241272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1.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 Центральный</a:t>
            </a:r>
            <a:r>
              <a:rPr lang="ru-RU" sz="1800" b="1" strike="noStrike" spc="-7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модуль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(преобразователь)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47" name="object 15"/>
          <p:cNvSpPr/>
          <p:nvPr/>
        </p:nvSpPr>
        <p:spPr>
          <a:xfrm>
            <a:off x="3301200" y="3306960"/>
            <a:ext cx="192564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2.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ЭКГ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21" dirty="0">
                <a:solidFill>
                  <a:schemeClr val="accent2"/>
                </a:solidFill>
                <a:latin typeface="Calibri"/>
              </a:rPr>
              <a:t>(ECG)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48" name="object 16"/>
          <p:cNvSpPr/>
          <p:nvPr/>
        </p:nvSpPr>
        <p:spPr>
          <a:xfrm>
            <a:off x="6457320" y="3293640"/>
            <a:ext cx="208116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3.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ЭМГ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(EМG)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49" name="object 17"/>
          <p:cNvSpPr/>
          <p:nvPr/>
        </p:nvSpPr>
        <p:spPr>
          <a:xfrm>
            <a:off x="9050760" y="3306960"/>
            <a:ext cx="237384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4.</a:t>
            </a:r>
            <a:r>
              <a:rPr lang="ru-RU" sz="18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пульса</a:t>
            </a:r>
            <a:r>
              <a:rPr lang="ru-RU" sz="18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(</a:t>
            </a:r>
            <a:r>
              <a:rPr lang="ru-RU" sz="1800" b="1" strike="noStrike" spc="-12" dirty="0" err="1">
                <a:solidFill>
                  <a:schemeClr val="accent2"/>
                </a:solidFill>
                <a:latin typeface="Calibri"/>
              </a:rPr>
              <a:t>Pulse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)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50" name="object 18"/>
          <p:cNvSpPr/>
          <p:nvPr/>
        </p:nvSpPr>
        <p:spPr>
          <a:xfrm>
            <a:off x="343440" y="5587200"/>
            <a:ext cx="786924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2724120">
              <a:lnSpc>
                <a:spcPct val="100000"/>
              </a:lnSpc>
              <a:spcBef>
                <a:spcPts val="99"/>
              </a:spcBef>
              <a:tabLst>
                <a:tab pos="5285880" algn="l"/>
              </a:tabLst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6.</a:t>
            </a:r>
            <a:r>
              <a:rPr lang="ru-RU" sz="18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кожно-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	7.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механических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  <a:p>
            <a:pPr marL="50760">
              <a:lnSpc>
                <a:spcPct val="100000"/>
              </a:lnSpc>
              <a:tabLst>
                <a:tab pos="5285880" algn="l"/>
              </a:tabLst>
            </a:pPr>
            <a:r>
              <a:rPr lang="ru-RU" sz="2700" b="1" strike="noStrike" spc="-1" baseline="9000" dirty="0">
                <a:solidFill>
                  <a:schemeClr val="accent2"/>
                </a:solidFill>
                <a:latin typeface="Calibri"/>
              </a:rPr>
              <a:t>5.</a:t>
            </a:r>
            <a:r>
              <a:rPr lang="ru-RU" sz="2700" b="1" strike="noStrike" spc="-32" baseline="900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700" b="1" strike="noStrike" spc="-1" baseline="9000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2700" b="1" strike="noStrike" spc="-52" baseline="900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700" b="1" strike="noStrike" spc="-1" baseline="9000" dirty="0">
                <a:solidFill>
                  <a:schemeClr val="accent2"/>
                </a:solidFill>
                <a:latin typeface="Calibri"/>
              </a:rPr>
              <a:t>ЭЭГ</a:t>
            </a:r>
            <a:r>
              <a:rPr lang="ru-RU" sz="2700" b="1" strike="noStrike" spc="-24" baseline="900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700" b="1" strike="noStrike" spc="-1" baseline="9000" dirty="0">
                <a:solidFill>
                  <a:schemeClr val="accent2"/>
                </a:solidFill>
                <a:latin typeface="Calibri"/>
              </a:rPr>
              <a:t>(EЕG)</a:t>
            </a:r>
            <a:r>
              <a:rPr lang="ru-RU" sz="2700" b="1" strike="noStrike" spc="576" baseline="900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гальванической</a:t>
            </a:r>
            <a:r>
              <a:rPr lang="ru-RU" sz="18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реакции</a:t>
            </a:r>
            <a:r>
              <a:rPr lang="ru-RU" sz="1800" b="1" strike="noStrike" spc="-5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(GSR)</a:t>
            </a:r>
            <a:r>
              <a:rPr lang="ru-RU" sz="18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колебаний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грудной</a:t>
            </a:r>
            <a:r>
              <a:rPr lang="ru-RU" sz="1800" b="1" strike="noStrike" spc="-2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клетки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51" name="object 19"/>
          <p:cNvSpPr/>
          <p:nvPr/>
        </p:nvSpPr>
        <p:spPr>
          <a:xfrm>
            <a:off x="8157240" y="5604840"/>
            <a:ext cx="19746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8.</a:t>
            </a:r>
            <a:r>
              <a:rPr lang="ru-RU" sz="18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chemeClr val="accent2"/>
                </a:solidFill>
                <a:latin typeface="Calibri"/>
              </a:rPr>
              <a:t>Сенсор</a:t>
            </a:r>
            <a:r>
              <a:rPr lang="ru-RU" sz="18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1800" b="1" strike="noStrike" spc="-12" dirty="0">
                <a:solidFill>
                  <a:schemeClr val="accent2"/>
                </a:solidFill>
                <a:latin typeface="Calibri"/>
              </a:rPr>
              <a:t>«Кнопка»</a:t>
            </a:r>
            <a:endParaRPr lang="ru-RU" sz="1800" b="0" strike="noStrike" spc="-1" dirty="0">
              <a:solidFill>
                <a:schemeClr val="accent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 idx="4294967295"/>
          </p:nvPr>
        </p:nvSpPr>
        <p:spPr>
          <a:xfrm>
            <a:off x="0" y="184150"/>
            <a:ext cx="9486900" cy="165893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1" strike="noStrike" spc="-27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600" b="1" strike="noStrike" spc="-114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2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600" b="1" strike="noStrike" spc="-12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600" b="1" strike="noStrike" spc="-6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18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  <a:p>
            <a:pPr marL="720" indent="0" algn="ctr">
              <a:lnSpc>
                <a:spcPct val="100000"/>
              </a:lnSpc>
              <a:buNone/>
            </a:pP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600" b="1" strike="noStrike" spc="-307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»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53" name="object 4"/>
          <p:cNvSpPr/>
          <p:nvPr/>
        </p:nvSpPr>
        <p:spPr>
          <a:xfrm>
            <a:off x="709200" y="1286640"/>
            <a:ext cx="8840160" cy="17498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Clr>
                <a:srgbClr val="00C4B9"/>
              </a:buClr>
              <a:tabLst>
                <a:tab pos="288360" algn="l"/>
              </a:tabLst>
            </a:pPr>
            <a:r>
              <a:rPr lang="ru-RU" sz="2000" b="1" strike="noStrike" spc="-100" dirty="0">
                <a:solidFill>
                  <a:schemeClr val="accent2"/>
                </a:solidFill>
                <a:latin typeface="Arial"/>
              </a:rPr>
              <a:t>Программное</a:t>
            </a:r>
            <a:r>
              <a:rPr lang="ru-RU" sz="2000" b="1" strike="noStrike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000" b="1" strike="noStrike" spc="-100" dirty="0">
                <a:solidFill>
                  <a:schemeClr val="accent2"/>
                </a:solidFill>
                <a:latin typeface="Arial"/>
              </a:rPr>
              <a:t>обеспечение</a:t>
            </a:r>
            <a:r>
              <a:rPr lang="ru-RU" sz="2000" b="1" strike="noStrike" spc="-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000" b="1" strike="noStrike" spc="-92" dirty="0">
                <a:solidFill>
                  <a:schemeClr val="accent2"/>
                </a:solidFill>
                <a:latin typeface="Arial"/>
              </a:rPr>
              <a:t>и</a:t>
            </a:r>
            <a:r>
              <a:rPr lang="ru-RU" sz="2000" b="1" strike="noStrike" spc="-15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000" b="1" strike="noStrike" spc="-97" dirty="0">
                <a:solidFill>
                  <a:schemeClr val="accent2"/>
                </a:solidFill>
                <a:latin typeface="Arial"/>
              </a:rPr>
              <a:t>методическое</a:t>
            </a:r>
            <a:r>
              <a:rPr lang="ru-RU" sz="2000" b="1" strike="noStrike" spc="-2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000" b="1" strike="noStrike" spc="-32" dirty="0">
                <a:solidFill>
                  <a:schemeClr val="accent2"/>
                </a:solidFill>
                <a:latin typeface="Arial"/>
              </a:rPr>
              <a:t>сопровождение</a:t>
            </a:r>
            <a:endParaRPr lang="ru-RU" sz="2000" b="0" strike="noStrike" spc="-1" dirty="0">
              <a:solidFill>
                <a:schemeClr val="accent2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tabLst>
                <a:tab pos="28836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54960" lvl="1" indent="-34236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pos="35496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ПО</a:t>
            </a:r>
            <a:r>
              <a:rPr lang="ru-RU" sz="1800" b="1" strike="noStrike" spc="-2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</a:rPr>
              <a:t>BiTronics</a:t>
            </a:r>
            <a:r>
              <a:rPr lang="ru-RU" sz="1800" b="1" strike="noStrike" spc="-2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Studio</a:t>
            </a:r>
            <a:r>
              <a:rPr lang="ru-RU" sz="1800" b="1" strike="noStrike" spc="-7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сайт</a:t>
            </a:r>
            <a:r>
              <a:rPr lang="ru-RU" sz="1800" b="0" strike="noStrike" spc="-1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u="sng" strike="noStrike" spc="-12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hlinkClick r:id="rId2"/>
              </a:rPr>
              <a:t>https://bitronicslab.com/guide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;</a:t>
            </a:r>
            <a:r>
              <a:rPr lang="ru-RU" sz="1800" b="0" strike="noStrike" spc="-2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раздел</a:t>
            </a:r>
            <a:r>
              <a:rPr lang="ru-RU" sz="18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материалов</a:t>
            </a:r>
            <a:r>
              <a:rPr lang="ru-RU" sz="1800" b="0" strike="noStrike" spc="-5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для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набора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496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«Цифровая</a:t>
            </a:r>
            <a:r>
              <a:rPr lang="ru-RU" sz="1800" b="0" strike="noStrike" spc="-6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лаборатория</a:t>
            </a:r>
            <a:r>
              <a:rPr lang="ru-RU" sz="1800" b="0" strike="noStrike" spc="-5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800" b="0" strike="noStrike" spc="-5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области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 err="1">
                <a:solidFill>
                  <a:srgbClr val="000000"/>
                </a:solidFill>
                <a:latin typeface="Calibri"/>
              </a:rPr>
              <a:t>нейротехнологий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1800" b="0" strike="noStrike" spc="-5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Практикум</a:t>
            </a:r>
            <a:r>
              <a:rPr lang="ru-RU" sz="1800" b="0" strike="noStrike" spc="-5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по</a:t>
            </a:r>
            <a:r>
              <a:rPr lang="ru-RU" sz="1800" b="0" strike="noStrike" spc="-5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биологии».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2360" lvl="1" indent="-342360" algn="ctr">
              <a:lnSpc>
                <a:spcPct val="100000"/>
              </a:lnSpc>
              <a:buClr>
                <a:srgbClr val="000000"/>
              </a:buClr>
              <a:buFont typeface="OpenSymbol"/>
              <a:buAutoNum type="arabicPeriod" startAt="2"/>
              <a:tabLst>
                <a:tab pos="342360" algn="l"/>
              </a:tabLst>
            </a:pPr>
            <a:r>
              <a:rPr lang="ru-RU" sz="1800" b="1" strike="noStrike" spc="-12" dirty="0">
                <a:solidFill>
                  <a:srgbClr val="000000"/>
                </a:solidFill>
                <a:latin typeface="Calibri"/>
              </a:rPr>
              <a:t>Методическое</a:t>
            </a:r>
            <a:r>
              <a:rPr lang="ru-RU" sz="1800" b="1" strike="noStrike" spc="-5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пособие</a:t>
            </a:r>
            <a:r>
              <a:rPr lang="ru-RU" sz="1800" b="1" strike="noStrike" spc="-8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по</a:t>
            </a:r>
            <a:r>
              <a:rPr lang="ru-RU" sz="18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работе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</a:t>
            </a:r>
            <a:r>
              <a:rPr lang="ru-RU" sz="1800" b="0" strike="noStrike" spc="-32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программой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и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</a:t>
            </a:r>
            <a:r>
              <a:rPr lang="ru-RU" sz="1800" b="0" strike="noStrike" spc="-3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набором</a:t>
            </a:r>
            <a:r>
              <a:rPr lang="ru-RU" sz="1800" b="0" strike="noStrike" spc="-35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лабораторных</a:t>
            </a:r>
            <a:r>
              <a:rPr lang="ru-RU" sz="1800" b="0" strike="noStrike" spc="-6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работ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4236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(бумажный</a:t>
            </a:r>
            <a:r>
              <a:rPr lang="ru-RU" sz="1800" b="0" strike="noStrike" spc="-46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и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электронный</a:t>
            </a:r>
            <a:r>
              <a:rPr lang="ru-RU" sz="1800" b="0" strike="noStrike" spc="-4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2" dirty="0">
                <a:solidFill>
                  <a:srgbClr val="000000"/>
                </a:solidFill>
                <a:latin typeface="Calibri"/>
              </a:rPr>
              <a:t>носитель)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4" name="object 5"/>
          <p:cNvGrpSpPr/>
          <p:nvPr/>
        </p:nvGrpSpPr>
        <p:grpSpPr>
          <a:xfrm>
            <a:off x="0" y="-168215"/>
            <a:ext cx="12192000" cy="6550880"/>
            <a:chOff x="76320" y="-368240"/>
            <a:chExt cx="12192000" cy="6550880"/>
          </a:xfrm>
        </p:grpSpPr>
        <p:pic>
          <p:nvPicPr>
            <p:cNvPr id="155" name="object 6"/>
            <p:cNvPicPr/>
            <p:nvPr/>
          </p:nvPicPr>
          <p:blipFill>
            <a:blip r:embed="rId3"/>
            <a:stretch/>
          </p:blipFill>
          <p:spPr>
            <a:xfrm>
              <a:off x="4520160" y="2996280"/>
              <a:ext cx="4969440" cy="3186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" name="object 7"/>
            <p:cNvPicPr/>
            <p:nvPr/>
          </p:nvPicPr>
          <p:blipFill>
            <a:blip r:embed="rId4"/>
            <a:stretch/>
          </p:blipFill>
          <p:spPr>
            <a:xfrm>
              <a:off x="76320" y="3297240"/>
              <a:ext cx="4112640" cy="261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object 8"/>
            <p:cNvPicPr/>
            <p:nvPr/>
          </p:nvPicPr>
          <p:blipFill>
            <a:blip r:embed="rId5"/>
            <a:stretch/>
          </p:blipFill>
          <p:spPr>
            <a:xfrm>
              <a:off x="9722760" y="-368240"/>
              <a:ext cx="2545560" cy="25484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 idx="4294967295"/>
          </p:nvPr>
        </p:nvSpPr>
        <p:spPr>
          <a:xfrm>
            <a:off x="428625" y="334963"/>
            <a:ext cx="9488488" cy="125571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1" strike="noStrike" spc="-276" dirty="0">
                <a:solidFill>
                  <a:schemeClr val="accent2"/>
                </a:solidFill>
                <a:latin typeface="Arial"/>
              </a:rPr>
              <a:t>Цифровая</a:t>
            </a:r>
            <a:r>
              <a:rPr lang="ru-RU" sz="3600" b="1" strike="noStrike" spc="-114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2" dirty="0">
                <a:solidFill>
                  <a:schemeClr val="accent2"/>
                </a:solidFill>
                <a:latin typeface="Arial"/>
              </a:rPr>
              <a:t>лаборатория</a:t>
            </a:r>
            <a:r>
              <a:rPr lang="ru-RU" sz="3600" b="1" strike="noStrike" spc="-12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265" dirty="0">
                <a:solidFill>
                  <a:schemeClr val="accent2"/>
                </a:solidFill>
                <a:latin typeface="Arial"/>
              </a:rPr>
              <a:t>по</a:t>
            </a:r>
            <a:r>
              <a:rPr lang="ru-RU" sz="3600" b="1" strike="noStrike" spc="-6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3600" b="1" strike="noStrike" spc="-185" dirty="0" err="1">
                <a:solidFill>
                  <a:schemeClr val="accent2"/>
                </a:solidFill>
                <a:latin typeface="Arial"/>
              </a:rPr>
              <a:t>нейротехнологиям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  <a:p>
            <a:pPr marL="720" indent="0" algn="ctr">
              <a:lnSpc>
                <a:spcPct val="100000"/>
              </a:lnSpc>
              <a:buNone/>
            </a:pP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«</a:t>
            </a:r>
            <a:r>
              <a:rPr lang="ru-RU" sz="3600" b="1" strike="noStrike" spc="-307" dirty="0" err="1">
                <a:solidFill>
                  <a:schemeClr val="accent2"/>
                </a:solidFill>
                <a:latin typeface="Arial"/>
              </a:rPr>
              <a:t>BitronicsLAB</a:t>
            </a:r>
            <a:r>
              <a:rPr lang="ru-RU" sz="3600" b="1" strike="noStrike" spc="-307" dirty="0">
                <a:solidFill>
                  <a:schemeClr val="accent2"/>
                </a:solidFill>
                <a:latin typeface="Arial"/>
              </a:rPr>
              <a:t>»</a:t>
            </a:r>
            <a:endParaRPr lang="ru-RU" sz="3600" b="0" strike="noStrike" spc="-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59" name="object 4"/>
          <p:cNvSpPr/>
          <p:nvPr/>
        </p:nvSpPr>
        <p:spPr>
          <a:xfrm>
            <a:off x="540000" y="1784520"/>
            <a:ext cx="10980000" cy="48019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Clr>
                <a:srgbClr val="00C4B9"/>
              </a:buClr>
              <a:tabLst>
                <a:tab pos="288360" algn="l"/>
              </a:tabLst>
            </a:pPr>
            <a:r>
              <a:rPr lang="ru-RU" sz="2600" b="1" strike="noStrike" spc="-120" dirty="0">
                <a:solidFill>
                  <a:schemeClr val="accent2"/>
                </a:solidFill>
                <a:latin typeface="Arial"/>
              </a:rPr>
              <a:t>Примеры</a:t>
            </a:r>
            <a:r>
              <a:rPr lang="ru-RU" sz="2600" b="1" strike="noStrike" spc="-6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600" b="1" strike="noStrike" spc="-151" dirty="0">
                <a:solidFill>
                  <a:schemeClr val="accent2"/>
                </a:solidFill>
                <a:latin typeface="Arial"/>
              </a:rPr>
              <a:t>лабораторных</a:t>
            </a:r>
            <a:r>
              <a:rPr lang="ru-RU" sz="2600" b="1" strike="noStrike" spc="-4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600" b="1" strike="noStrike" spc="-92" dirty="0">
                <a:solidFill>
                  <a:schemeClr val="accent2"/>
                </a:solidFill>
                <a:latin typeface="Arial"/>
              </a:rPr>
              <a:t>и</a:t>
            </a:r>
            <a:r>
              <a:rPr lang="ru-RU" sz="2600" b="1" strike="noStrike" spc="-3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600" b="1" strike="noStrike" spc="-86" dirty="0">
                <a:solidFill>
                  <a:schemeClr val="accent2"/>
                </a:solidFill>
                <a:latin typeface="Arial"/>
              </a:rPr>
              <a:t>практических</a:t>
            </a:r>
            <a:r>
              <a:rPr lang="ru-RU" sz="2600" b="1" strike="noStrike" spc="-32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chemeClr val="accent2"/>
                </a:solidFill>
                <a:latin typeface="Arial"/>
              </a:rPr>
              <a:t>работ</a:t>
            </a:r>
            <a:endParaRPr lang="ru-RU" sz="2600" b="0" strike="noStrike" spc="-1" dirty="0">
              <a:solidFill>
                <a:schemeClr val="accent2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tabLst>
                <a:tab pos="288360" algn="l"/>
              </a:tabLst>
            </a:pPr>
            <a:endParaRPr lang="ru-RU" sz="20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Измерение</a:t>
            </a:r>
            <a:r>
              <a:rPr lang="ru-RU" sz="2100" b="1" strike="noStrike" spc="-5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скорости</a:t>
            </a:r>
            <a:r>
              <a:rPr lang="ru-RU" sz="2100" b="1" strike="noStrike" spc="-5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сенсомоторной</a:t>
            </a:r>
            <a:r>
              <a:rPr lang="ru-RU" sz="2100" b="1" strike="noStrike" spc="-5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реакции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</a:t>
            </a:r>
            <a:r>
              <a:rPr lang="ru-RU" sz="21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помощью</a:t>
            </a:r>
            <a:r>
              <a:rPr lang="ru-RU" sz="2100" b="1" strike="noStrike" spc="-2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408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Изучение</a:t>
            </a:r>
            <a:r>
              <a:rPr lang="ru-RU" sz="21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усталости</a:t>
            </a:r>
            <a:r>
              <a:rPr lang="ru-RU" sz="2100" b="1" strike="noStrike" spc="-6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мышц</a:t>
            </a:r>
            <a:r>
              <a:rPr lang="ru-RU" sz="2100" b="1" strike="noStrike" spc="-7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помощью</a:t>
            </a:r>
            <a:r>
              <a:rPr lang="ru-RU" sz="21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ЭМГ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394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Сокращение</a:t>
            </a:r>
            <a:r>
              <a:rPr lang="ru-RU" sz="2100" b="1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сердца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его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отражение</a:t>
            </a:r>
            <a:r>
              <a:rPr lang="ru-RU" sz="2100" b="1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в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ЭКГ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400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Влияние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дыхания</a:t>
            </a:r>
            <a:r>
              <a:rPr lang="ru-RU" sz="2100" b="1" strike="noStrike" spc="-2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на</a:t>
            </a:r>
            <a:r>
              <a:rPr lang="ru-RU" sz="2100" b="1" strike="noStrike" spc="-2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нерегулярность</a:t>
            </a:r>
            <a:r>
              <a:rPr lang="ru-RU" sz="2100" b="1" strike="noStrike" spc="-5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сердечного</a:t>
            </a:r>
            <a:r>
              <a:rPr lang="ru-RU" sz="2100" b="1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ритма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408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ЭКГ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физическая</a:t>
            </a:r>
            <a:r>
              <a:rPr lang="ru-RU" sz="2100" b="1" strike="noStrike" spc="-6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нагрузка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394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Пульсовая</a:t>
            </a:r>
            <a:r>
              <a:rPr lang="ru-RU" sz="2100" b="1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волна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сигнал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ФПГ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394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Ритмы</a:t>
            </a:r>
            <a:r>
              <a:rPr lang="ru-RU" sz="2100" b="1" strike="noStrike" spc="-7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мозга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спектральный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анализ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ЭЭГ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408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844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Влияние</a:t>
            </a:r>
            <a:r>
              <a:rPr lang="ru-RU" sz="2100" b="1" strike="noStrike" spc="-60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музыки</a:t>
            </a:r>
            <a:r>
              <a:rPr lang="ru-RU" sz="2100" b="1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на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ритмы</a:t>
            </a:r>
            <a:r>
              <a:rPr lang="ru-RU" sz="2100" b="1" strike="noStrike" spc="-5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 err="1">
                <a:solidFill>
                  <a:schemeClr val="accent2"/>
                </a:solidFill>
                <a:latin typeface="Calibri"/>
              </a:rPr>
              <a:t>энцефалограммы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394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Динамика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21" dirty="0">
                <a:solidFill>
                  <a:schemeClr val="accent2"/>
                </a:solidFill>
                <a:latin typeface="Calibri"/>
              </a:rPr>
              <a:t>кожно-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гальванической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реакции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394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Полиграфия</a:t>
            </a:r>
            <a:r>
              <a:rPr lang="ru-RU" sz="21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1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определение</a:t>
            </a:r>
            <a:r>
              <a:rPr lang="ru-RU" sz="21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психоэмоционального</a:t>
            </a:r>
            <a:r>
              <a:rPr lang="ru-RU" sz="2100" b="1" strike="noStrike" spc="-3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состояния</a:t>
            </a:r>
            <a:r>
              <a:rPr lang="ru-RU" sz="2100" b="1" strike="noStrike" spc="-2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человека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  <a:p>
            <a:pPr marL="355500" lvl="1" indent="-342900">
              <a:lnSpc>
                <a:spcPct val="100000"/>
              </a:lnSpc>
              <a:spcBef>
                <a:spcPts val="408"/>
              </a:spcBef>
              <a:buClr>
                <a:srgbClr val="EF8143"/>
              </a:buClr>
              <a:buFont typeface="Wingdings" panose="05000000000000000000" pitchFamily="2" charset="2"/>
              <a:buChar char="§"/>
              <a:tabLst>
                <a:tab pos="299160" algn="l"/>
              </a:tabLst>
            </a:pP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Задержка</a:t>
            </a:r>
            <a:r>
              <a:rPr lang="ru-RU" sz="2100" b="1" strike="noStrike" spc="-6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дыхания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и</a:t>
            </a:r>
            <a:r>
              <a:rPr lang="ru-RU" sz="2100" b="1" strike="noStrike" spc="-32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влияние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этого</a:t>
            </a:r>
            <a:r>
              <a:rPr lang="ru-RU" sz="2100" b="1" strike="noStrike" spc="-46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" dirty="0">
                <a:solidFill>
                  <a:schemeClr val="accent2"/>
                </a:solidFill>
                <a:latin typeface="Calibri"/>
              </a:rPr>
              <a:t>на</a:t>
            </a:r>
            <a:r>
              <a:rPr lang="ru-RU" sz="2100" b="1" strike="noStrike" spc="-15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>
                <a:solidFill>
                  <a:schemeClr val="accent2"/>
                </a:solidFill>
                <a:latin typeface="Calibri"/>
              </a:rPr>
              <a:t>сердечно-сосудистую</a:t>
            </a:r>
            <a:r>
              <a:rPr lang="ru-RU" sz="2100" b="1" strike="noStrike" spc="-41" dirty="0">
                <a:solidFill>
                  <a:schemeClr val="accent2"/>
                </a:solidFill>
                <a:latin typeface="Calibri"/>
              </a:rPr>
              <a:t> </a:t>
            </a:r>
            <a:r>
              <a:rPr lang="ru-RU" sz="2100" b="1" strike="noStrike" spc="-12" dirty="0" smtClean="0">
                <a:solidFill>
                  <a:schemeClr val="accent2"/>
                </a:solidFill>
                <a:latin typeface="Calibri"/>
              </a:rPr>
              <a:t>систему</a:t>
            </a:r>
            <a:endParaRPr lang="ru-RU" sz="2100" b="0" strike="noStrike" spc="-1" dirty="0">
              <a:solidFill>
                <a:schemeClr val="accent2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D3A79BB1963743BF1E02CF39CF4218" ma:contentTypeVersion="1" ma:contentTypeDescription="Создание документа." ma:contentTypeScope="" ma:versionID="7efbf879509eb3c640b5eee62c27f7e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C74F1B-DB9D-4BE0-9036-9D3D1C6E218D}"/>
</file>

<file path=customXml/itemProps2.xml><?xml version="1.0" encoding="utf-8"?>
<ds:datastoreItem xmlns:ds="http://schemas.openxmlformats.org/officeDocument/2006/customXml" ds:itemID="{4EA6EBAA-7060-4384-8C19-E0E9A72957B0}"/>
</file>

<file path=customXml/itemProps3.xml><?xml version="1.0" encoding="utf-8"?>
<ds:datastoreItem xmlns:ds="http://schemas.openxmlformats.org/officeDocument/2006/customXml" ds:itemID="{926DC232-E06C-41C6-AEF9-261D20AEC7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616</Words>
  <Application>Microsoft Office PowerPoint</Application>
  <PresentationFormat>Широкоэкранный</PresentationFormat>
  <Paragraphs>134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Consolas</vt:lpstr>
      <vt:lpstr>DejaVu Sans</vt:lpstr>
      <vt:lpstr>Microsoft Sans Serif</vt:lpstr>
      <vt:lpstr>OpenSymbol</vt:lpstr>
      <vt:lpstr>Roboto</vt:lpstr>
      <vt:lpstr>Symbol</vt:lpstr>
      <vt:lpstr>Times New Roman</vt:lpstr>
      <vt:lpstr>Trebuchet MS</vt:lpstr>
      <vt:lpstr>Wingdings</vt:lpstr>
      <vt:lpstr>Wingdings 3</vt:lpstr>
      <vt:lpstr>Аспект</vt:lpstr>
      <vt:lpstr>Office Theme</vt:lpstr>
      <vt:lpstr>Презентация PowerPoint</vt:lpstr>
      <vt:lpstr>Презентация PowerPoint</vt:lpstr>
      <vt:lpstr>Презентация PowerPoint</vt:lpstr>
      <vt:lpstr>Направления использования оборудования центра «Точка роста»</vt:lpstr>
      <vt:lpstr>Направления использования оборудования центра «Точка роста»</vt:lpstr>
      <vt:lpstr>Цифровая лаборатория по нейротехнологиям «BitronicsLAB»</vt:lpstr>
      <vt:lpstr>Цифровая лаборатория по нейротехнологиям «BitronicsLAB»</vt:lpstr>
      <vt:lpstr>Цифровая лаборатория по нейротехнологиям «BitronicsLAB»</vt:lpstr>
      <vt:lpstr>Цифровая лаборатория по нейротехнологиям «BitronicsLAB»</vt:lpstr>
      <vt:lpstr>Сборка экспериментальной установки</vt:lpstr>
      <vt:lpstr>Презентация PowerPoint</vt:lpstr>
      <vt:lpstr>Проверка экспериментальной установки и получение сигнала ЭЭГ</vt:lpstr>
      <vt:lpstr>Сборка экспериментальной установки. Часть 1</vt:lpstr>
      <vt:lpstr>Сборка экспериментальной установки. Часть 2</vt:lpstr>
      <vt:lpstr>Сборка экспериментальной установки. Часть 3</vt:lpstr>
      <vt:lpstr>Основные ритмы головного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лаборатория по нейротехнологиям «BitronicsLAB»</vt:lpstr>
      <vt:lpstr>Цифровая лаборатория по нейротехнологиям «BitronicsLAB»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Polich .</dc:creator>
  <dc:description/>
  <cp:lastModifiedBy>робо 3</cp:lastModifiedBy>
  <cp:revision>13</cp:revision>
  <dcterms:created xsi:type="dcterms:W3CDTF">2024-02-25T14:09:10Z</dcterms:created>
  <dcterms:modified xsi:type="dcterms:W3CDTF">2024-02-26T11:03:25Z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2024-02-25T00:00:00Z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Microsoft® PowerPoint® для Microsoft 365</vt:lpwstr>
  </property>
  <property fmtid="{D5CDD505-2E9C-101B-9397-08002B2CF9AE}" pid="7" name="ContentTypeId">
    <vt:lpwstr>0x010100CFD3A79BB1963743BF1E02CF39CF4218</vt:lpwstr>
  </property>
</Properties>
</file>