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3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5" r:id="rId3"/>
    <p:sldId id="268" r:id="rId4"/>
    <p:sldId id="269" r:id="rId5"/>
    <p:sldId id="270" r:id="rId6"/>
    <p:sldId id="271" r:id="rId7"/>
    <p:sldId id="272" r:id="rId8"/>
    <p:sldId id="273" r:id="rId9"/>
    <p:sldId id="266" r:id="rId10"/>
    <p:sldId id="284" r:id="rId11"/>
    <p:sldId id="277" r:id="rId12"/>
    <p:sldId id="282" r:id="rId13"/>
    <p:sldId id="261" r:id="rId14"/>
    <p:sldId id="276" r:id="rId15"/>
    <p:sldId id="262" r:id="rId16"/>
    <p:sldId id="283" r:id="rId17"/>
    <p:sldId id="285" r:id="rId18"/>
    <p:sldId id="258" r:id="rId19"/>
    <p:sldId id="275" r:id="rId20"/>
    <p:sldId id="263" r:id="rId21"/>
    <p:sldId id="274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90" d="100"/>
          <a:sy n="90" d="100"/>
        </p:scale>
        <p:origin x="-1234" y="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25.02.2024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25.02.2024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25.02.2024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su/g1FDk1y" TargetMode="External"/><Relationship Id="rId2" Type="http://schemas.openxmlformats.org/officeDocument/2006/relationships/hyperlink" Target="https://www.eduportal44.ru/Buy/School9/veksa/DocLib113/%D0%9F%D1%80%D0%BE%D0%B3%D1%80%D0%B0%D0%BC%D0%BC%D1%8B%20%D0%B2%D0%BD%D0%B5%D1%83%D1%80%D0%BE%D1%87%D0%BD%D0%BE%D0%B9%20%D0%B4%D0%B5%D1%8F%D1%82%D0%B5%D0%BB%D1%8C%D0%BD%D0%BE%D1%81%D1%82%D0%B8%20%D0%A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88;44.&#1085;&#1072;&#1074;&#1080;&#1075;&#1072;&#1090;&#1086;&#1088;.&#1076;&#1077;&#1090;&#1080;/program/7700-eksperimentalnaya-khimiya" TargetMode="External"/><Relationship Id="rId2" Type="http://schemas.openxmlformats.org/officeDocument/2006/relationships/hyperlink" Target="https://&#1088;44.&#1085;&#1072;&#1074;&#1080;&#1075;&#1072;&#1090;&#1086;&#1088;.&#1076;&#1077;&#1090;&#1080;/program/7699-yunyi-khimi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eduportal44.ru/Buy/School9/veksa/SitePages/%D0%A0%D0%92%D0%9E_%D0%A5%D0%B8%D0%BC%D0%B8%D1%8F.aspx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eduportal44.ru/Buy/School9/veksa/SitePages/&#1061;&#1080;&#1084;&#1080;&#1095;&#1077;&#1089;&#1082;&#1072;&#1103;%20&#1083;&#1072;&#1073;&#1086;&#1088;&#1072;&#1090;&#1086;&#1088;&#1080;&#1103;_&#1056;&#1042;&#1054;_&#1053;&#1086;&#1103;&#1073;&#1088;&#1100;.aspx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eduportal44.ru/Buy/School9/veksa/SitePages/%D0%9C%D0%B5%D1%80%D0%BE%D0%BF%D1%80%D0%B8%D1%8F%D1%82%D0%B8%D1%8F%20%D0%A2%D0%9E%D0%A7%D0%9A%D0%90%20%D0%A0%D0%9E%D0%A1%D0%A2%D0%90.aspx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portal44.ru/Buy/School9/veksa/DocLib113/%D0%A5%D0%B8%D0%BC%D0%B8%D1%8F/%D0%A0%D0%9F_%D1%85%D0%B8%D0%BC%D0%B8%D1%8F_10-11(%D0%B1%D0%B0%D0%B7%D0%B0).pdf" TargetMode="External"/><Relationship Id="rId2" Type="http://schemas.openxmlformats.org/officeDocument/2006/relationships/hyperlink" Target="https://www.eduportal44.ru/Buy/School9/veksa/DocLib113/%D0%A5%D0%B8%D0%BC%D0%B8%D1%8F/%D0%A0%D0%B0%D0%B1%D0%BE%D1%87%D0%B0%D1%8F%20%D0%BF%D0%BE%D0%B3%D1%80%D0%B0%D0%BC%D0%BC%D0%B0%20%D1%85%D0%B8%D0%BC%D0%B8%D1%8F_%208-9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duportal44.ru/Buy/School9/veksa/DocLib113/%D0%A5%D0%B8%D0%BC%D0%B8%D1%8F/%D0%A0%D0%9F_%D1%85%D0%B8%D0%BC%D0%B8%D1%8F_10-11(%D0%A3%D0%B3%D0%BB%D1%83%D0%B1%D0%BB%D1%91%D0%BD%D0%BD%D1%8B%D0%B9).pdf" TargetMode="External"/><Relationship Id="rId4" Type="http://schemas.openxmlformats.org/officeDocument/2006/relationships/hyperlink" Target="https://www.eduportal44.ru/Buy/School9/veksa/DocLib7/%D0%9E%D0%B1%D1%80%D0%B0%D0%B7%D0%BE%D0%B2%D0%B0%D1%82%D0%B5%D0%BB%D1%8C%D0%BD%D1%8B%D0%B5%20%D0%BF%D1%80%D0%BE%D0%B3%D1%80%D0%B0%D0%BC%D0%BC%D1%8B%20%D1%88%D0%BA%D0%BE%D0%BB%D1%8B/%D0%A1%D1%80%D0%B5%D0%2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857233"/>
            <a:ext cx="7672414" cy="274321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Использование цифровой химической лаборатории “RELEON” в урочной и внеурочной деятельности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0100" y="4572008"/>
            <a:ext cx="7358114" cy="17526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Валиева Наталья Сергеевна,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учитель химии МОУ СОШ №9 г. Буя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Chemisty\Downloads\IMG_8301.JPG"/>
          <p:cNvPicPr>
            <a:picLocks noChangeAspect="1" noChangeArrowheads="1"/>
          </p:cNvPicPr>
          <p:nvPr/>
        </p:nvPicPr>
        <p:blipFill>
          <a:blip r:embed="rId2" cstate="print"/>
          <a:srcRect b="11148"/>
          <a:stretch>
            <a:fillRect/>
          </a:stretch>
        </p:blipFill>
        <p:spPr bwMode="auto">
          <a:xfrm>
            <a:off x="0" y="764555"/>
            <a:ext cx="9144000" cy="60934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857232"/>
            <a:ext cx="8786874" cy="15001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Цифровые лаборатории на уроке</a:t>
            </a: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Тема:</a:t>
            </a: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Электролитическая диссоциация</a:t>
            </a:r>
            <a:b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исследовать электропроводность веществ в  растворе, рассмотреть понятие «электролиты» и «</a:t>
            </a:r>
            <a:r>
              <a:rPr lang="ru-RU" sz="27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неэлектролиты</a:t>
            </a: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29256" y="2249424"/>
            <a:ext cx="3257544" cy="43251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    </a:t>
            </a:r>
          </a:p>
          <a:p>
            <a:pPr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В  ходе урока используется датчик электропроводности в комплекте с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мультидатчиком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4" name="AutoShape 2" descr="attachment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3796" name="Picture 4" descr="C:\Users\Chemisty\Downloads\attachment (6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428868"/>
            <a:ext cx="4770948" cy="35782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70975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Цифровые лаборатории на уроке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Тема: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Гидролиз солей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определение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растворов солей, практическое решение задач ЕГЭ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29190" y="2249424"/>
            <a:ext cx="3757610" cy="4325112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</a:p>
          <a:p>
            <a:pPr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В ходе урока использовался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датчик в комплекте с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мультидатчиком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8824"/>
          <a:stretch>
            <a:fillRect/>
          </a:stretch>
        </p:blipFill>
        <p:spPr bwMode="auto">
          <a:xfrm>
            <a:off x="928662" y="2428868"/>
            <a:ext cx="3643338" cy="442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785794"/>
            <a:ext cx="8543956" cy="121444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Использование цифровой лаборатории во внеурочной деятельности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071678"/>
            <a:ext cx="8786874" cy="450285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Внеурочная деятельность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  <a:hlinkClick r:id="rId2"/>
              </a:rPr>
              <a:t>«Химия в задачах и экспериментах» 10 класс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  <a:hlinkClick r:id="rId3"/>
              </a:rPr>
              <a:t>«Шаг в будущее» 11 класс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500" dirty="0"/>
          </a:p>
        </p:txBody>
      </p:sp>
      <p:pic>
        <p:nvPicPr>
          <p:cNvPr id="11266" name="Picture 2" descr="IMG_528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3714752"/>
            <a:ext cx="3333733" cy="2501678"/>
          </a:xfrm>
          <a:prstGeom prst="rect">
            <a:avLst/>
          </a:prstGeom>
          <a:noFill/>
        </p:spPr>
      </p:pic>
      <p:pic>
        <p:nvPicPr>
          <p:cNvPr id="11268" name="Picture 4" descr="IMG_553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3714752"/>
            <a:ext cx="3331937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163832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Использование цифровой лаборатории во внеурочной деятельности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7554" y="2249424"/>
            <a:ext cx="5329246" cy="43251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Кружок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«Экспериментальная химия»</a:t>
            </a:r>
          </a:p>
          <a:p>
            <a:pPr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Практическая работа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Исследование температуры горения веществ</a:t>
            </a:r>
          </a:p>
          <a:p>
            <a:pPr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исследовать температуру горения спирта, парафина, бумаги.</a:t>
            </a:r>
          </a:p>
          <a:p>
            <a:pPr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Оборудование: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термопарный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датчик,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мультидатчик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ноутбук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214554"/>
            <a:ext cx="3000360" cy="400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85794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Использование цифровой лаборатории во внеурочной деятельности</a:t>
            </a:r>
            <a:endParaRPr lang="ru-RU" sz="2400" dirty="0"/>
          </a:p>
        </p:txBody>
      </p:sp>
      <p:pic>
        <p:nvPicPr>
          <p:cNvPr id="5" name="Рисунок 4" descr="C:\Users\Chemisty\AppData\Local\Temp\Temp1_25-10-2022_15-13-46.zip\IMG_50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85716" y="2643186"/>
            <a:ext cx="4286256" cy="3571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00562" y="2249424"/>
            <a:ext cx="4186238" cy="43251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Кружок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«Шаг в будущее»</a:t>
            </a:r>
          </a:p>
          <a:p>
            <a:pPr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Вводное занятие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познакомиться с работами датчиков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лабораториии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Оборудование: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цифровая химическая лаборатория, ноутбук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785794"/>
            <a:ext cx="8543956" cy="121444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Использование цифровой лаборатории </a:t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дополнительном  образовании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071678"/>
            <a:ext cx="8786874" cy="4500594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  <a:hlinkClick r:id="rId2"/>
              </a:rPr>
              <a:t>«Юный химик» 8 класс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400" dirty="0" smtClean="0">
              <a:latin typeface="Times New Roman" pitchFamily="18" charset="0"/>
              <a:cs typeface="Times New Roman" pitchFamily="18" charset="0"/>
              <a:hlinkClick r:id="rId3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  <a:hlinkClick r:id="rId3"/>
              </a:rPr>
              <a:t>«Экспериментальная химия» 9 класс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 l="20064" t="16029" r="17833" b="9170"/>
          <a:stretch>
            <a:fillRect/>
          </a:stretch>
        </p:blipFill>
        <p:spPr bwMode="auto">
          <a:xfrm>
            <a:off x="4786314" y="1714488"/>
            <a:ext cx="409067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l="20230" t="12570" r="15035" b="6982"/>
          <a:stretch>
            <a:fillRect/>
          </a:stretch>
        </p:blipFill>
        <p:spPr bwMode="auto">
          <a:xfrm>
            <a:off x="357158" y="3071810"/>
            <a:ext cx="4179123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C:\Users\Chemisty\Downloads\IMG_83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5688" y="357166"/>
            <a:ext cx="8858312" cy="171451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</a:t>
            </a:r>
            <a:r>
              <a:rPr 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Проект:</a:t>
            </a:r>
            <a:r>
              <a:rPr lang="ru-RU" sz="24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Жёсткость воды и способы её устранения</a:t>
            </a:r>
            <a:br>
              <a:rPr lang="ru-RU" sz="24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датчика электропроводности определить как различные факторы влияют на изменение жёсткости воды из разных источников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4554"/>
            <a:ext cx="2562785" cy="385762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74" y="2214554"/>
            <a:ext cx="2683475" cy="3857628"/>
          </a:xfrm>
        </p:spPr>
      </p:pic>
      <p:pic>
        <p:nvPicPr>
          <p:cNvPr id="5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18" y="1714488"/>
            <a:ext cx="3643306" cy="25181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331" b="8744"/>
          <a:stretch>
            <a:fillRect/>
          </a:stretch>
        </p:blipFill>
        <p:spPr>
          <a:xfrm>
            <a:off x="6722590" y="4286256"/>
            <a:ext cx="2421410" cy="257174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85720" y="6072207"/>
            <a:ext cx="6357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Участник  городской конференции проектов и исследовательских работ «Горизонты будущего»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328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357166"/>
            <a:ext cx="8786874" cy="228601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Проект: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Практическое решение заданий ЕГЭ по химии на гидролиз с помощью цифровой лаборатории</a:t>
            </a:r>
            <a:b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датчика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рН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решать задачи ЕГЭ по химии на гидролиз веществ; подтвердить правильность теоретического решения</a:t>
            </a:r>
            <a:endParaRPr lang="ru-RU" sz="2400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t="23141" b="22498"/>
          <a:stretch>
            <a:fillRect/>
          </a:stretch>
        </p:blipFill>
        <p:spPr bwMode="auto">
          <a:xfrm>
            <a:off x="3500430" y="2357430"/>
            <a:ext cx="342902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 descr="C:\Users\Chemisty\Downloads\attachment (3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02905"/>
            <a:ext cx="3540127" cy="2655095"/>
          </a:xfrm>
          <a:prstGeom prst="rect">
            <a:avLst/>
          </a:prstGeom>
          <a:noFill/>
        </p:spPr>
      </p:pic>
      <p:pic>
        <p:nvPicPr>
          <p:cNvPr id="31748" name="Picture 4" descr="C:\Users\Chemisty\Downloads\attachment (5).jpeg"/>
          <p:cNvPicPr>
            <a:picLocks noChangeAspect="1" noChangeArrowheads="1"/>
          </p:cNvPicPr>
          <p:nvPr/>
        </p:nvPicPr>
        <p:blipFill>
          <a:blip r:embed="rId4" cstate="print"/>
          <a:srcRect b="22790"/>
          <a:stretch>
            <a:fillRect/>
          </a:stretch>
        </p:blipFill>
        <p:spPr bwMode="auto">
          <a:xfrm>
            <a:off x="6793135" y="4437870"/>
            <a:ext cx="2350865" cy="24201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85725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Обзор оборудования 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248" name="Picture 8" descr="C:\Users\Chemisty\Desktop\точка роста\IMG_82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-202440" y="1988334"/>
            <a:ext cx="5048287" cy="3786215"/>
          </a:xfrm>
          <a:prstGeom prst="rect">
            <a:avLst/>
          </a:prstGeom>
          <a:noFill/>
        </p:spPr>
      </p:pic>
      <p:pic>
        <p:nvPicPr>
          <p:cNvPr id="10250" name="Picture 10" descr="C:\Users\Chemisty\Desktop\точка роста\IMG_82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4012403" y="1988333"/>
            <a:ext cx="5048284" cy="378621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85918" y="6488668"/>
            <a:ext cx="614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Цифровая лаборатория по химии  «</a:t>
            </a:r>
            <a:r>
              <a:rPr lang="en-US" b="1" dirty="0" smtClean="0"/>
              <a:t>RELEON</a:t>
            </a:r>
            <a:r>
              <a:rPr lang="ru-RU" b="1" dirty="0" smtClean="0"/>
              <a:t>»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357166"/>
            <a:ext cx="8658196" cy="257176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Каникулы. РВО – (2022)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Практическая работа: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«Изучение качества природной воды». 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 помощью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рН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датчика определить среду природной воды, с помощью датчика электропроводности определить содержание растворённых веществ, оптическим датчиком определить цветность.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http://www.eduportal44.ru/Buy/School9/veksa/SitePages/%D0%A0%D0%92%D0%9E_%D0%A5%D0%B8%D0%BC%D0%B8%D1%8F.aspx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2952765"/>
            <a:ext cx="2928927" cy="3905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3000348"/>
            <a:ext cx="2893239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 descr="pUHV-WksLW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98" y="3000372"/>
            <a:ext cx="2893221" cy="38576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500042"/>
            <a:ext cx="8472518" cy="221457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Каникулы. РВО – (2022)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Практическая работа: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«Изучение строения пламени». 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 помощью высокотемпературного датчика изучить строение пламени спиртовки и ответить на вопрос: почему в лаборатории не греют на свече.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30722" name="Picture 2" descr="BJO41DRDmY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2786058"/>
            <a:ext cx="3053957" cy="4071942"/>
          </a:xfrm>
          <a:prstGeom prst="rect">
            <a:avLst/>
          </a:prstGeom>
          <a:noFill/>
        </p:spPr>
      </p:pic>
      <p:pic>
        <p:nvPicPr>
          <p:cNvPr id="30724" name="Picture 4" descr="A9yCExwXcX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781315"/>
            <a:ext cx="3057514" cy="4076685"/>
          </a:xfrm>
          <a:prstGeom prst="rect">
            <a:avLst/>
          </a:prstGeom>
          <a:noFill/>
        </p:spPr>
      </p:pic>
      <p:pic>
        <p:nvPicPr>
          <p:cNvPr id="30726" name="Picture 6" descr="lBKeGXTPgHU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0044" y="2786058"/>
            <a:ext cx="3053956" cy="40719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571480"/>
            <a:ext cx="8786874" cy="27860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Мероприятия центра «То​чка роста»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https://www.eduportal44.ru/Buy/School9/veksa/SitePages/%D0%9C%D0%B5%D1%80%D0%BE%D0%BF%D1%80%D0%B8%D1%8F%D1%82%D0%B8%D1%8F%20%D0%A2%D0%9E%D0%A7%D0%9A%D0%90%20%D0%A0%D0%9E%D0%A1%D0%A2%D0%90.aspx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16.09.2021 года в школе состоялось  торжественное открытие 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Центра Центр образования естественнонаучной и технологической направленностей «Точка роста» </a:t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Мастер-класс по использованию цифровой химической лаборатории </a:t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 descr="IMG_20210916_1406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3500438"/>
            <a:ext cx="6569420" cy="3158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500042"/>
            <a:ext cx="8715436" cy="30003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Мероприятия центра «То​чка роста»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22.03.2022 г.  муниципальный семинар</a:t>
            </a:r>
            <a: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«Из опыта работы по реализации программ дополнительного образования  Центра образования естественно- научной и технологической направленности «ТОЧКА РОСТА»</a:t>
            </a:r>
            <a:r>
              <a:rPr lang="ru-RU" sz="2700" dirty="0" smtClean="0">
                <a:solidFill>
                  <a:schemeClr val="tx1"/>
                </a:solidFill>
              </a:rPr>
              <a:t/>
            </a:r>
            <a:br>
              <a:rPr lang="ru-RU" sz="2700" dirty="0" smtClean="0">
                <a:solidFill>
                  <a:schemeClr val="tx1"/>
                </a:solidFill>
              </a:rPr>
            </a:br>
            <a:r>
              <a:rPr lang="ru-RU" dirty="0" smtClean="0"/>
              <a:t> </a:t>
            </a:r>
            <a:r>
              <a:rPr lang="ru-RU" sz="27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Химический анализ 3D изделий </a:t>
            </a:r>
            <a:r>
              <a:rPr lang="ru-RU" sz="27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27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использованием цифровых лабораторий кабинета химии </a:t>
            </a:r>
            <a:br>
              <a:rPr lang="ru-RU" sz="27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(Выступление участников кружка) 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ХолостининаН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3536133"/>
            <a:ext cx="4429156" cy="33218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29600" cy="250033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Мероприятия центра «То​чка роста» </a:t>
            </a:r>
            <a:b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15.03.2023 муниципальный семинар </a:t>
            </a:r>
            <a: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​</a:t>
            </a:r>
            <a: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Использование цифровых лабораторий на уроках химии и биологии, на занятиях по внеурочной деятельности и дополнительным общеобразовательным программам».</a:t>
            </a: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sz="27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86314" y="2357430"/>
            <a:ext cx="4071966" cy="421710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Мастер-класс </a:t>
            </a:r>
          </a:p>
          <a:p>
            <a:pPr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«Гидролиз солей и среда водных растворов»</a:t>
            </a:r>
          </a:p>
          <a:p>
            <a:pPr algn="ctr">
              <a:buNone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Урок химии. 8б класс.jf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00438"/>
            <a:ext cx="4214810" cy="3161108"/>
          </a:xfrm>
          <a:prstGeom prst="rect">
            <a:avLst/>
          </a:prstGeom>
          <a:noFill/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428596" y="2285992"/>
            <a:ext cx="4071966" cy="44314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Открытый урок «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Электролитическая диссоциация»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6868" name="Picture 4" descr="Мастер-класс. Химия. 11 класс_.jf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05378" y="3571876"/>
            <a:ext cx="4095780" cy="30718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248" y="642918"/>
            <a:ext cx="4643470" cy="5931618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Датчик высоких температур (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термопарный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Он предназначен для изучения структуры пламени и измерения высоких температур в опытах с нагревом, охлаждением и плавлением. Датчик имеет выносной зонд на гибком кабиле. Работает в диапазоне температур от -200 до +1300</a:t>
            </a:r>
            <a:r>
              <a:rPr lang="ru-RU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С. 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Датчик температуры платиновый 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Выполнен в виде выносного и герметичного температурного зонда, устойчив к лабораторным реагентам. Работает в диапазоне от -40 до +180</a:t>
            </a:r>
            <a:r>
              <a:rPr lang="ru-RU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C:\Users\Chemisty\Desktop\точка роста\IMG_82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-500098" y="1357298"/>
            <a:ext cx="5715040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642918"/>
            <a:ext cx="4114800" cy="5931618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3. Датчик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рН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Измеряет водородный показатель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рН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в исследуемых растворах. В комплекте к датчику поставляется комбинированный измерительный электрод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рН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и буферный раствор. В комплекте имеется набор из двух порошков с реагентами для приготовления калибровочных растворов. Диапазон измерений: 0-14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рН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C:\Users\Chemisty\Desktop\точка роста\IMG_82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-428660" y="1500174"/>
            <a:ext cx="5715040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3438" y="642918"/>
            <a:ext cx="4143404" cy="593161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i="1" dirty="0" smtClean="0"/>
              <a:t>4. </a:t>
            </a:r>
            <a:r>
              <a:rPr lang="ru-RU" sz="2400" b="1" dirty="0" smtClean="0"/>
              <a:t>Датчик электропроводности</a:t>
            </a:r>
            <a:r>
              <a:rPr lang="ru-RU" sz="2400" dirty="0" smtClean="0"/>
              <a:t>. </a:t>
            </a:r>
          </a:p>
          <a:p>
            <a:pPr>
              <a:buNone/>
            </a:pPr>
            <a:r>
              <a:rPr lang="ru-RU" sz="2400" dirty="0" smtClean="0"/>
              <a:t>   Измеряет электропроводность различных растворов. В комплекте измерительный щуп. У датчика имеется встроенный цифровой переключатель диапазонов измерений.</a:t>
            </a:r>
            <a:endParaRPr lang="ru-RU" sz="2400" dirty="0"/>
          </a:p>
        </p:txBody>
      </p:sp>
      <p:pic>
        <p:nvPicPr>
          <p:cNvPr id="26626" name="Picture 2" descr="C:\Users\Chemisty\Desktop\точка роста\IMG_828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-297691" y="1297766"/>
            <a:ext cx="5810291" cy="435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86314" y="714356"/>
            <a:ext cx="4086196" cy="5786478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sz="2400" dirty="0" smtClean="0"/>
              <a:t>Данные датчики подключаются к ноутбуку через беспроводной </a:t>
            </a:r>
            <a:r>
              <a:rPr lang="ru-RU" sz="2400" b="1" dirty="0" err="1" smtClean="0"/>
              <a:t>мультидатчик</a:t>
            </a:r>
            <a:r>
              <a:rPr lang="ru-RU" sz="2400" b="1" dirty="0" smtClean="0"/>
              <a:t> </a:t>
            </a:r>
            <a:r>
              <a:rPr lang="en-US" sz="2400" b="1" dirty="0" err="1" smtClean="0"/>
              <a:t>Releon</a:t>
            </a:r>
            <a:r>
              <a:rPr lang="en-US" sz="2400" b="1" dirty="0" smtClean="0"/>
              <a:t> Air </a:t>
            </a:r>
            <a:r>
              <a:rPr lang="ru-RU" sz="2400" b="1" dirty="0" smtClean="0"/>
              <a:t>«Химия-5»</a:t>
            </a:r>
            <a:r>
              <a:rPr lang="ru-RU" sz="2400" dirty="0" smtClean="0"/>
              <a:t>. </a:t>
            </a:r>
            <a:r>
              <a:rPr lang="ru-RU" sz="2400" dirty="0" err="1" smtClean="0"/>
              <a:t>Мультидатчик</a:t>
            </a:r>
            <a:r>
              <a:rPr lang="ru-RU" sz="2400" dirty="0" smtClean="0"/>
              <a:t> подключается к ноутбуку (планшету или компьютеру) напрямую или через </a:t>
            </a:r>
            <a:r>
              <a:rPr lang="en-US" sz="2400" dirty="0" smtClean="0"/>
              <a:t>Bluetooth adapter</a:t>
            </a:r>
            <a:endParaRPr lang="ru-RU" sz="2400" dirty="0"/>
          </a:p>
        </p:txBody>
      </p:sp>
      <p:pic>
        <p:nvPicPr>
          <p:cNvPr id="27650" name="Picture 2" descr="C:\Users\Chemisty\Desktop\точка роста\IMG_8283.JPG"/>
          <p:cNvPicPr>
            <a:picLocks noChangeAspect="1" noChangeArrowheads="1"/>
          </p:cNvPicPr>
          <p:nvPr/>
        </p:nvPicPr>
        <p:blipFill>
          <a:blip r:embed="rId2"/>
          <a:srcRect l="18644" r="6780"/>
          <a:stretch>
            <a:fillRect/>
          </a:stretch>
        </p:blipFill>
        <p:spPr bwMode="auto">
          <a:xfrm rot="5400000">
            <a:off x="151774" y="491112"/>
            <a:ext cx="3143272" cy="3161132"/>
          </a:xfrm>
          <a:prstGeom prst="rect">
            <a:avLst/>
          </a:prstGeom>
          <a:noFill/>
        </p:spPr>
      </p:pic>
      <p:pic>
        <p:nvPicPr>
          <p:cNvPr id="27652" name="Picture 4" descr="C:\Users\Chemisty\Desktop\точка роста\IMG_8281.JPG"/>
          <p:cNvPicPr>
            <a:picLocks noChangeAspect="1" noChangeArrowheads="1"/>
          </p:cNvPicPr>
          <p:nvPr/>
        </p:nvPicPr>
        <p:blipFill>
          <a:blip r:embed="rId3"/>
          <a:srcRect l="25096" r="11523"/>
          <a:stretch>
            <a:fillRect/>
          </a:stretch>
        </p:blipFill>
        <p:spPr bwMode="auto">
          <a:xfrm rot="5400000">
            <a:off x="1431095" y="3212319"/>
            <a:ext cx="3143273" cy="37195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9124" y="714356"/>
            <a:ext cx="4257676" cy="5860180"/>
          </a:xfrm>
        </p:spPr>
        <p:txBody>
          <a:bodyPr/>
          <a:lstStyle/>
          <a:p>
            <a:pPr algn="ctr">
              <a:buNone/>
            </a:pPr>
            <a:r>
              <a:rPr lang="ru-RU" b="1" i="1" dirty="0" smtClean="0"/>
              <a:t>5. Датчик оптической плотности</a:t>
            </a:r>
            <a:r>
              <a:rPr lang="ru-RU" dirty="0" smtClean="0"/>
              <a:t>. Измеряет количество пропускаемого света через используемый раствор на определённой длине волны.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8674" name="Picture 2" descr="C:\Users\Chemisty\Desktop\точка роста\IMG_82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-381036" y="1381110"/>
            <a:ext cx="5905541" cy="4429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Chemisty\Desktop\точка роста\IMG_82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714356"/>
            <a:ext cx="7810523" cy="5857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Рабочие программы  по химии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>
                <a:hlinkClick r:id="rId2"/>
              </a:rPr>
              <a:t>Основное общее образование, 8-9 классы</a:t>
            </a:r>
            <a:endParaRPr lang="ru-RU" sz="2400" dirty="0" smtClean="0"/>
          </a:p>
          <a:p>
            <a:r>
              <a:rPr lang="ru-RU" sz="2400" dirty="0" smtClean="0">
                <a:hlinkClick r:id="rId3"/>
              </a:rPr>
              <a:t>Среднее общее образование (базовый уровень), 10-11 классы</a:t>
            </a:r>
            <a:endParaRPr lang="ru-RU" sz="2400" dirty="0" smtClean="0"/>
          </a:p>
          <a:p>
            <a:r>
              <a:rPr lang="ru-RU" sz="2400" dirty="0" smtClean="0">
                <a:hlinkClick r:id="rId4"/>
              </a:rPr>
              <a:t>Среднее общее образование (базовый уровень, обновленные ФГОС), 10-11 классы</a:t>
            </a:r>
            <a:endParaRPr lang="ru-RU" sz="2400" dirty="0" smtClean="0"/>
          </a:p>
          <a:p>
            <a:r>
              <a:rPr lang="ru-RU" sz="2400" dirty="0" smtClean="0">
                <a:hlinkClick r:id="rId5"/>
              </a:rPr>
              <a:t>Среднее общее образование (углубленный  уровень), 10-11 классы</a:t>
            </a:r>
            <a:endParaRPr lang="ru-RU" sz="2400" dirty="0" smtClean="0"/>
          </a:p>
          <a:p>
            <a:r>
              <a:rPr lang="ru-RU" sz="2400" dirty="0" smtClean="0">
                <a:hlinkClick r:id="rId4"/>
              </a:rPr>
              <a:t>Среднее общее образование (углубленный уровень, обновленные ФГОС), 10-11 классы</a:t>
            </a:r>
            <a:endParaRPr lang="ru-RU" sz="2400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FD3A79BB1963743BF1E02CF39CF4218" ma:contentTypeVersion="1" ma:contentTypeDescription="Создание документа." ma:contentTypeScope="" ma:versionID="7efbf879509eb3c640b5eee62c27f7e5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94EBFFB-7E1F-4C7E-9616-3C1126296D9D}"/>
</file>

<file path=customXml/itemProps2.xml><?xml version="1.0" encoding="utf-8"?>
<ds:datastoreItem xmlns:ds="http://schemas.openxmlformats.org/officeDocument/2006/customXml" ds:itemID="{B78DE251-1557-4554-BD13-E9603D592782}"/>
</file>

<file path=customXml/itemProps3.xml><?xml version="1.0" encoding="utf-8"?>
<ds:datastoreItem xmlns:ds="http://schemas.openxmlformats.org/officeDocument/2006/customXml" ds:itemID="{1D50B56D-F729-488B-B801-B54ADAC53C44}"/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2033</TotalTime>
  <Words>484</Words>
  <PresentationFormat>Экран (4:3)</PresentationFormat>
  <Paragraphs>68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Городская</vt:lpstr>
      <vt:lpstr>Использование цифровой химической лаборатории “RELEON” в урочной и внеурочной деятельности</vt:lpstr>
      <vt:lpstr>Обзор оборудования </vt:lpstr>
      <vt:lpstr>Слайд 3</vt:lpstr>
      <vt:lpstr>Слайд 4</vt:lpstr>
      <vt:lpstr>Слайд 5</vt:lpstr>
      <vt:lpstr>Слайд 6</vt:lpstr>
      <vt:lpstr>Слайд 7</vt:lpstr>
      <vt:lpstr>Слайд 8</vt:lpstr>
      <vt:lpstr>Рабочие программы  по химии </vt:lpstr>
      <vt:lpstr>Слайд 10</vt:lpstr>
      <vt:lpstr>Цифровые лаборатории на уроке Тема: Электролитическая диссоциация Цель: исследовать электропроводность веществ в  растворе, рассмотреть понятие «электролиты» и «неэлектролиты»  </vt:lpstr>
      <vt:lpstr>Цифровые лаборатории на уроке Тема: Гидролиз солей Цель: определение рН растворов солей, практическое решение задач ЕГЭ</vt:lpstr>
      <vt:lpstr>Использование цифровой лаборатории во внеурочной деятельности</vt:lpstr>
      <vt:lpstr>Использование цифровой лаборатории во внеурочной деятельности</vt:lpstr>
      <vt:lpstr>Использование цифровой лаборатории во внеурочной деятельности</vt:lpstr>
      <vt:lpstr>Использование цифровой лаборатории  в дополнительном  образовании</vt:lpstr>
      <vt:lpstr>Слайд 17</vt:lpstr>
      <vt:lpstr>Проектная деятельность Проект: Жёсткость воды и способы её устранения Цель: с помощью датчика электропроводности определить как различные факторы влияют на изменение жёсткости воды из разных источников</vt:lpstr>
      <vt:lpstr>Проектная деятельность Проект: Практическое решение заданий ЕГЭ по химии на гидролиз с помощью цифровой лаборатории Цель: с помощью датчика рН решать задачи ЕГЭ по химии на гидролиз веществ; подтвердить правильность теоретического решения</vt:lpstr>
      <vt:lpstr>Каникулы. РВО – (2022)  Практическая работа: «Изучение качества природной воды». Цель: с помощью рН- датчика определить среду природной воды, с помощью датчика электропроводности определить содержание растворённых веществ, оптическим датчиком определить цветность. http://www.eduportal44.ru/Buy/School9/veksa/SitePages/%D0%A0%D0%92%D0%9E_%D0%A5%D0%B8%D0%BC%D0%B8%D1%8F.aspx </vt:lpstr>
      <vt:lpstr>Каникулы. РВО – (2022)  Практическая работа: «Изучение строения пламени».  Цель: с помощью высокотемпературного датчика изучить строение пламени спиртовки и ответить на вопрос: почему в лаборатории не греют на свече.</vt:lpstr>
      <vt:lpstr>Мероприятия центра «То​чка роста»  https://www.eduportal44.ru/Buy/School9/veksa/SitePages/%D0%9C%D0%B5%D1%80%D0%BE%D0%BF%D1%80%D0%B8%D1%8F%D1%82%D0%B8%D1%8F%20%D0%A2%D0%9E%D0%A7%D0%9A%D0%90%20%D0%A0%D0%9E%D0%A1%D0%A2%D0%90.aspx    16.09.2021 года в школе состоялось  торжественное открытие Центра Центр образования естественнонаучной и технологической направленностей «Точка роста»  Мастер-класс по использованию цифровой химической лаборатории  </vt:lpstr>
      <vt:lpstr>Мероприятия центра «То​чка роста»  22.03.2022 г.  муниципальный семинар «Из опыта работы по реализации программ дополнительного образования  Центра образования естественно- научной и технологической направленности «ТОЧКА РОСТА»  Химический анализ 3D изделий c использованием цифровых лабораторий кабинета химии  (Выступление участников кружка) </vt:lpstr>
      <vt:lpstr> Мероприятия центра «То​чка роста»  15.03.2023 муниципальный семинар «​Использование цифровых лабораторий на уроках химии и биологии, на занятиях по внеурочной деятельности и дополнительным общеобразовательным программам».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цифровой химической лаборатории «RELEON» в урочной и внеурочной деятельности</dc:title>
  <dc:creator>Chemisty</dc:creator>
  <cp:lastModifiedBy>Chemisty</cp:lastModifiedBy>
  <cp:revision>90</cp:revision>
  <dcterms:created xsi:type="dcterms:W3CDTF">2022-11-01T08:12:42Z</dcterms:created>
  <dcterms:modified xsi:type="dcterms:W3CDTF">2024-02-26T09:32:22Z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0x010100CFD3A79BB1963743BF1E02CF39CF4218</vt:lpwstr>
  </property>
</Properties>
</file>