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0" r:id="rId5"/>
    <p:sldId id="265" r:id="rId6"/>
    <p:sldId id="270" r:id="rId7"/>
    <p:sldId id="259" r:id="rId8"/>
    <p:sldId id="262" r:id="rId9"/>
    <p:sldId id="264" r:id="rId10"/>
    <p:sldId id="267" r:id="rId11"/>
    <p:sldId id="266" r:id="rId12"/>
    <p:sldId id="268" r:id="rId13"/>
    <p:sldId id="271" r:id="rId14"/>
    <p:sldId id="261" r:id="rId15"/>
    <p:sldId id="25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D887E-6452-4B36-BA7E-CCE5D973CBC8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F6A0A-06C6-4AD7-9930-9950CF16F7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98541"/>
            <a:ext cx="7990656" cy="204365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Повышение уровня знаний по учебным предметам за счёт активной деятельности учащихся в ходе экспериментальной исследовательской</a:t>
            </a:r>
            <a:b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ea typeface="Calibri" panose="020F0502020204030204" pitchFamily="34" charset="0"/>
              </a:rPr>
              <a:t>работы с использованием ресурсов центра естественнонаучной направленности "Точки роста"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57800" y="4848672"/>
            <a:ext cx="3416424" cy="175260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Изотова Е.А. - учитель биологии, 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руководитель цента «Точка роста»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 МОУ гимназии №1 города Галича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 Костромской области 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pic>
        <p:nvPicPr>
          <p:cNvPr id="7" name="Рисунок 6" descr="2020-04-20_15-52-55.png"/>
          <p:cNvPicPr>
            <a:picLocks noChangeAspect="1"/>
          </p:cNvPicPr>
          <p:nvPr/>
        </p:nvPicPr>
        <p:blipFill>
          <a:blip r:embed="rId4"/>
          <a:srcRect l="55319" t="7327" r="39362" b="51293"/>
          <a:stretch>
            <a:fillRect/>
          </a:stretch>
        </p:blipFill>
        <p:spPr>
          <a:xfrm>
            <a:off x="0" y="785794"/>
            <a:ext cx="500034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845066"/>
            <a:ext cx="4968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Использование </a:t>
            </a:r>
            <a:r>
              <a:rPr lang="ru-RU" sz="2400" b="1" dirty="0" smtClean="0">
                <a:solidFill>
                  <a:prstClr val="black"/>
                </a:solidFill>
              </a:rPr>
              <a:t>ресурсов «Точки роста» в каникулярный период,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во время лагерной смены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700136"/>
            <a:ext cx="403244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703155"/>
            <a:ext cx="4028423" cy="3021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6301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84506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Овладение навыками работы</a:t>
            </a:r>
            <a:r>
              <a:rPr lang="ru-RU" sz="2400" b="1" dirty="0">
                <a:solidFill>
                  <a:prstClr val="black"/>
                </a:solidFill>
                <a:latin typeface="+mj-lt"/>
              </a:rPr>
              <a:t> </a:t>
            </a: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с оборудованием цифровой лаборатории по биологии и химии</a:t>
            </a:r>
            <a:endParaRPr lang="ru-RU" sz="2400" b="1" dirty="0">
              <a:solidFill>
                <a:prstClr val="black"/>
              </a:solidFill>
              <a:latin typeface="+mj-lt"/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4" y="2564904"/>
            <a:ext cx="4126713" cy="3093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97" y="2564904"/>
            <a:ext cx="4125008" cy="30937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61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6075" y="1700808"/>
            <a:ext cx="78625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. Выбор темы, ее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актуальность;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2. Обсуждение содержания соответствующего учебного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материала;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Определение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содержания эксперимента, этапов его выполнения (ход работы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4. Подбор необходимых материалов,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«Точки роста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5. Репетиция проведения эксперимента. Проговаривание  комментариев по ходу его 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выполнения, 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формулировка выводов. </a:t>
            </a:r>
            <a:b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6. Съемка видеоролика.</a:t>
            </a:r>
            <a:endParaRPr lang="ru-RU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3206" y="459739"/>
            <a:ext cx="417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Этапы создания видеоролика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243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2276872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Ученику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удобнее усваивать «образную» 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информацию;</a:t>
            </a:r>
            <a:endParaRPr lang="ru-RU" sz="2000" b="1" dirty="0">
              <a:solidFill>
                <a:srgbClr val="000000"/>
              </a:solidFill>
              <a:ea typeface="Calibri" panose="020F0502020204030204" pitchFamily="34" charset="0"/>
              <a:cs typeface="Textbook New"/>
            </a:endParaRP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ea typeface="Calibri" panose="020F0502020204030204" pitchFamily="34" charset="0"/>
              </a:rPr>
              <a:t>Урок становится </a:t>
            </a:r>
            <a:r>
              <a:rPr lang="ru-RU" sz="2000" b="1" dirty="0" smtClean="0">
                <a:ea typeface="Calibri" panose="020F0502020204030204" pitchFamily="34" charset="0"/>
              </a:rPr>
              <a:t>разнообразнее;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ea typeface="Times New Roman" panose="02020603050405020304" pitchFamily="18" charset="0"/>
              </a:rPr>
              <a:t>Учеников легче </a:t>
            </a:r>
            <a:r>
              <a:rPr lang="ru-RU" sz="2000" b="1" dirty="0" smtClean="0">
                <a:ea typeface="Times New Roman" panose="02020603050405020304" pitchFamily="18" charset="0"/>
              </a:rPr>
              <a:t>заинтересовать;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ea typeface="Times New Roman" panose="02020603050405020304" pitchFamily="18" charset="0"/>
              </a:rPr>
              <a:t>Вы получаете возможность дать </a:t>
            </a:r>
            <a:r>
              <a:rPr lang="ru-RU" sz="2000" b="1" dirty="0" smtClean="0">
                <a:ea typeface="Times New Roman" panose="02020603050405020304" pitchFamily="18" charset="0"/>
              </a:rPr>
              <a:t>больший объем знаний;</a:t>
            </a:r>
            <a:endParaRPr lang="ru-RU" sz="2000" b="1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Видео предоставляют дополнительный материал для </a:t>
            </a:r>
            <a:r>
              <a:rPr lang="ru-RU" sz="2000" b="1" dirty="0" smtClean="0"/>
              <a:t>изучения.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740891"/>
            <a:ext cx="54726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extbook New"/>
              </a:rPr>
              <a:t>Причины использовать учебные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extbook New"/>
              </a:rPr>
              <a:t>видеоролики</a:t>
            </a:r>
            <a:endParaRPr lang="ru-RU" sz="24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extbook New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75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988840"/>
            <a:ext cx="734481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Поиск </a:t>
            </a:r>
            <a:r>
              <a:rPr lang="ru-RU" sz="2000" b="1" dirty="0">
                <a:solidFill>
                  <a:prstClr val="black"/>
                </a:solidFill>
              </a:rPr>
              <a:t>необходимой информации в ходе изучения нового материала (в любой момент проведения занятия);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</a:rPr>
              <a:t>Подведение </a:t>
            </a:r>
            <a:r>
              <a:rPr lang="ru-RU" sz="2000" b="1" dirty="0">
                <a:solidFill>
                  <a:prstClr val="black"/>
                </a:solidFill>
              </a:rPr>
              <a:t>итогов или </a:t>
            </a:r>
            <a:r>
              <a:rPr lang="ru-RU" sz="2000" b="1" dirty="0" smtClean="0">
                <a:solidFill>
                  <a:prstClr val="black"/>
                </a:solidFill>
              </a:rPr>
              <a:t>обобщение </a:t>
            </a:r>
            <a:r>
              <a:rPr lang="ru-RU" sz="2000" b="1" dirty="0">
                <a:solidFill>
                  <a:prstClr val="black"/>
                </a:solidFill>
              </a:rPr>
              <a:t>материала (в любой момент занятия</a:t>
            </a:r>
            <a:r>
              <a:rPr lang="ru-RU" sz="2000" b="1" dirty="0" smtClean="0">
                <a:solidFill>
                  <a:prstClr val="black"/>
                </a:solidFill>
              </a:rPr>
              <a:t>);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Поддержка </a:t>
            </a:r>
            <a:r>
              <a:rPr lang="ru-RU" sz="2000" b="1" dirty="0">
                <a:solidFill>
                  <a:prstClr val="black"/>
                </a:solidFill>
              </a:rPr>
              <a:t>мотивации на занятии, при актуализации, постановке цели занятия или проблемной ситуации;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prstClr val="black"/>
                </a:solidFill>
              </a:rPr>
              <a:t> Закрепление </a:t>
            </a:r>
            <a:r>
              <a:rPr lang="ru-RU" sz="2000" b="1" dirty="0">
                <a:solidFill>
                  <a:prstClr val="black"/>
                </a:solidFill>
              </a:rPr>
              <a:t>полученных знаний (в конце занятия).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714344"/>
            <a:ext cx="4968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+mj-lt"/>
              </a:rPr>
              <a:t>Использование </a:t>
            </a:r>
            <a:r>
              <a:rPr lang="ru-RU" sz="2400" b="1" dirty="0" smtClean="0">
                <a:solidFill>
                  <a:prstClr val="black"/>
                </a:solidFill>
                <a:latin typeface="+mj-lt"/>
              </a:rPr>
              <a:t>видеоматериалов</a:t>
            </a:r>
            <a:endParaRPr lang="ru-RU" sz="2400" b="1" dirty="0">
              <a:solidFill>
                <a:prstClr val="black"/>
              </a:solidFill>
              <a:latin typeface="+mj-l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26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1556792"/>
            <a:ext cx="8121982" cy="5122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Высокая </a:t>
            </a:r>
            <a:r>
              <a:rPr lang="ru-RU" sz="2000" b="1" dirty="0"/>
              <a:t>степень наглядности;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В</a:t>
            </a:r>
            <a:r>
              <a:rPr lang="ru-RU" sz="2000" b="1" dirty="0" smtClean="0"/>
              <a:t>озможность </a:t>
            </a:r>
            <a:r>
              <a:rPr lang="ru-RU" sz="2000" b="1" dirty="0"/>
              <a:t>более оперативно и быстро донести до обучающихся информацию;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Многократное </a:t>
            </a:r>
            <a:r>
              <a:rPr lang="ru-RU" sz="2000" b="1" dirty="0"/>
              <a:t>использование готовых материалов;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Возможность </a:t>
            </a:r>
            <a:r>
              <a:rPr lang="ru-RU" sz="2000" b="1" dirty="0"/>
              <a:t>просмотра материала с остановками, что позволяет контролировать процесс обучения;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О</a:t>
            </a:r>
            <a:r>
              <a:rPr lang="ru-RU" sz="2000" b="1" dirty="0" smtClean="0"/>
              <a:t>бучение </a:t>
            </a:r>
            <a:r>
              <a:rPr lang="ru-RU" sz="2000" b="1" dirty="0"/>
              <a:t>в любое время и в любом месте;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У</a:t>
            </a:r>
            <a:r>
              <a:rPr lang="ru-RU" sz="2000" b="1" dirty="0" smtClean="0"/>
              <a:t>странение </a:t>
            </a:r>
            <a:r>
              <a:rPr lang="ru-RU" sz="2000" b="1" dirty="0"/>
              <a:t>психологических барьеров в обучении за счет создания эффекта индивидуального контакта учителя с обучающимся;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 smtClean="0"/>
              <a:t>Постоянное </a:t>
            </a:r>
            <a:r>
              <a:rPr lang="ru-RU" sz="2000" b="1" dirty="0"/>
              <a:t>совершенствование педагогом своих знаний;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b="1" dirty="0"/>
              <a:t>В</a:t>
            </a:r>
            <a:r>
              <a:rPr lang="ru-RU" sz="2000" b="1" dirty="0" smtClean="0"/>
              <a:t>озможность </a:t>
            </a:r>
            <a:r>
              <a:rPr lang="ru-RU" sz="2000" b="1" dirty="0"/>
              <a:t>размещения видеоматериалов в глобальной сети.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571492"/>
            <a:ext cx="4442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Преимущества использования видеоматериалов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39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998541"/>
            <a:ext cx="7990656" cy="2043658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b="1" dirty="0"/>
          </a:p>
        </p:txBody>
      </p:sp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pic>
        <p:nvPicPr>
          <p:cNvPr id="7" name="Рисунок 6" descr="2020-04-20_15-52-55.png"/>
          <p:cNvPicPr>
            <a:picLocks noChangeAspect="1"/>
          </p:cNvPicPr>
          <p:nvPr/>
        </p:nvPicPr>
        <p:blipFill>
          <a:blip r:embed="rId4"/>
          <a:srcRect l="55319" t="7327" r="39362" b="51293"/>
          <a:stretch>
            <a:fillRect/>
          </a:stretch>
        </p:blipFill>
        <p:spPr>
          <a:xfrm>
            <a:off x="0" y="785794"/>
            <a:ext cx="500034" cy="55721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897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3348" y="173459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05" y="3718419"/>
            <a:ext cx="4127350" cy="2755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805" y="978922"/>
            <a:ext cx="4139543" cy="2761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3718419"/>
            <a:ext cx="3960440" cy="26561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0155" y="1477392"/>
            <a:ext cx="4574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/>
              <a:t> </a:t>
            </a:r>
            <a:r>
              <a:rPr lang="ru-RU" sz="2000" b="1" dirty="0" smtClean="0"/>
              <a:t>     7  </a:t>
            </a:r>
            <a:r>
              <a:rPr lang="ru-RU" sz="2000" b="1" dirty="0"/>
              <a:t>сентября 2023 года на базе </a:t>
            </a:r>
            <a:r>
              <a:rPr lang="ru-RU" sz="2000" b="1" dirty="0" smtClean="0"/>
              <a:t>МОУ гимназии </a:t>
            </a:r>
            <a:r>
              <a:rPr lang="ru-RU" sz="2000" b="1" dirty="0"/>
              <a:t>№1 </a:t>
            </a:r>
            <a:r>
              <a:rPr lang="ru-RU" sz="2000" b="1" dirty="0" smtClean="0"/>
              <a:t>города </a:t>
            </a:r>
            <a:r>
              <a:rPr lang="ru-RU" sz="2000" b="1" dirty="0"/>
              <a:t>Галича Костромской области состоялось открытие   Центра образования естественнонаучной и технологической направленности - «Точка роста</a:t>
            </a:r>
            <a:r>
              <a:rPr lang="ru-RU" sz="2000" b="1" dirty="0" smtClean="0"/>
              <a:t>»</a:t>
            </a:r>
            <a:r>
              <a:rPr lang="ru-RU" sz="20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1560" y="5192125"/>
            <a:ext cx="813690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tabLst>
                <a:tab pos="5940425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проведения лабораторных работ, используем видеокамеру цифровой лаборатории </a:t>
            </a:r>
            <a:r>
              <a:rPr lang="ru-RU" sz="2000" b="1" dirty="0" smtClean="0">
                <a:ea typeface="Calibri" panose="020F0502020204030204" pitchFamily="34" charset="0"/>
              </a:rPr>
              <a:t>«</a:t>
            </a:r>
            <a:r>
              <a:rPr lang="ru-RU" sz="2000" b="1" dirty="0" err="1">
                <a:ea typeface="Calibri" panose="020F0502020204030204" pitchFamily="34" charset="0"/>
              </a:rPr>
              <a:t>Releon</a:t>
            </a:r>
            <a:r>
              <a:rPr lang="ru-RU" sz="2000" b="1" dirty="0" smtClean="0">
                <a:ea typeface="Calibri" panose="020F0502020204030204" pitchFamily="34" charset="0"/>
              </a:rPr>
              <a:t>»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позволяющей получить увеличение в 1400 раз.</a:t>
            </a:r>
            <a:endParaRPr lang="ru-RU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329227"/>
            <a:ext cx="4824536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5940425" algn="l"/>
              </a:tabLst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особенностей строения клеток и тканей различных организмов</a:t>
            </a:r>
            <a:endParaRPr lang="ru-RU" sz="2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85" y="1999756"/>
            <a:ext cx="3834327" cy="2875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87"/>
          <a:stretch/>
        </p:blipFill>
        <p:spPr>
          <a:xfrm>
            <a:off x="4932040" y="1999756"/>
            <a:ext cx="3553358" cy="28529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050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169" y="3645024"/>
            <a:ext cx="4032449" cy="30267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645024"/>
            <a:ext cx="4032448" cy="30267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39552" y="1767913"/>
            <a:ext cx="81660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Подготовка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к итоговой аттестации обучающихся 9, 11 классов, 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«Естественнонаучная лаборатория по биологии» для 8-х и 10-х классов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,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«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Основы экологи» для 5-6 классов,  </a:t>
            </a:r>
            <a:endParaRPr lang="ru-RU" sz="2000" b="1" dirty="0" smtClean="0">
              <a:solidFill>
                <a:srgbClr val="000000"/>
              </a:solidFill>
              <a:ea typeface="Calibri" panose="020F0502020204030204" pitchFamily="34" charset="0"/>
              <a:cs typeface="Textbook New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«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Юный эколог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extbook New"/>
              </a:rPr>
              <a:t>» для 5-7 классов 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extbook Ne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309399"/>
            <a:ext cx="4788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+mj-lt"/>
              </a:rPr>
              <a:t>Программы внеурочной деятельности и дополнительного образования по биологии</a:t>
            </a:r>
            <a:endParaRPr lang="ru-RU" sz="2400" b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855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7265789"/>
              </p:ext>
            </p:extLst>
          </p:nvPr>
        </p:nvGraphicFramePr>
        <p:xfrm>
          <a:off x="611559" y="1412777"/>
          <a:ext cx="7226453" cy="549209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264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3077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spc="-5" dirty="0">
                          <a:latin typeface="+mn-lt"/>
                          <a:cs typeface="Times New Roman"/>
                        </a:rPr>
                        <a:t>Измерение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5" dirty="0">
                          <a:latin typeface="+mn-lt"/>
                          <a:cs typeface="Times New Roman"/>
                        </a:rPr>
                        <a:t>освещенности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в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35" dirty="0">
                          <a:latin typeface="+mn-lt"/>
                          <a:cs typeface="Times New Roman"/>
                        </a:rPr>
                        <a:t>школе</a:t>
                      </a:r>
                      <a:endParaRPr sz="2000" b="1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4036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spc="-5" dirty="0">
                          <a:latin typeface="+mn-lt"/>
                          <a:cs typeface="Times New Roman"/>
                        </a:rPr>
                        <a:t>Измерение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кислотности</a:t>
                      </a:r>
                      <a:r>
                        <a:rPr sz="2000" b="1" spc="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различных</a:t>
                      </a:r>
                      <a:r>
                        <a:rPr sz="2000" b="1" spc="-1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25" dirty="0">
                          <a:latin typeface="+mn-lt"/>
                          <a:cs typeface="Times New Roman"/>
                        </a:rPr>
                        <a:t>напитков</a:t>
                      </a:r>
                      <a:endParaRPr sz="2000" b="1" dirty="0">
                        <a:latin typeface="+mn-lt"/>
                        <a:cs typeface="Times New Roman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21259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spc="-5" dirty="0">
                          <a:latin typeface="+mn-lt"/>
                          <a:cs typeface="Times New Roman"/>
                        </a:rPr>
                        <a:t>Измерение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5" dirty="0">
                          <a:latin typeface="+mn-lt"/>
                          <a:cs typeface="Times New Roman"/>
                        </a:rPr>
                        <a:t>физических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параметров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15" dirty="0">
                          <a:latin typeface="+mn-lt"/>
                          <a:cs typeface="Times New Roman"/>
                        </a:rPr>
                        <a:t>воздуха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в учебных</a:t>
                      </a:r>
                      <a:r>
                        <a:rPr sz="2000" b="1" spc="-2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кабинетах</a:t>
                      </a:r>
                      <a:endParaRPr sz="2000" b="1" dirty="0">
                        <a:latin typeface="+mn-lt"/>
                        <a:cs typeface="Times New Roman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4036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dirty="0">
                          <a:latin typeface="+mn-lt"/>
                          <a:cs typeface="Times New Roman"/>
                        </a:rPr>
                        <a:t>Влияние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проветривания</a:t>
                      </a:r>
                      <a:r>
                        <a:rPr sz="2000" b="1" spc="3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на 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микроклимат</a:t>
                      </a:r>
                      <a:r>
                        <a:rPr sz="2000" b="1" spc="-1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класса</a:t>
                      </a: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94036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dirty="0">
                          <a:latin typeface="+mn-lt"/>
                          <a:cs typeface="Times New Roman"/>
                        </a:rPr>
                        <a:t>Влияние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кислотности</a:t>
                      </a:r>
                      <a:r>
                        <a:rPr sz="2000" b="1" spc="1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15" dirty="0">
                          <a:latin typeface="+mn-lt"/>
                          <a:cs typeface="Times New Roman"/>
                        </a:rPr>
                        <a:t>почвы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на 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видовой</a:t>
                      </a:r>
                      <a:r>
                        <a:rPr sz="2000" b="1" spc="2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10" dirty="0">
                          <a:latin typeface="+mn-lt"/>
                          <a:cs typeface="Times New Roman"/>
                        </a:rPr>
                        <a:t>состав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 растений</a:t>
                      </a: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94036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spc="-10" dirty="0">
                          <a:latin typeface="+mn-lt"/>
                          <a:cs typeface="Times New Roman"/>
                        </a:rPr>
                        <a:t>Абиотические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15" dirty="0">
                          <a:latin typeface="+mn-lt"/>
                          <a:cs typeface="Times New Roman"/>
                        </a:rPr>
                        <a:t>факторы</a:t>
                      </a:r>
                      <a:r>
                        <a:rPr sz="2000" b="1" spc="-2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10" dirty="0">
                          <a:latin typeface="+mn-lt"/>
                          <a:cs typeface="Times New Roman"/>
                        </a:rPr>
                        <a:t>среды</a:t>
                      </a:r>
                      <a:endParaRPr sz="2000" b="1" dirty="0">
                        <a:latin typeface="+mn-lt"/>
                        <a:cs typeface="Times New Roman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94036">
                <a:tc>
                  <a:txBody>
                    <a:bodyPr/>
                    <a:lstStyle/>
                    <a:p>
                      <a:pPr marL="469900" indent="-342900">
                        <a:lnSpc>
                          <a:spcPct val="150000"/>
                        </a:lnSpc>
                        <a:spcBef>
                          <a:spcPts val="935"/>
                        </a:spcBef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</a:pPr>
                      <a:r>
                        <a:rPr sz="2000" b="1" spc="-25" dirty="0">
                          <a:latin typeface="+mn-lt"/>
                          <a:cs typeface="Times New Roman"/>
                        </a:rPr>
                        <a:t>Экология</a:t>
                      </a:r>
                      <a:r>
                        <a:rPr sz="2000" b="1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2000" b="1" spc="-5" dirty="0">
                          <a:latin typeface="+mn-lt"/>
                          <a:cs typeface="Times New Roman"/>
                        </a:rPr>
                        <a:t>урбанизированных территорий</a:t>
                      </a:r>
                      <a:endParaRPr sz="2000" b="1" dirty="0">
                        <a:latin typeface="+mn-lt"/>
                        <a:cs typeface="Times New Roman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22027">
                <a:tc>
                  <a:txBody>
                    <a:bodyPr/>
                    <a:lstStyle/>
                    <a:p>
                      <a:pPr marL="469900" marR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935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>
                          <a:tab pos="469900" algn="l"/>
                        </a:tabLst>
                        <a:defRPr/>
                      </a:pPr>
                      <a:r>
                        <a:rPr lang="ru-RU" sz="2000" b="1" spc="-10" dirty="0" smtClean="0">
                          <a:latin typeface="+mn-lt"/>
                          <a:cs typeface="Times New Roman"/>
                        </a:rPr>
                        <a:t>Содержание</a:t>
                      </a:r>
                      <a:r>
                        <a:rPr lang="ru-RU" sz="2000" b="1" spc="-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spc="-10" dirty="0" smtClean="0">
                          <a:latin typeface="+mn-lt"/>
                          <a:cs typeface="Times New Roman"/>
                        </a:rPr>
                        <a:t>кислорода</a:t>
                      </a:r>
                      <a:r>
                        <a:rPr lang="ru-RU" sz="2000" b="1" spc="-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latin typeface="+mn-lt"/>
                          <a:cs typeface="Times New Roman"/>
                        </a:rPr>
                        <a:t>в</a:t>
                      </a:r>
                      <a:r>
                        <a:rPr lang="ru-RU" sz="2000" b="1" spc="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spc="-20" dirty="0" smtClean="0">
                          <a:latin typeface="+mn-lt"/>
                          <a:cs typeface="Times New Roman"/>
                        </a:rPr>
                        <a:t>воздухе</a:t>
                      </a:r>
                      <a:r>
                        <a:rPr lang="ru-RU" sz="2000" b="1" spc="-2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latin typeface="+mn-lt"/>
                          <a:cs typeface="Times New Roman"/>
                        </a:rPr>
                        <a:t>в</a:t>
                      </a:r>
                      <a:r>
                        <a:rPr lang="ru-RU" sz="2000" b="1" spc="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dirty="0" smtClean="0">
                          <a:latin typeface="+mn-lt"/>
                          <a:cs typeface="Times New Roman"/>
                        </a:rPr>
                        <a:t>различных</a:t>
                      </a:r>
                      <a:r>
                        <a:rPr lang="ru-RU" sz="2000" b="1" spc="5" dirty="0" smtClean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lang="ru-RU" sz="2000" b="1" spc="-5" dirty="0" smtClean="0">
                          <a:latin typeface="+mn-lt"/>
                          <a:cs typeface="Times New Roman"/>
                        </a:rPr>
                        <a:t>помещениях </a:t>
                      </a:r>
                      <a:r>
                        <a:rPr lang="ru-RU" sz="2000" b="1" spc="-35" dirty="0" smtClean="0">
                          <a:latin typeface="+mn-lt"/>
                          <a:cs typeface="Times New Roman"/>
                        </a:rPr>
                        <a:t>школы</a:t>
                      </a:r>
                      <a:endParaRPr lang="ru-RU" sz="2000" b="1" dirty="0" smtClean="0">
                        <a:latin typeface="+mn-lt"/>
                        <a:cs typeface="Times New Roman"/>
                      </a:endParaRPr>
                    </a:p>
                  </a:txBody>
                  <a:tcPr marL="0" marR="0" marT="118745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214290"/>
            <a:ext cx="5148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-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Применение</a:t>
            </a:r>
            <a:r>
              <a:rPr kumimoji="0" lang="ru-RU" sz="2400" b="1" i="0" u="none" strike="noStrike" kern="0" cap="none" spc="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15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цифровой</a:t>
            </a:r>
            <a:r>
              <a:rPr kumimoji="0" lang="ru-RU" sz="2400" b="1" i="0" u="none" strike="noStrike" kern="0" cap="none" spc="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 </a:t>
            </a:r>
            <a:r>
              <a:rPr kumimoji="0" lang="ru-RU" sz="2400" b="1" i="0" u="none" strike="noStrike" kern="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лаборатории</a:t>
            </a:r>
            <a:r>
              <a:rPr kumimoji="0" lang="ru-RU" sz="2400" b="1" i="0" u="none" strike="noStrike" kern="0" cap="none" spc="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 по </a:t>
            </a:r>
            <a:r>
              <a:rPr kumimoji="0" lang="ru-RU" sz="2400" b="1" i="0" u="none" strike="noStrike" kern="0" cap="none" spc="-1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j-ea"/>
                <a:cs typeface="Times New Roman"/>
              </a:rPr>
              <a:t>биологии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37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1988840"/>
            <a:ext cx="7344816" cy="419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>
                <a:ea typeface="Calibri" panose="020F0502020204030204" pitchFamily="34" charset="0"/>
                <a:cs typeface="Textbook New"/>
              </a:rPr>
              <a:t>О</a:t>
            </a: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пределение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проблемы;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Постановка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исследовательской задачи;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Планирование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решения задачи;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Построение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моделей;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Выдвижение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гипотез;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Экспериментальная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проверка гипотез;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Анализ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данных экспериментов или наблюдений; </a:t>
            </a:r>
          </a:p>
          <a:p>
            <a:pPr marL="800100" lvl="1" indent="-34290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ea typeface="Calibri" panose="020F0502020204030204" pitchFamily="34" charset="0"/>
                <a:cs typeface="Textbook New"/>
              </a:rPr>
              <a:t>Формулирование </a:t>
            </a:r>
            <a:r>
              <a:rPr lang="ru-RU" sz="2000" b="1" dirty="0">
                <a:ea typeface="Calibri" panose="020F0502020204030204" pitchFamily="34" charset="0"/>
                <a:cs typeface="Textbook New"/>
              </a:rPr>
              <a:t>выводов.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396" y="562224"/>
            <a:ext cx="547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ru-RU" sz="2400" b="1" dirty="0">
                <a:ea typeface="Calibri" panose="020F0502020204030204" pitchFamily="34" charset="0"/>
                <a:cs typeface="Textbook New"/>
              </a:rPr>
              <a:t>Д</a:t>
            </a:r>
            <a:r>
              <a:rPr lang="ru-RU" sz="2400" b="1" dirty="0" smtClean="0">
                <a:ea typeface="Calibri" panose="020F0502020204030204" pitchFamily="34" charset="0"/>
                <a:cs typeface="Textbook New"/>
              </a:rPr>
              <a:t>ействия обучающихся для ф</a:t>
            </a:r>
            <a:r>
              <a:rPr lang="ru-RU" sz="2400" b="1" dirty="0" smtClean="0"/>
              <a:t>ормирования </a:t>
            </a:r>
            <a:r>
              <a:rPr lang="ru-RU" sz="2400" b="1" dirty="0">
                <a:ea typeface="Calibri" panose="020F0502020204030204" pitchFamily="34" charset="0"/>
                <a:cs typeface="Textbook New"/>
              </a:rPr>
              <a:t>исследовательских умений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6292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22619" y="4971380"/>
            <a:ext cx="8136904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оценки уровня загрязнения атмосферы мы использовали косвенный показатель – анализ проб снега. М</a:t>
            </a:r>
            <a:r>
              <a:rPr lang="ru-RU" sz="20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ы </a:t>
            </a:r>
            <a:r>
              <a:rPr lang="ru-RU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растопили снег, определили рН среды и мутность, используя цифровую лабораторию по биологии и химии.</a:t>
            </a:r>
            <a:endParaRPr lang="ru-RU" sz="20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181" y="578031"/>
            <a:ext cx="4365010" cy="12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  <a:tabLst>
                <a:tab pos="5940425" algn="l"/>
              </a:tabLst>
            </a:pP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Изучение снежного покрова для определения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масштабов </a:t>
            </a: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загрязнения </a:t>
            </a:r>
            <a:r>
              <a:rPr lang="ru-RU" sz="2400" b="1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атмосферы</a:t>
            </a:r>
            <a:endParaRPr lang="ru-RU" sz="24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2008" y="2138097"/>
            <a:ext cx="4210183" cy="2605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33864"/>
          <a:stretch/>
        </p:blipFill>
        <p:spPr>
          <a:xfrm>
            <a:off x="5072518" y="2138097"/>
            <a:ext cx="3127743" cy="2605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7832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7273" y="4738525"/>
            <a:ext cx="81369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/>
              <a:t>Барьерно-защитная функция кожи человека обеспечивается определенным уровнем </a:t>
            </a:r>
            <a:r>
              <a:rPr lang="ru-RU" sz="2000" b="1" i="1" dirty="0"/>
              <a:t>рН</a:t>
            </a:r>
            <a:r>
              <a:rPr lang="ru-RU" sz="2000" b="1" dirty="0"/>
              <a:t>. Кислая среда покровов образуется под воздействием молочной и уксусной кислот, а оптимальный показатель </a:t>
            </a:r>
            <a:r>
              <a:rPr lang="ru-RU" sz="2000" b="1" i="1" dirty="0"/>
              <a:t>рН </a:t>
            </a:r>
            <a:r>
              <a:rPr lang="ru-RU" sz="2000" b="1" dirty="0"/>
              <a:t>находится в пределах 5,4–5,9.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7181" y="578031"/>
            <a:ext cx="4365010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tabLst>
                <a:tab pos="5940425" algn="l"/>
              </a:tabLst>
            </a:pPr>
            <a:r>
              <a:rPr lang="ru-RU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Изучение </a:t>
            </a:r>
            <a:r>
              <a:rPr lang="ru-RU" sz="2400" b="1" dirty="0" smtClean="0">
                <a:latin typeface="+mj-lt"/>
              </a:rPr>
              <a:t>рН гигиенических  и косметических средств</a:t>
            </a:r>
            <a:endParaRPr lang="ru-RU" sz="2400" b="1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836" t="5906" r="9237" b="20267"/>
          <a:stretch/>
        </p:blipFill>
        <p:spPr>
          <a:xfrm>
            <a:off x="607273" y="1973999"/>
            <a:ext cx="4754817" cy="25655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8839" t="6890" r="38382" b="13377"/>
          <a:stretch/>
        </p:blipFill>
        <p:spPr>
          <a:xfrm>
            <a:off x="3995936" y="1988840"/>
            <a:ext cx="2448272" cy="2565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462" y="1988840"/>
            <a:ext cx="3284002" cy="25507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545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оготип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214290"/>
            <a:ext cx="1765815" cy="1000108"/>
          </a:xfrm>
          <a:prstGeom prst="rect">
            <a:avLst/>
          </a:prstGeom>
          <a:noFill/>
        </p:spPr>
      </p:pic>
      <p:pic>
        <p:nvPicPr>
          <p:cNvPr id="5" name="Рисунок 4" descr="5941.3cd70111c6c275c79da87a4a9630d5ac264.jpg"/>
          <p:cNvPicPr>
            <a:picLocks noChangeAspect="1"/>
          </p:cNvPicPr>
          <p:nvPr/>
        </p:nvPicPr>
        <p:blipFill>
          <a:blip r:embed="rId3" cstate="print"/>
          <a:srcRect l="15777" t="17313" r="15777" b="17313"/>
          <a:stretch>
            <a:fillRect/>
          </a:stretch>
        </p:blipFill>
        <p:spPr>
          <a:xfrm>
            <a:off x="7747020" y="0"/>
            <a:ext cx="1396980" cy="1142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272638"/>
            <a:ext cx="5688631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5940425" algn="l"/>
              </a:tabLst>
            </a:pPr>
            <a:r>
              <a:rPr lang="ru-RU" sz="24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Изучение 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процесса плазмолиза и </a:t>
            </a:r>
            <a:r>
              <a:rPr lang="ru-RU" sz="2400" b="1" dirty="0" err="1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деплазмолиза</a:t>
            </a:r>
            <a:r>
              <a:rPr lang="ru-RU" sz="2400" b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в клетках кожицы лука</a:t>
            </a:r>
            <a:endParaRPr lang="ru-RU" sz="2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45" y="1806089"/>
            <a:ext cx="3312368" cy="2132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559" y="4221088"/>
            <a:ext cx="4158970" cy="20882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93759" y="4176030"/>
            <a:ext cx="4611092" cy="20882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9089" y="1772589"/>
            <a:ext cx="3965227" cy="2147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357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D3A79BB1963743BF1E02CF39CF4218" ma:contentTypeVersion="1" ma:contentTypeDescription="Создание документа." ma:contentTypeScope="" ma:versionID="7efbf879509eb3c640b5eee62c27f7e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26A68F-ABCA-4429-98E0-97807B692103}"/>
</file>

<file path=customXml/itemProps2.xml><?xml version="1.0" encoding="utf-8"?>
<ds:datastoreItem xmlns:ds="http://schemas.openxmlformats.org/officeDocument/2006/customXml" ds:itemID="{43CA30A3-0419-49D9-BD8B-54D40C2B1875}"/>
</file>

<file path=customXml/itemProps3.xml><?xml version="1.0" encoding="utf-8"?>
<ds:datastoreItem xmlns:ds="http://schemas.openxmlformats.org/officeDocument/2006/customXml" ds:itemID="{8B2F42F4-38F6-4C98-BBCD-1C5F5F0FAD5B}"/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505</Words>
  <Application>Microsoft Office PowerPoint</Application>
  <PresentationFormat>Экран (4:3)</PresentationFormat>
  <Paragraphs>61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Повышение уровня знаний по учебным предметам за счёт активной деятельности учащихся в ходе экспериментальной исследовательской работы с использованием ресурсов центра естественнонаучной направленности "Точки роста"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43</cp:revision>
  <dcterms:created xsi:type="dcterms:W3CDTF">2024-02-22T12:44:27Z</dcterms:created>
  <dcterms:modified xsi:type="dcterms:W3CDTF">2024-02-26T10:48:45Z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0x010100CFD3A79BB1963743BF1E02CF39CF4218</vt:lpwstr>
  </property>
</Properties>
</file>