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58" r:id="rId8"/>
    <p:sldId id="259" r:id="rId9"/>
    <p:sldId id="261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 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214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+ Два объекта 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513" y="313267"/>
            <a:ext cx="11016343" cy="812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2689" y="1737782"/>
            <a:ext cx="5314244" cy="4815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3255" y="1724025"/>
            <a:ext cx="5181600" cy="48291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944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+ Два объекта _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70934"/>
            <a:ext cx="11016343" cy="922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4758"/>
            <a:ext cx="5472289" cy="48715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664758"/>
            <a:ext cx="5181600" cy="48715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232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еленая вертикал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8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8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еленая вертикал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87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820" y="204598"/>
            <a:ext cx="10786533" cy="7213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912821" y="1231901"/>
            <a:ext cx="10785997" cy="47418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2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оризонт правый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7960"/>
            <a:ext cx="121920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63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оризонт пра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07" y="302134"/>
            <a:ext cx="11344204" cy="7213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7960"/>
            <a:ext cx="12192000" cy="32004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quarter" idx="10"/>
          </p:nvPr>
        </p:nvSpPr>
        <p:spPr>
          <a:xfrm>
            <a:off x="474134" y="1365250"/>
            <a:ext cx="11343217" cy="4999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9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оризонт левый 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5392"/>
            <a:ext cx="1219200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77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Горизонт ле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51" y="302134"/>
            <a:ext cx="11327948" cy="7213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5392"/>
            <a:ext cx="12192000" cy="292608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57200" y="1304926"/>
            <a:ext cx="11328400" cy="5046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2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 зелена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1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 зеленая 2+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897" y="302134"/>
            <a:ext cx="10712703" cy="7213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1072896" y="1365885"/>
            <a:ext cx="10712704" cy="53153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6" y="1743456"/>
            <a:ext cx="9601201" cy="16811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6" y="3814309"/>
            <a:ext cx="9601201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88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 сера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0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83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 серая 2+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897" y="302134"/>
            <a:ext cx="10712703" cy="7213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1072896" y="1365885"/>
            <a:ext cx="10712704" cy="53153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0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43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31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839451" cy="82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аблица 5"/>
          <p:cNvSpPr>
            <a:spLocks noGrp="1"/>
          </p:cNvSpPr>
          <p:nvPr>
            <p:ph type="tbl" sz="quarter" idx="10"/>
          </p:nvPr>
        </p:nvSpPr>
        <p:spPr>
          <a:xfrm>
            <a:off x="838201" y="1614488"/>
            <a:ext cx="10839451" cy="4729162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839451" cy="82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838200" y="1471613"/>
            <a:ext cx="5867400" cy="485775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7105651" y="1471613"/>
            <a:ext cx="4572000" cy="485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9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839451" cy="82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7105651" y="1471613"/>
            <a:ext cx="4572000" cy="485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2"/>
          </p:nvPr>
        </p:nvSpPr>
        <p:spPr>
          <a:xfrm>
            <a:off x="838200" y="1471613"/>
            <a:ext cx="5962651" cy="485775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56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2 объе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839451" cy="82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38201" y="1514476"/>
            <a:ext cx="5276851" cy="50149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1"/>
          </p:nvPr>
        </p:nvSpPr>
        <p:spPr>
          <a:xfrm>
            <a:off x="6457952" y="1514476"/>
            <a:ext cx="5276849" cy="50149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32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45" y="2724851"/>
            <a:ext cx="5247511" cy="865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86266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КОНТАКТЫ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76"/>
          <a:stretch/>
        </p:blipFill>
        <p:spPr>
          <a:xfrm>
            <a:off x="3415688" y="3893137"/>
            <a:ext cx="1765909" cy="13307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15" y="3903133"/>
            <a:ext cx="1713739" cy="1315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79" y="3901604"/>
            <a:ext cx="1720920" cy="13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73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327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_зеле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1455668"/>
            <a:ext cx="1038497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4941" y="470115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079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_сер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406900"/>
            <a:ext cx="1038497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2" y="4701157"/>
            <a:ext cx="10384972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792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656" y="290110"/>
            <a:ext cx="10190480" cy="6833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131020"/>
            <a:ext cx="1350264" cy="1001569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211328" y="1438656"/>
            <a:ext cx="11671808" cy="5071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8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_с лин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656" y="260543"/>
            <a:ext cx="10190480" cy="6833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131020"/>
            <a:ext cx="1350264" cy="1001569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211328" y="1438656"/>
            <a:ext cx="11671808" cy="5071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92" y="973496"/>
            <a:ext cx="9714885" cy="2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8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 линией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656" y="260543"/>
            <a:ext cx="10190480" cy="6833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131020"/>
            <a:ext cx="1350264" cy="1001569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211328" y="1438656"/>
            <a:ext cx="11671808" cy="50718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17" y="1047467"/>
            <a:ext cx="10411855" cy="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0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_зеле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934" y="102247"/>
            <a:ext cx="10526487" cy="10803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933" y="1667933"/>
            <a:ext cx="10802837" cy="48683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0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_сер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31801"/>
            <a:ext cx="10994572" cy="7789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201"/>
            <a:ext cx="10994572" cy="48175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8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6242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ochkarosta_officia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eb.telegram.org/a/#-100111183485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2456" y="1504710"/>
            <a:ext cx="9601201" cy="1919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Образовательные центры естественно-научной направленности «Точка Роста»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2456" y="3814309"/>
            <a:ext cx="9601201" cy="769266"/>
          </a:xfrm>
        </p:spPr>
        <p:txBody>
          <a:bodyPr/>
          <a:lstStyle/>
          <a:p>
            <a:r>
              <a:rPr lang="ru-RU" dirty="0" smtClean="0"/>
              <a:t>Антонова Анна Александровна, заведующая отделом сопровождения естественнонаучных дисциплин ОГБОУ ДПО КОИРО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212" y="5728624"/>
            <a:ext cx="28098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1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5026" y="1227355"/>
            <a:ext cx="10509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77" y="0"/>
            <a:ext cx="2810500" cy="9327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27962" y="4527355"/>
            <a:ext cx="63360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Центры «Точка роста</a:t>
            </a:r>
            <a:r>
              <a:rPr lang="ru-RU" b="1" dirty="0" smtClean="0"/>
              <a:t>» Информационно-методический канал</a:t>
            </a:r>
            <a:endParaRPr lang="ru-RU" b="1" dirty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vk.com/tochkarosta_official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843" y="324195"/>
            <a:ext cx="3700549" cy="3700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4419" y="1227355"/>
            <a:ext cx="4835377" cy="30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2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центы «Точка Роста»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09265" y="5655042"/>
            <a:ext cx="223319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2021 год – 30 </a:t>
            </a:r>
          </a:p>
          <a:p>
            <a:r>
              <a:rPr lang="ru-RU" dirty="0" smtClean="0"/>
              <a:t>2022 год – 28</a:t>
            </a:r>
          </a:p>
          <a:p>
            <a:r>
              <a:rPr lang="ru-RU" dirty="0" smtClean="0"/>
              <a:t>2023 год– 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3643" y="1538669"/>
            <a:ext cx="100196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Центры «Точка роста» - это структурные подразделения общеобразовательных организаций, осуществляющих образовательную деятельность по основным и дополнительным общеобразовательным программам и расположенных в сельской местности и малых городах России.</a:t>
            </a:r>
          </a:p>
          <a:p>
            <a:endParaRPr lang="ru-RU" sz="2400" dirty="0"/>
          </a:p>
          <a:p>
            <a:r>
              <a:rPr lang="ru-RU" sz="2400" dirty="0"/>
              <a:t>Целями деятельности «Точек роста» являются:</a:t>
            </a:r>
          </a:p>
          <a:p>
            <a:r>
              <a:rPr lang="ru-RU" sz="2400" dirty="0"/>
              <a:t>🔹Создание условий для внедрения новых методов обучения и воспитания</a:t>
            </a:r>
          </a:p>
          <a:p>
            <a:r>
              <a:rPr lang="ru-RU" sz="2400" dirty="0"/>
              <a:t>🔹Обеспечение образовательными технологиями для освоения обучающимися основных и дополнительных общеобразовательных программ цифрового, естественнонаучного, технического и гуманитарного профилей</a:t>
            </a:r>
          </a:p>
          <a:p>
            <a:r>
              <a:rPr lang="ru-RU" sz="2400" dirty="0"/>
              <a:t>🔹Совершенствование методов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1847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934" y="102247"/>
            <a:ext cx="11162066" cy="1080378"/>
          </a:xfrm>
        </p:spPr>
        <p:txBody>
          <a:bodyPr>
            <a:normAutofit/>
          </a:bodyPr>
          <a:lstStyle/>
          <a:p>
            <a:r>
              <a:rPr lang="ru-RU" sz="3200" dirty="0"/>
              <a:t>Использование ресурсов центров «Точка роста»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sz="2800" dirty="0"/>
              <a:t>обязательном порядке на базе центров «Точка роста» </a:t>
            </a:r>
            <a:r>
              <a:rPr lang="ru-RU" sz="2800" dirty="0" smtClean="0"/>
              <a:t>обеспечивается</a:t>
            </a:r>
            <a:endParaRPr lang="ru-R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освоение обучающимися учебных предметов «Физика», «Химия</a:t>
            </a:r>
            <a:r>
              <a:rPr lang="ru-RU" sz="2800" dirty="0" smtClean="0"/>
              <a:t>»,  «</a:t>
            </a:r>
            <a:r>
              <a:rPr lang="ru-RU" sz="2800" dirty="0"/>
              <a:t>Биология» с использованием приобретаемого оборудования</a:t>
            </a:r>
            <a:r>
              <a:rPr lang="ru-RU" sz="2800" dirty="0" smtClean="0"/>
              <a:t>, расходных </a:t>
            </a:r>
            <a:r>
              <a:rPr lang="ru-RU" sz="2800" dirty="0"/>
              <a:t>материалов, средств обучения и воспитания.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Не </a:t>
            </a:r>
            <a:r>
              <a:rPr lang="ru-RU" sz="2800" dirty="0"/>
              <a:t>менее 1/3 объема внеурочной деятельности обучающихся </a:t>
            </a:r>
            <a:r>
              <a:rPr lang="ru-RU" sz="2800" dirty="0" smtClean="0"/>
              <a:t>должно быть </a:t>
            </a:r>
            <a:r>
              <a:rPr lang="ru-RU" sz="2800" dirty="0"/>
              <a:t>ориентировано на поддержание естественнонаучной </a:t>
            </a:r>
            <a:r>
              <a:rPr lang="ru-RU" sz="2800" dirty="0" smtClean="0"/>
              <a:t>и технологической </a:t>
            </a:r>
            <a:r>
              <a:rPr lang="ru-RU" sz="2800" dirty="0"/>
              <a:t>направленностей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Дополнительное </a:t>
            </a:r>
            <a:r>
              <a:rPr lang="ru-RU" sz="2800" dirty="0"/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79068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ресурсов центров «Точка роста»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9933" y="1667933"/>
            <a:ext cx="10822543" cy="48683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Проведение опытов, экспериментов, практических и лабораторных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работ на уроках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Вовлечение </a:t>
            </a:r>
            <a:r>
              <a:rPr lang="ru-RU" dirty="0"/>
              <a:t>обучающихся в проектную деятельность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</a:t>
            </a:r>
            <a:r>
              <a:rPr lang="ru-RU" dirty="0" err="1"/>
              <a:t>внеучебной</a:t>
            </a:r>
            <a:r>
              <a:rPr lang="ru-RU" dirty="0"/>
              <a:t> деятельности в каникулярный период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Подготовка </a:t>
            </a:r>
            <a:r>
              <a:rPr lang="ru-RU" dirty="0"/>
              <a:t>к </a:t>
            </a:r>
            <a:r>
              <a:rPr lang="ru-RU" dirty="0" smtClean="0"/>
              <a:t>ОГЭ и ЕГЭ </a:t>
            </a:r>
            <a:r>
              <a:rPr lang="ru-RU" dirty="0"/>
              <a:t>- решение экспериментальных </a:t>
            </a:r>
            <a:r>
              <a:rPr lang="ru-RU" dirty="0" smtClean="0"/>
              <a:t>заданий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Подготовка к диагностическим работам по функциональной грамотности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День </a:t>
            </a:r>
            <a:r>
              <a:rPr lang="ru-RU" dirty="0"/>
              <a:t>науки с привлечением социального окружения школы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Сетевые </a:t>
            </a:r>
            <a:r>
              <a:rPr lang="ru-RU" dirty="0"/>
              <a:t>проекты с привлечением социального окружения</a:t>
            </a:r>
          </a:p>
        </p:txBody>
      </p:sp>
    </p:spTree>
    <p:extLst>
      <p:ext uri="{BB962C8B-B14F-4D97-AF65-F5344CB8AC3E}">
        <p14:creationId xmlns:p14="http://schemas.microsoft.com/office/powerpoint/2010/main" val="267807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Цифровое оборудование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способствует повышению качества </a:t>
            </a:r>
            <a:r>
              <a:rPr lang="ru-RU" dirty="0" smtClean="0"/>
              <a:t>обучения способствует </a:t>
            </a:r>
            <a:r>
              <a:rPr lang="ru-RU" dirty="0"/>
              <a:t>повышению мотивации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помогает </a:t>
            </a:r>
            <a:r>
              <a:rPr lang="ru-RU" dirty="0"/>
              <a:t>развить познавательные интересы </a:t>
            </a:r>
            <a:r>
              <a:rPr lang="ru-RU" dirty="0" smtClean="0"/>
              <a:t>учащихся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повышает </a:t>
            </a:r>
            <a:r>
              <a:rPr lang="ru-RU" dirty="0"/>
              <a:t>уровень наглядности и доступности </a:t>
            </a:r>
            <a:r>
              <a:rPr lang="ru-RU" dirty="0" smtClean="0"/>
              <a:t>обучения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увеличивает </a:t>
            </a:r>
            <a:r>
              <a:rPr lang="ru-RU" dirty="0"/>
              <a:t>объем самостоятельной работы учащихся на уроке </a:t>
            </a:r>
            <a:r>
              <a:rPr lang="ru-RU" dirty="0" smtClean="0"/>
              <a:t>и внеурочной </a:t>
            </a:r>
            <a:r>
              <a:rPr lang="ru-RU" dirty="0"/>
              <a:t>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создает </a:t>
            </a:r>
            <a:r>
              <a:rPr lang="ru-RU" dirty="0"/>
              <a:t>условие для организации </a:t>
            </a:r>
            <a:r>
              <a:rPr lang="ru-RU" dirty="0" smtClean="0"/>
              <a:t>практико-ориентированной проектной </a:t>
            </a:r>
            <a:r>
              <a:rPr lang="ru-RU" dirty="0"/>
              <a:t>и исследовательской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дает </a:t>
            </a:r>
            <a:r>
              <a:rPr lang="ru-RU" dirty="0"/>
              <a:t>возможность доступнее и глубже раскрыть содержание </a:t>
            </a:r>
            <a:r>
              <a:rPr lang="ru-RU" dirty="0" smtClean="0"/>
              <a:t>учебного материала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48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Цифровая лаборатория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позволяет обеспечивать практическую деятельность обучающихся </a:t>
            </a:r>
            <a:r>
              <a:rPr lang="ru-RU" dirty="0" smtClean="0"/>
              <a:t>в рамках </a:t>
            </a:r>
            <a:r>
              <a:rPr lang="ru-RU" dirty="0"/>
              <a:t>изучения естественнонаучных предметов, в том числе в </a:t>
            </a:r>
            <a:r>
              <a:rPr lang="ru-RU" dirty="0" smtClean="0"/>
              <a:t>10-11 классах </a:t>
            </a:r>
            <a:r>
              <a:rPr lang="ru-RU" dirty="0"/>
              <a:t>на углубленном уровне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реализация </a:t>
            </a:r>
            <a:r>
              <a:rPr lang="ru-RU" dirty="0"/>
              <a:t>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подхода базируется </a:t>
            </a:r>
            <a:r>
              <a:rPr lang="ru-RU" dirty="0" smtClean="0"/>
              <a:t>на вовлечении </a:t>
            </a:r>
            <a:r>
              <a:rPr lang="ru-RU" dirty="0"/>
              <a:t>обучающихся в практическую деятельность </a:t>
            </a:r>
            <a:r>
              <a:rPr lang="ru-RU" dirty="0" smtClean="0"/>
              <a:t>по проведению </a:t>
            </a:r>
            <a:r>
              <a:rPr lang="ru-RU" dirty="0"/>
              <a:t>наблюдений и </a:t>
            </a:r>
            <a:r>
              <a:rPr lang="ru-RU" dirty="0" smtClean="0"/>
              <a:t>опытов </a:t>
            </a:r>
            <a:endParaRPr lang="ru-RU" dirty="0"/>
          </a:p>
          <a:p>
            <a:endParaRPr lang="ru-RU" dirty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Эксперимент </a:t>
            </a:r>
            <a:r>
              <a:rPr lang="ru-RU" dirty="0">
                <a:solidFill>
                  <a:srgbClr val="FF0000"/>
                </a:solidFill>
              </a:rPr>
              <a:t>является источником </a:t>
            </a:r>
            <a:r>
              <a:rPr lang="ru-RU" dirty="0" smtClean="0">
                <a:solidFill>
                  <a:srgbClr val="FF0000"/>
                </a:solidFill>
              </a:rPr>
              <a:t>знаний и </a:t>
            </a:r>
            <a:r>
              <a:rPr lang="ru-RU" dirty="0">
                <a:solidFill>
                  <a:srgbClr val="FF0000"/>
                </a:solidFill>
              </a:rPr>
              <a:t>критерием их истинности в </a:t>
            </a:r>
            <a:r>
              <a:rPr lang="ru-RU" dirty="0" smtClean="0">
                <a:solidFill>
                  <a:srgbClr val="FF0000"/>
                </a:solidFill>
              </a:rPr>
              <a:t>науке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2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9" y="138896"/>
            <a:ext cx="10825977" cy="609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4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22" y="168697"/>
            <a:ext cx="10394065" cy="60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9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698" y="1318901"/>
            <a:ext cx="101046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Цифровой датчик электропроводности</a:t>
            </a:r>
          </a:p>
          <a:p>
            <a:r>
              <a:rPr lang="ru-RU" dirty="0" smtClean="0"/>
              <a:t>• Цифровой датчик рН</a:t>
            </a:r>
          </a:p>
          <a:p>
            <a:r>
              <a:rPr lang="ru-RU" dirty="0" smtClean="0"/>
              <a:t>• Цифровой датчик положения</a:t>
            </a:r>
          </a:p>
          <a:p>
            <a:r>
              <a:rPr lang="ru-RU" dirty="0" smtClean="0"/>
              <a:t>• Цифровой датчик температуры</a:t>
            </a:r>
          </a:p>
          <a:p>
            <a:r>
              <a:rPr lang="ru-RU" dirty="0" smtClean="0"/>
              <a:t>• Цифровой датчик абсолютного давления</a:t>
            </a:r>
          </a:p>
          <a:p>
            <a:r>
              <a:rPr lang="ru-RU" dirty="0" smtClean="0"/>
              <a:t>• Цифровой осциллографический датчик</a:t>
            </a:r>
          </a:p>
          <a:p>
            <a:r>
              <a:rPr lang="ru-RU" dirty="0" smtClean="0"/>
              <a:t>• Весы электронные учебные 200 г</a:t>
            </a:r>
          </a:p>
          <a:p>
            <a:r>
              <a:rPr lang="ru-RU" dirty="0" smtClean="0"/>
              <a:t>• Микроскоп: цифровой или оптический с увеличением от 80 X</a:t>
            </a:r>
          </a:p>
          <a:p>
            <a:r>
              <a:rPr lang="ru-RU" dirty="0" smtClean="0"/>
              <a:t>• Набор для изготовления микропрепаратов</a:t>
            </a:r>
          </a:p>
          <a:p>
            <a:r>
              <a:rPr lang="ru-RU" dirty="0" smtClean="0"/>
              <a:t>• Микропрепараты (набор)</a:t>
            </a:r>
          </a:p>
          <a:p>
            <a:r>
              <a:rPr lang="ru-RU" dirty="0" smtClean="0"/>
              <a:t>• Соединительные провода, программное обеспечение, методические указания</a:t>
            </a:r>
          </a:p>
          <a:p>
            <a:r>
              <a:rPr lang="ru-RU" dirty="0" smtClean="0"/>
              <a:t>• комплект сопутствующих элементов для опытов по механике</a:t>
            </a:r>
          </a:p>
          <a:p>
            <a:r>
              <a:rPr lang="ru-RU" dirty="0" smtClean="0"/>
              <a:t>• комплект сопутствующих элементов для опытов по молекулярной физике</a:t>
            </a:r>
          </a:p>
          <a:p>
            <a:r>
              <a:rPr lang="ru-RU" dirty="0" smtClean="0"/>
              <a:t>• комплект сопутствующих элементов для опытов по электродинамике</a:t>
            </a:r>
          </a:p>
          <a:p>
            <a:r>
              <a:rPr lang="ru-RU" dirty="0" smtClean="0"/>
              <a:t>• комплект сопутствующих элементов для опытов по оптике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13053" y="370390"/>
            <a:ext cx="935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Стандартный комплект (общий)</a:t>
            </a: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3598824"/>
      </p:ext>
    </p:extLst>
  </p:cSld>
  <p:clrMapOvr>
    <a:masterClrMapping/>
  </p:clrMapOvr>
</p:sld>
</file>

<file path=ppt/theme/theme1.xml><?xml version="1.0" encoding="utf-8"?>
<a:theme xmlns:a="http://schemas.openxmlformats.org/drawingml/2006/main" name="КОИРО2">
  <a:themeElements>
    <a:clrScheme name="Другая 5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3636E4"/>
      </a:hlink>
      <a:folHlink>
        <a:srgbClr val="C00000"/>
      </a:folHlink>
    </a:clrScheme>
    <a:fontScheme name="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9D9417D5-1D15-4644-BDA3-D054383A1E87}" vid="{404F5AFC-7F74-45B2-BDA5-4A2E98A48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FD3A79BB1963743BF1E02CF39CF4218" ma:contentTypeVersion="1" ma:contentTypeDescription="Создание документа." ma:contentTypeScope="" ma:versionID="7efbf879509eb3c640b5eee62c27f7e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0F350D-45B7-4529-A2C3-B6BEB6A37448}"/>
</file>

<file path=customXml/itemProps2.xml><?xml version="1.0" encoding="utf-8"?>
<ds:datastoreItem xmlns:ds="http://schemas.openxmlformats.org/officeDocument/2006/customXml" ds:itemID="{DABD75A3-B386-4F02-9A34-6CD4F86045B9}"/>
</file>

<file path=customXml/itemProps3.xml><?xml version="1.0" encoding="utf-8"?>
<ds:datastoreItem xmlns:ds="http://schemas.openxmlformats.org/officeDocument/2006/customXml" ds:itemID="{644F4DC7-115F-4C7E-AACC-B6E4B21E357B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КОИРО 4_3_2024</Template>
  <TotalTime>46</TotalTime>
  <Words>434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КОИРО2</vt:lpstr>
      <vt:lpstr>Образовательные центры естественно-научной направленности «Точка Роста»</vt:lpstr>
      <vt:lpstr>Образовательные центы «Точка Роста»</vt:lpstr>
      <vt:lpstr>Использование ресурсов центров «Точка роста»</vt:lpstr>
      <vt:lpstr>Использование ресурсов центров «Точка роста»</vt:lpstr>
      <vt:lpstr>Цифровое оборудование</vt:lpstr>
      <vt:lpstr>Цифровая лаборатория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центры естественно-научной направленности «Точка Роста»</dc:title>
  <dc:creator>User</dc:creator>
  <cp:lastModifiedBy>User</cp:lastModifiedBy>
  <cp:revision>5</cp:revision>
  <dcterms:created xsi:type="dcterms:W3CDTF">2024-02-25T19:54:43Z</dcterms:created>
  <dcterms:modified xsi:type="dcterms:W3CDTF">2024-02-25T20:45:05Z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0x010100CFD3A79BB1963743BF1E02CF39CF4218</vt:lpwstr>
  </property>
</Properties>
</file>