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2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8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7" r:id="rId10"/>
    <p:sldId id="318" r:id="rId11"/>
    <p:sldId id="319" r:id="rId12"/>
    <p:sldId id="293" r:id="rId13"/>
    <p:sldId id="294" r:id="rId14"/>
    <p:sldId id="296" r:id="rId15"/>
    <p:sldId id="297" r:id="rId16"/>
    <p:sldId id="298" r:id="rId17"/>
    <p:sldId id="299" r:id="rId18"/>
    <p:sldId id="300" r:id="rId19"/>
    <p:sldId id="301" r:id="rId20"/>
    <p:sldId id="320" r:id="rId21"/>
    <p:sldId id="304" r:id="rId22"/>
    <p:sldId id="305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5" r:id="rId31"/>
    <p:sldId id="266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316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2457" y="1122363"/>
            <a:ext cx="9601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2456" y="3814309"/>
            <a:ext cx="96012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45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086" y="1"/>
            <a:ext cx="986245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34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086" y="1"/>
            <a:ext cx="986245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38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"/>
            <a:ext cx="1101634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790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"/>
            <a:ext cx="1101634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180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343" y="1"/>
            <a:ext cx="9960429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813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14" y="1"/>
            <a:ext cx="986245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414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4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2457" y="1122363"/>
            <a:ext cx="9601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2457" y="4467452"/>
            <a:ext cx="96012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60714" y="6356351"/>
            <a:ext cx="2601684" cy="365125"/>
          </a:xfrm>
        </p:spPr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305888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3687" y="6356352"/>
            <a:ext cx="2362199" cy="365125"/>
          </a:xfrm>
        </p:spPr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451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116" y="-7482"/>
            <a:ext cx="955765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18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116" y="-7482"/>
            <a:ext cx="955765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6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86" y="-7482"/>
            <a:ext cx="1052648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9457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344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-7482"/>
            <a:ext cx="1099457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9457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768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342" y="1236212"/>
            <a:ext cx="1038497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1341" y="44725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1341" y="6011015"/>
            <a:ext cx="2743200" cy="365125"/>
          </a:xfrm>
        </p:spPr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20343" y="6011014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63741" y="6011015"/>
            <a:ext cx="2743200" cy="365125"/>
          </a:xfrm>
        </p:spPr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406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342" y="1236212"/>
            <a:ext cx="1038497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1341" y="47011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6170" y="6376139"/>
            <a:ext cx="2275116" cy="365125"/>
          </a:xfrm>
        </p:spPr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43940" y="6376139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13164" y="6376138"/>
            <a:ext cx="2209808" cy="365125"/>
          </a:xfrm>
        </p:spPr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736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342" y="1236212"/>
            <a:ext cx="1038497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1341" y="47011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6170" y="6376139"/>
            <a:ext cx="2275116" cy="365125"/>
          </a:xfrm>
        </p:spPr>
        <p:txBody>
          <a:bodyPr/>
          <a:lstStyle/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43940" y="6376139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13164" y="6376138"/>
            <a:ext cx="2209808" cy="365125"/>
          </a:xfrm>
        </p:spPr>
        <p:txBody>
          <a:bodyPr/>
          <a:lstStyle/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65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31E6E-14AE-4B37-8112-C67E74740E7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B19D-B983-422E-B0AB-90833D1C9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12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ioco.ru/%D0%BF%D1%80%D0%B8%D0%BC%D0%B5%D1%80%D1%8B-%D0%B7%D0%B0%D0%B4%D0%B0%D1%87-pisa" TargetMode="External"/><Relationship Id="rId2" Type="http://schemas.openxmlformats.org/officeDocument/2006/relationships/hyperlink" Target="http://skiv.instrao.ru/support/demonstratsionnye-materialya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g.resh.edu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gosreestr.ru/registry/primernaya-osnovnaya-obrazovatelnaya-programma-srednego-obshhego-obrazovaniya/" TargetMode="External"/><Relationship Id="rId2" Type="http://schemas.openxmlformats.org/officeDocument/2006/relationships/hyperlink" Target="https://fgosreestr.ru/registry/&#1087;&#1086;&#1086;&#1087;_&#1086;&#1086;&#1086;_06-02-2020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gosreestr.ru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trao.ru/images/p_r_p-po-uchebnym-predmetam-proekty/%D0%91%D0%B8%D0%BE%D0%BB%D0%BE%D0%B3%D0%B8%D1%8F_%D0%9F%D1%80%D0%B8%D0%BC%D0%B5%D1%80%D0%BD%D0%B0%D1%8F_%D1%80%D0%B0%D0%B1%D0%BE%D1%87%D0%B0%D1%8F_%D0%BF%D1%80%D0%BE%D0%B3%D1%80%D0%B0%D0%BC%D0%BC%D0%B0_%D0%BF%D1%80%D0%BE%D0%B5%D0%BA%D1%82.pdf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ko44.ru/oko/stat/diag?year=2020&amp;ate=%D0%9A%D0%9E%D0%A1%D0%A2%D0%A0%D0%9E%D0%9C%D0%A1%D0%9A%D0%90%D0%AF+%D0%9E%D0%91%D0%9B%D0%90%D0%A1%D0%A2%D0%AC&amp;subject=6&amp;cl=10" TargetMode="External"/><Relationship Id="rId2" Type="http://schemas.openxmlformats.org/officeDocument/2006/relationships/hyperlink" Target="http://www.eduportal44.ru/escort/SitePages/%D0%91%D0%B8%D0%BE%D0%BB%D0%BE%D0%B3%D0%B8%D1%8F_%D0%BF%D0%BE%D1%80%D1%82%D1%84%D0%BE%D0%BB%D0%B8%D0%BE.aspx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ege-kostroma.ru/" TargetMode="External"/><Relationship Id="rId4" Type="http://schemas.openxmlformats.org/officeDocument/2006/relationships/hyperlink" Target="http://www.eduportal44.ru/escort/11/&#1040;&#1085;&#1072;&#1083;&#1080;&#1079;%20&#1088;&#1077;&#1079;&#1091;&#1083;&#1100;&#1090;&#1072;&#1090;&#1086;&#1074;%20&#1056;&#1050;&#1056;_&#1060;&#1043;_2021.p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«Актуальные вопросы преподавания биологии в 2021-2022 учебном году. Методические рекомендации для учителей биологии»​​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6406" y="3880811"/>
            <a:ext cx="8896598" cy="1655762"/>
          </a:xfrm>
        </p:spPr>
        <p:txBody>
          <a:bodyPr>
            <a:normAutofit/>
          </a:bodyPr>
          <a:lstStyle/>
          <a:p>
            <a:r>
              <a:rPr lang="ru-RU" dirty="0"/>
              <a:t>Антонова </a:t>
            </a:r>
            <a:r>
              <a:rPr lang="ru-RU" dirty="0" smtClean="0"/>
              <a:t>Анна Александровна, </a:t>
            </a:r>
          </a:p>
          <a:p>
            <a:r>
              <a:rPr lang="ru-RU" sz="1900" dirty="0" smtClean="0"/>
              <a:t>заведующая отделом сопровождения </a:t>
            </a:r>
            <a:r>
              <a:rPr lang="ru-RU" sz="1900" dirty="0"/>
              <a:t>естественно-математических </a:t>
            </a:r>
            <a:r>
              <a:rPr lang="ru-RU" sz="1900" dirty="0" smtClean="0"/>
              <a:t>дисциплин ОГБОУ </a:t>
            </a:r>
            <a:r>
              <a:rPr lang="ru-RU" sz="1900" dirty="0"/>
              <a:t>ДПО "Костромской областной институт развития </a:t>
            </a:r>
            <a:r>
              <a:rPr lang="ru-RU" sz="1900" dirty="0" smtClean="0"/>
              <a:t>образования«                                   Моб</a:t>
            </a:r>
            <a:r>
              <a:rPr lang="ru-RU" sz="1900" dirty="0"/>
              <a:t>: +7 910 922 </a:t>
            </a:r>
            <a:r>
              <a:rPr lang="ru-RU" sz="1900" dirty="0" smtClean="0"/>
              <a:t>21-20 E-mail:Anton_Anna73@mail.ru</a:t>
            </a:r>
            <a:r>
              <a:rPr lang="ru-RU" sz="1900" dirty="0"/>
              <a:t>, </a:t>
            </a:r>
            <a:r>
              <a:rPr lang="ru-RU" sz="1900" dirty="0" smtClean="0"/>
              <a:t>AAAntonova02@gmail.</a:t>
            </a:r>
            <a:r>
              <a:rPr lang="ru-RU" dirty="0" smtClean="0"/>
              <a:t>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66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9498" y="116378"/>
            <a:ext cx="9305704" cy="11684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«Общероссийская </a:t>
            </a:r>
            <a:r>
              <a:rPr lang="ru-RU" dirty="0"/>
              <a:t>оценка по модели </a:t>
            </a:r>
            <a:r>
              <a:rPr lang="ru-RU" dirty="0" smtClean="0"/>
              <a:t>PISA» 2022г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На сайте Института стратегии развития образования Российской академии образования (ИСРО РАО) </a:t>
            </a:r>
            <a:r>
              <a:rPr lang="ru-RU" dirty="0">
                <a:hlinkClick r:id="rId2"/>
              </a:rPr>
              <a:t>http://</a:t>
            </a:r>
            <a:r>
              <a:rPr lang="ru-RU" dirty="0" smtClean="0">
                <a:hlinkClick r:id="rId2"/>
              </a:rPr>
              <a:t>skiv.instrao.ru/support/demonstratsionnye-materialya/</a:t>
            </a:r>
            <a:r>
              <a:rPr lang="ru-RU" dirty="0" smtClean="0"/>
              <a:t>представлен </a:t>
            </a:r>
            <a:r>
              <a:rPr lang="ru-RU" dirty="0"/>
              <a:t>банк заданий и демонстрационные материалы для оценки функциональной грамотности учащихся 5 и 7 классов по шести составляющим функциональной грамотности: читательская грамотность, математическая грамотность, естественно-научная грамотность, финансовая грамотность, глобальные компетенции и креативное мышление.</a:t>
            </a:r>
          </a:p>
          <a:p>
            <a:r>
              <a:rPr lang="ru-RU" dirty="0"/>
              <a:t>Открытые задания PISA на сайте ФИОКО </a:t>
            </a:r>
            <a:r>
              <a:rPr lang="ru-RU" dirty="0">
                <a:hlinkClick r:id="rId3"/>
              </a:rPr>
              <a:t>https://fioco.ru/%D0%BF%D1%80%D0%B8%D0%BC%D0%B5%D1%80%D1%8B-%</a:t>
            </a:r>
            <a:r>
              <a:rPr lang="ru-RU" dirty="0" smtClean="0">
                <a:hlinkClick r:id="rId3"/>
              </a:rPr>
              <a:t>D0%B7%D0%B0%D0%B4%D0%B0%D1%87-pisa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Электронный банк тренировочных заданий для обучающихся 8 и 9 классов по оценке функциональной грамотности представлен на Платформе «Российская электронная школа». Ссылка на систему в сети «Интернет»: </a:t>
            </a:r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fg.resh.edu.ru/</a:t>
            </a:r>
            <a:r>
              <a:rPr lang="ru-RU" dirty="0"/>
              <a:t> </a:t>
            </a:r>
            <a:r>
              <a:rPr lang="ru-RU" dirty="0" smtClean="0"/>
              <a:t>Подробная </a:t>
            </a:r>
            <a:r>
              <a:rPr lang="ru-RU" dirty="0"/>
              <a:t>инструкция по работе с системой представлена на сайте в разделе «Руководство пользователя» https://resh.edu.ru/instruction.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624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Национальная ассоциация </a:t>
            </a:r>
            <a:r>
              <a:rPr lang="ru-RU" dirty="0"/>
              <a:t>учителей естественных наук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872644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27 марта 2021</a:t>
            </a:r>
            <a:r>
              <a:rPr lang="ru-RU" dirty="0"/>
              <a:t>года</a:t>
            </a:r>
            <a:r>
              <a:rPr lang="ru-RU" dirty="0" smtClean="0"/>
              <a:t> в </a:t>
            </a:r>
            <a:r>
              <a:rPr lang="ru-RU" dirty="0"/>
              <a:t>Пскове </a:t>
            </a:r>
            <a:r>
              <a:rPr lang="ru-RU" dirty="0" smtClean="0"/>
              <a:t>при </a:t>
            </a:r>
            <a:r>
              <a:rPr lang="ru-RU" dirty="0"/>
              <a:t>участии Министра просвещения России Сергея Кравцова и губернатора Псковской области Михаила Ведерникова подписано соглашение о создании Национальной ассоциации учителей естественных наук.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Такое </a:t>
            </a:r>
            <a:r>
              <a:rPr lang="ru-RU" dirty="0"/>
              <a:t>объединение обеспечит условия для сетевого взаимодействия педагогов естественно-научных дисциплин, повышения их </a:t>
            </a:r>
            <a:r>
              <a:rPr lang="ru-RU" dirty="0" err="1"/>
              <a:t>профмастерства</a:t>
            </a:r>
            <a:r>
              <a:rPr lang="ru-RU" dirty="0"/>
              <a:t> и будет способствовать улучшению качества российского образования.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816" y="1883815"/>
            <a:ext cx="5091622" cy="3818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9370" y="63617"/>
            <a:ext cx="935707" cy="12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76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977" t="25089" r="14600" b="24652"/>
          <a:stretch/>
        </p:blipFill>
        <p:spPr>
          <a:xfrm>
            <a:off x="948267" y="1667934"/>
            <a:ext cx="10930467" cy="482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91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02" t="19552" r="12897" b="21996"/>
          <a:stretch/>
        </p:blipFill>
        <p:spPr>
          <a:xfrm>
            <a:off x="1510346" y="1673975"/>
            <a:ext cx="9753114" cy="476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96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751" t="17121" r="14824" b="30063"/>
          <a:stretch/>
        </p:blipFill>
        <p:spPr>
          <a:xfrm>
            <a:off x="1066799" y="1604356"/>
            <a:ext cx="10508747" cy="46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3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691" t="12319" r="13874" b="26237"/>
          <a:stretch/>
        </p:blipFill>
        <p:spPr>
          <a:xfrm>
            <a:off x="983564" y="1546166"/>
            <a:ext cx="9964298" cy="494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22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71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96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865" t="13108" r="13487" b="18613"/>
          <a:stretch/>
        </p:blipFill>
        <p:spPr>
          <a:xfrm>
            <a:off x="1479665" y="1604357"/>
            <a:ext cx="9027622" cy="49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2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775" t="12638" r="13046" b="26360"/>
          <a:stretch/>
        </p:blipFill>
        <p:spPr>
          <a:xfrm>
            <a:off x="997527" y="1792374"/>
            <a:ext cx="9736521" cy="46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1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Особенности </a:t>
            </a:r>
            <a:r>
              <a:rPr lang="ru-RU" sz="3200" dirty="0"/>
              <a:t>преподавания учебного предмета биология в 2021-2022 учебном году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2021-2022 учебном году в общеобразовательных организациях (ОО) Костромской области реализуются: </a:t>
            </a:r>
          </a:p>
          <a:p>
            <a:r>
              <a:rPr lang="ru-RU" dirty="0" smtClean="0"/>
              <a:t>Федеральный </a:t>
            </a:r>
            <a:r>
              <a:rPr lang="ru-RU" dirty="0"/>
              <a:t>государственный образовательный стандарт начального общего образования (ФГОС НОО), 1-4 классы; </a:t>
            </a:r>
          </a:p>
          <a:p>
            <a:r>
              <a:rPr lang="ru-RU" dirty="0" smtClean="0"/>
              <a:t>Федеральный </a:t>
            </a:r>
            <a:r>
              <a:rPr lang="ru-RU" dirty="0"/>
              <a:t>государственный образовательный стандарт основного общего образования (ФГОС ООО), 5-9 классы; </a:t>
            </a:r>
          </a:p>
          <a:p>
            <a:r>
              <a:rPr lang="ru-RU" dirty="0" smtClean="0"/>
              <a:t>Федеральный </a:t>
            </a:r>
            <a:r>
              <a:rPr lang="ru-RU" dirty="0"/>
              <a:t>государственный образовательный стандарт среднего общего образования (ФГОС СОО), 10-11 классы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354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65" t="13441" r="12934" b="23705"/>
          <a:stretch/>
        </p:blipFill>
        <p:spPr>
          <a:xfrm>
            <a:off x="727962" y="682722"/>
            <a:ext cx="11363207" cy="570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37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40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799" t="12578" r="12698" b="30304"/>
          <a:stretch/>
        </p:blipFill>
        <p:spPr>
          <a:xfrm>
            <a:off x="296101" y="1429635"/>
            <a:ext cx="11777741" cy="53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85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5710" y="-1577068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44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48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4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30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20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374" t="26667" r="11803" b="21158"/>
          <a:stretch/>
        </p:blipFill>
        <p:spPr>
          <a:xfrm>
            <a:off x="723206" y="1612669"/>
            <a:ext cx="11238808" cy="464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92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515" t="11902" r="11926" b="17065"/>
          <a:stretch/>
        </p:blipFill>
        <p:spPr>
          <a:xfrm>
            <a:off x="1338349" y="1562794"/>
            <a:ext cx="9277003" cy="517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9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5116" y="-7482"/>
            <a:ext cx="9720149" cy="1325563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Особенности преподавания учебного предмета биология в 2021-2022 учебном го</a:t>
            </a:r>
            <a:r>
              <a:rPr lang="ru-RU" dirty="0"/>
              <a:t>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Примерная основная образовательная программа основного общего образования (Одобрена решением от 08.04.2015, протокол №1/15 (в редакции протокола № 1/20 от 04.02.2020) </a:t>
            </a:r>
            <a:r>
              <a:rPr lang="ru-RU" u="sng" dirty="0">
                <a:hlinkClick r:id="rId2"/>
              </a:rPr>
              <a:t>https://fgosreestr.ru/registry/пооп_ооо_06-02-2020/</a:t>
            </a:r>
            <a:r>
              <a:rPr lang="ru-RU" dirty="0"/>
              <a:t> </a:t>
            </a:r>
          </a:p>
          <a:p>
            <a:r>
              <a:rPr lang="ru-RU" dirty="0" smtClean="0"/>
              <a:t>Примерная </a:t>
            </a:r>
            <a:r>
              <a:rPr lang="ru-RU" dirty="0"/>
              <a:t>основная образовательная программа среднего общего образования (одобрена решением федерального учебно-методического объединения по общему образованию протокол от 28 июня 2016 года. №2/16-з) </a:t>
            </a:r>
            <a:r>
              <a:rPr lang="ru-RU" u="sng" dirty="0">
                <a:hlinkClick r:id="rId3"/>
              </a:rPr>
              <a:t>https://fgosreestr.ru/registry/primernaya-osnovnaya-obrazovatelnaya-programma-srednego-obshhego-obrazovaniya/</a:t>
            </a:r>
            <a:r>
              <a:rPr lang="ru-RU" dirty="0"/>
              <a:t> </a:t>
            </a:r>
          </a:p>
          <a:p>
            <a:r>
              <a:rPr lang="ru-RU" dirty="0" smtClean="0"/>
              <a:t>Примерные </a:t>
            </a:r>
            <a:r>
              <a:rPr lang="ru-RU" dirty="0"/>
              <a:t>адаптированные основные общеобразовательные программы начального общего образования для обучающихся с ОВЗ и с умственной отсталостью (интеллектуальными нарушениями) </a:t>
            </a:r>
            <a:r>
              <a:rPr lang="ru-RU" u="sng" dirty="0">
                <a:hlinkClick r:id="rId4"/>
              </a:rPr>
              <a:t>https://fgosreestr.ru/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692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75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85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22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63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33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35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70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62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31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1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ФПУ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Приказ </a:t>
            </a:r>
            <a:r>
              <a:rPr lang="ru-RU" dirty="0" err="1"/>
              <a:t>Минпросвещения</a:t>
            </a:r>
            <a:r>
              <a:rPr lang="ru-RU" dirty="0"/>
              <a:t> России от 23.12.2020 N 766 "О внесении изменений в федеральный перечень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деятельность, утвержденный приказом Министерства просвещения Российской Федерации от 20 мая 2020 г. N 254" (Зарегистрировано в Минюсте России 02.03.2021 N 62645).</a:t>
            </a:r>
          </a:p>
        </p:txBody>
      </p:sp>
    </p:spTree>
    <p:extLst>
      <p:ext uri="{BB962C8B-B14F-4D97-AF65-F5344CB8AC3E}">
        <p14:creationId xmlns:p14="http://schemas.microsoft.com/office/powerpoint/2010/main" val="3372313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25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44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75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28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25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75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59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515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765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4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ФГОС нового поколения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575" y="1825625"/>
            <a:ext cx="11247119" cy="4351338"/>
          </a:xfrm>
        </p:spPr>
        <p:txBody>
          <a:bodyPr>
            <a:normAutofit/>
          </a:bodyPr>
          <a:lstStyle/>
          <a:p>
            <a:r>
              <a:rPr lang="ru-RU" dirty="0" smtClean="0"/>
              <a:t>ФГОС </a:t>
            </a:r>
            <a:r>
              <a:rPr lang="ru-RU" dirty="0"/>
              <a:t>начального общего образования и основного общего образования, утвержденными приказами </a:t>
            </a:r>
            <a:r>
              <a:rPr lang="ru-RU" dirty="0" err="1"/>
              <a:t>Минпросвещения</a:t>
            </a:r>
            <a:r>
              <a:rPr lang="ru-RU" dirty="0"/>
              <a:t> России №286 от 31.05.2021 и № 287 от 31.05.2021. В соответствии с ФГОС НОО </a:t>
            </a:r>
            <a:r>
              <a:rPr lang="ru-RU" dirty="0" smtClean="0"/>
              <a:t>http</a:t>
            </a:r>
            <a:r>
              <a:rPr lang="ru-RU" dirty="0"/>
              <a:t>://publication.pravo.gov.ru/Document/View/0001202107050028 и </a:t>
            </a:r>
            <a:r>
              <a:rPr lang="ru-RU" b="1" dirty="0"/>
              <a:t>ФГОС ООО http://publication.pravo.gov.ru/Document/View/0001202107050027</a:t>
            </a:r>
            <a:r>
              <a:rPr lang="ru-RU" dirty="0"/>
              <a:t>, при реализации общеобразовательных программ в образовательных организациях, начиная с 2022-2023 учебного года, будет осуществлён переход на использование примерных рабочих программ по учебным предметам, входящих в состав примерных основных образовательных программ.</a:t>
            </a:r>
          </a:p>
        </p:txBody>
      </p:sp>
    </p:spTree>
    <p:extLst>
      <p:ext uri="{BB962C8B-B14F-4D97-AF65-F5344CB8AC3E}">
        <p14:creationId xmlns:p14="http://schemas.microsoft.com/office/powerpoint/2010/main" val="9468170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0" y="-1381125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03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571625"/>
            <a:ext cx="16002000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790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5240" y="300090"/>
            <a:ext cx="9557657" cy="87200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Методическое сопровождение педагогов 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331" y="1512916"/>
            <a:ext cx="10848109" cy="5187142"/>
          </a:xfrm>
        </p:spPr>
        <p:txBody>
          <a:bodyPr>
            <a:normAutofit fontScale="47500" lnSpcReduction="20000"/>
          </a:bodyPr>
          <a:lstStyle/>
          <a:p>
            <a:r>
              <a:rPr lang="ru-RU" sz="4000" dirty="0" smtClean="0"/>
              <a:t>Создан </a:t>
            </a:r>
            <a:r>
              <a:rPr lang="ru-RU" sz="4000" dirty="0"/>
              <a:t>веб-ресурс, обеспечивающий оперативное информирование всех субъектов образовательного процесса о цифровых образовательных платформах и сервисах дистанционного образования http://www.eduportal44.ru/deko/SitePages/Distant.aspx. </a:t>
            </a:r>
          </a:p>
          <a:p>
            <a:r>
              <a:rPr lang="ru-RU" sz="4000" dirty="0" smtClean="0"/>
              <a:t>Учебно-методическое </a:t>
            </a:r>
            <a:r>
              <a:rPr lang="ru-RU" sz="4000" dirty="0"/>
              <a:t>объединение в системе общего образования Костромской области (</a:t>
            </a:r>
            <a:r>
              <a:rPr lang="ru-RU" sz="4000" b="1" dirty="0"/>
              <a:t>УМО</a:t>
            </a:r>
            <a:r>
              <a:rPr lang="ru-RU" sz="4000" dirty="0"/>
              <a:t>) - http://www.eduportal44.ru/koiro/SitePages/УМО.aspx  </a:t>
            </a:r>
          </a:p>
          <a:p>
            <a:r>
              <a:rPr lang="ru-RU" sz="4000" dirty="0" smtClean="0"/>
              <a:t>Региональное </a:t>
            </a:r>
            <a:r>
              <a:rPr lang="ru-RU" sz="4000" dirty="0"/>
              <a:t>сетевое методическое объединение (</a:t>
            </a:r>
            <a:r>
              <a:rPr lang="ru-RU" sz="4000" b="1" dirty="0"/>
              <a:t>РСМ</a:t>
            </a:r>
            <a:r>
              <a:rPr lang="ru-RU" sz="4000" dirty="0"/>
              <a:t>О) - http://www.eduportal44.ru/sites/RSMO-test/SitePages/Домашняя%20страница%20сообщества.aspx </a:t>
            </a:r>
          </a:p>
          <a:p>
            <a:r>
              <a:rPr lang="ru-RU" sz="4000" dirty="0" smtClean="0"/>
              <a:t>Методическое </a:t>
            </a:r>
            <a:r>
              <a:rPr lang="ru-RU" sz="4000" dirty="0"/>
              <a:t>сопровождение педагогов Костромской области (</a:t>
            </a:r>
            <a:r>
              <a:rPr lang="ru-RU" sz="4000" b="1" dirty="0"/>
              <a:t>Региональная модель методической работы</a:t>
            </a:r>
            <a:r>
              <a:rPr lang="ru-RU" sz="4000" dirty="0"/>
              <a:t>) - http://www.eduportal44.ru/escort/SitePages/Домашняя.aspx</a:t>
            </a:r>
          </a:p>
          <a:p>
            <a:r>
              <a:rPr lang="ru-RU" sz="4000" b="1" dirty="0" smtClean="0"/>
              <a:t>Методические </a:t>
            </a:r>
            <a:r>
              <a:rPr lang="ru-RU" sz="4000" b="1" dirty="0"/>
              <a:t>рекомендации </a:t>
            </a:r>
            <a:r>
              <a:rPr lang="ru-RU" sz="4000" dirty="0"/>
              <a:t>«Об особенностях преподавания учебных предметов (предметных областей) в 2021-2022 учебном году» - http://www.eduportal44.ru/escort/SitePages/MROO21-22.aspx  </a:t>
            </a:r>
          </a:p>
          <a:p>
            <a:r>
              <a:rPr lang="ru-RU" sz="4000" b="1" dirty="0" smtClean="0"/>
              <a:t>Издания </a:t>
            </a:r>
            <a:r>
              <a:rPr lang="ru-RU" sz="4000" b="1" dirty="0"/>
              <a:t>краеведческой направленности - </a:t>
            </a:r>
            <a:r>
              <a:rPr lang="ru-RU" sz="4000" dirty="0"/>
              <a:t>http://www.eduportal44.ru/sites/Region44/_layouts/15/start.aspx#/SitePages/%D0%98%D0%B7%D0%B4%D0%B0%D0%BD%D0%B8%D1%8F.aspx  </a:t>
            </a:r>
          </a:p>
          <a:p>
            <a:r>
              <a:rPr lang="ru-RU" sz="4000" b="1" dirty="0" smtClean="0"/>
              <a:t>Краеведческий </a:t>
            </a:r>
            <a:r>
              <a:rPr lang="ru-RU" sz="4000" b="1" dirty="0"/>
              <a:t>навигатор </a:t>
            </a:r>
            <a:r>
              <a:rPr lang="ru-RU" sz="4000" dirty="0"/>
              <a:t>- http://www.eduportal44.ru/sites/Region44/_layouts/15/start.aspx#/SitePages/navigator_kostroma.aspx</a:t>
            </a:r>
          </a:p>
          <a:p>
            <a:r>
              <a:rPr lang="ru-RU" sz="4000" b="1" dirty="0" smtClean="0"/>
              <a:t>Электронный </a:t>
            </a:r>
            <a:r>
              <a:rPr lang="ru-RU" sz="4000" b="1" dirty="0"/>
              <a:t>научно-методический журнал ОГБОУ ДПО «КОИ</a:t>
            </a:r>
            <a:r>
              <a:rPr lang="ru-RU" sz="4000" dirty="0"/>
              <a:t>РО» - http://www.eduportal44.ru/koiro/enpj/default.aspx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38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Примерн</a:t>
            </a:r>
            <a:r>
              <a:rPr lang="ru-RU" dirty="0" smtClean="0"/>
              <a:t>ые рабочие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287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В настоящее время проводится общественно-профессиональное обсуждение примерных рабочих программ по учебным предметам начального общего, основного общего </a:t>
            </a:r>
            <a:r>
              <a:rPr lang="ru-RU" dirty="0" smtClean="0"/>
              <a:t>образования.</a:t>
            </a:r>
          </a:p>
          <a:p>
            <a:pPr marL="0" indent="0" algn="just">
              <a:buNone/>
            </a:pPr>
            <a:r>
              <a:rPr lang="ru-RU" dirty="0" err="1" smtClean="0"/>
              <a:t>ОО</a:t>
            </a:r>
            <a:r>
              <a:rPr lang="ru-RU" dirty="0" err="1" smtClean="0">
                <a:hlinkClick r:id="rId2"/>
              </a:rPr>
              <a:t>Биология_Примерная_рабочая_программа_проект</a:t>
            </a:r>
            <a:r>
              <a:rPr lang="ru-RU" dirty="0" smtClean="0">
                <a:hlinkClick r:id="rId2"/>
              </a:rPr>
              <a:t>.</a:t>
            </a:r>
            <a:r>
              <a:rPr lang="en-US" dirty="0">
                <a:hlinkClick r:id="rId2"/>
              </a:rPr>
              <a:t>pdf (instrao.ru</a:t>
            </a:r>
            <a:r>
              <a:rPr lang="en-US" dirty="0" smtClean="0">
                <a:hlinkClick r:id="rId2"/>
              </a:rPr>
              <a:t>)</a:t>
            </a:r>
            <a:r>
              <a:rPr lang="ru-RU" dirty="0"/>
              <a:t> для 5- 9 </a:t>
            </a:r>
            <a:r>
              <a:rPr lang="ru-RU" dirty="0" smtClean="0"/>
              <a:t>классов.</a:t>
            </a:r>
          </a:p>
          <a:p>
            <a:pPr marL="0" indent="0" algn="just">
              <a:buNone/>
            </a:pPr>
            <a:r>
              <a:rPr lang="ru-RU" dirty="0" smtClean="0"/>
              <a:t>В  </a:t>
            </a:r>
            <a:r>
              <a:rPr lang="ru-RU" dirty="0"/>
              <a:t>соответствии с ФГОС ООО биология является обязательным </a:t>
            </a:r>
            <a:r>
              <a:rPr lang="ru-RU" dirty="0" smtClean="0"/>
              <a:t>предметом </a:t>
            </a:r>
            <a:r>
              <a:rPr lang="ru-RU" dirty="0"/>
              <a:t>на уровне основного общего образования Данная </a:t>
            </a:r>
            <a:r>
              <a:rPr lang="ru-RU" dirty="0" smtClean="0"/>
              <a:t>программа </a:t>
            </a:r>
            <a:r>
              <a:rPr lang="ru-RU" dirty="0"/>
              <a:t>предусматривает изучение биологии в объёме 238 часов </a:t>
            </a:r>
            <a:r>
              <a:rPr lang="ru-RU" dirty="0" smtClean="0"/>
              <a:t>за </a:t>
            </a:r>
            <a:r>
              <a:rPr lang="ru-RU" dirty="0"/>
              <a:t>пять лет обучения: из расчёта с 5 по 7 класс — 1 час в неделю, </a:t>
            </a:r>
            <a:r>
              <a:rPr lang="ru-RU" dirty="0" smtClean="0"/>
              <a:t>в </a:t>
            </a:r>
            <a:r>
              <a:rPr lang="ru-RU" dirty="0"/>
              <a:t>8—9 классах — 2 часа в неделю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В </a:t>
            </a:r>
            <a:r>
              <a:rPr lang="ru-RU" dirty="0"/>
              <a:t>тематическом планировании </a:t>
            </a:r>
            <a:r>
              <a:rPr lang="ru-RU" dirty="0" smtClean="0"/>
              <a:t>для </a:t>
            </a:r>
            <a:r>
              <a:rPr lang="ru-RU" dirty="0"/>
              <a:t>каждого класса предлагается резерв времени, который </a:t>
            </a:r>
            <a:r>
              <a:rPr lang="ru-RU" dirty="0" smtClean="0"/>
              <a:t>учитель </a:t>
            </a:r>
            <a:r>
              <a:rPr lang="ru-RU" dirty="0"/>
              <a:t>может использовать по своему усмотрению, в том числе для </a:t>
            </a:r>
            <a:r>
              <a:rPr lang="ru-RU" dirty="0" smtClean="0"/>
              <a:t>контрольных</a:t>
            </a:r>
            <a:r>
              <a:rPr lang="ru-RU" dirty="0"/>
              <a:t>, самостоятельных работ и обобщающих </a:t>
            </a:r>
            <a:r>
              <a:rPr lang="ru-RU" dirty="0" smtClean="0"/>
              <a:t>уроков. В тематическом планировании должна быть графа с указанием информационных ресурсов (электронных учебников и </a:t>
            </a:r>
            <a:r>
              <a:rPr lang="ru-RU" dirty="0" err="1" smtClean="0"/>
              <a:t>т.п</a:t>
            </a:r>
            <a:r>
              <a:rPr lang="ru-RU" dirty="0" smtClean="0"/>
              <a:t>)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14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425" y="125522"/>
            <a:ext cx="9557657" cy="1325563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Детализация и конкретизация требований</a:t>
            </a:r>
            <a:br>
              <a:rPr lang="ru-RU" sz="2800" dirty="0"/>
            </a:br>
            <a:r>
              <a:rPr lang="ru-RU" sz="2800" dirty="0"/>
              <a:t>к предметным результатам реализации </a:t>
            </a:r>
            <a:br>
              <a:rPr lang="ru-RU" sz="2800" dirty="0"/>
            </a:br>
            <a:r>
              <a:rPr lang="ru-RU" sz="2800" dirty="0"/>
              <a:t>основных образовательных </a:t>
            </a:r>
            <a:r>
              <a:rPr lang="ru-RU" sz="2800" dirty="0" smtClean="0"/>
              <a:t>програм</a:t>
            </a:r>
            <a:r>
              <a:rPr lang="ru-RU" sz="2800" dirty="0"/>
              <a:t>м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10" t="28156" r="19410" b="11476"/>
          <a:stretch/>
        </p:blipFill>
        <p:spPr>
          <a:xfrm>
            <a:off x="498764" y="1661803"/>
            <a:ext cx="7955280" cy="45957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45236" y="1661803"/>
            <a:ext cx="31537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5 класс – Введение в биологию</a:t>
            </a:r>
          </a:p>
          <a:p>
            <a:r>
              <a:rPr lang="ru-RU" dirty="0"/>
              <a:t>6 класс – Растения (1 часть)</a:t>
            </a:r>
          </a:p>
          <a:p>
            <a:r>
              <a:rPr lang="ru-RU" dirty="0"/>
              <a:t>7 класс – Растения (2 часть)</a:t>
            </a:r>
          </a:p>
          <a:p>
            <a:r>
              <a:rPr lang="ru-RU" dirty="0"/>
              <a:t>8 класс  - Животные</a:t>
            </a:r>
          </a:p>
          <a:p>
            <a:r>
              <a:rPr lang="ru-RU" dirty="0"/>
              <a:t>9 класс  - Человек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94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Р</a:t>
            </a:r>
            <a:r>
              <a:rPr lang="ru-RU" sz="3200" dirty="0" smtClean="0"/>
              <a:t>езультаты </a:t>
            </a:r>
            <a:r>
              <a:rPr lang="ru-RU" sz="3200" dirty="0"/>
              <a:t>оценочных процедур, проводимых по </a:t>
            </a:r>
            <a:r>
              <a:rPr lang="ru-RU" sz="3200" dirty="0" smtClean="0"/>
              <a:t>предмету Биология 2020-2021 </a:t>
            </a:r>
            <a:r>
              <a:rPr lang="ru-RU" sz="3200" dirty="0"/>
              <a:t>у</a:t>
            </a:r>
            <a:r>
              <a:rPr lang="ru-RU" sz="3200" dirty="0" smtClean="0"/>
              <a:t>чебный год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0716491" cy="3078884"/>
          </a:xfrm>
        </p:spPr>
        <p:txBody>
          <a:bodyPr>
            <a:normAutofit fontScale="70000" lnSpcReduction="20000"/>
          </a:bodyPr>
          <a:lstStyle/>
          <a:p>
            <a:r>
              <a:rPr lang="ru-RU" sz="2400" dirty="0" smtClean="0"/>
              <a:t>Анализ </a:t>
            </a:r>
            <a:r>
              <a:rPr lang="ru-RU" sz="2400" dirty="0"/>
              <a:t>ВПР </a:t>
            </a:r>
            <a:r>
              <a:rPr lang="ru-RU" sz="2400" dirty="0" smtClean="0"/>
              <a:t>  (2020) размещенный </a:t>
            </a:r>
            <a:r>
              <a:rPr lang="ru-RU" sz="2400" dirty="0"/>
              <a:t>на портфолио предмета Биология в методической модели сопровождения педагогов Костромской области (</a:t>
            </a:r>
            <a:r>
              <a:rPr lang="ru-RU" sz="2400" dirty="0">
                <a:hlinkClick r:id="rId2"/>
              </a:rPr>
              <a:t>http://www.eduportal44.ru/escort/SitePages/%D0%91%D0%B8%D0%BE%D0%BB%D0%BE%D0%B3%D0%B8%D1%8F_%D0%BF%D0%BE%D1%80%D1%82%D1%84%D0%BE%D0%BB%D0%B8%D0%BE.aspx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Анализ региональных контрольных работ на сайте (</a:t>
            </a:r>
            <a:r>
              <a:rPr lang="ru-RU" sz="2400" dirty="0">
                <a:hlinkClick r:id="rId3"/>
              </a:rPr>
              <a:t>https://oko44.ru/oko/stat/diag?year=2020&amp;ate=%D0%9A%D0%9E%D0%A1%D0%A2%D0%A0%D0%9E%D0%9C%D0%A1%D0%9A%D0%90%D0%AF+%</a:t>
            </a:r>
            <a:r>
              <a:rPr lang="ru-RU" sz="2400" dirty="0" smtClean="0">
                <a:hlinkClick r:id="rId3"/>
              </a:rPr>
              <a:t>D0%9E%D0%91%D0%9B%D0%90%D0%A1%D0%A2%D0%AC&amp;subject=6&amp;cl=10</a:t>
            </a:r>
            <a:endParaRPr lang="ru-RU" sz="2400" dirty="0" smtClean="0"/>
          </a:p>
          <a:p>
            <a:r>
              <a:rPr lang="ru-RU" sz="2400" dirty="0" smtClean="0"/>
              <a:t>Анализ </a:t>
            </a:r>
            <a:r>
              <a:rPr lang="ru-RU" sz="2400" dirty="0"/>
              <a:t>региональной диагностической работы, учащихся 7-х классов общеобразовательных организаций Костромской области (</a:t>
            </a:r>
            <a:r>
              <a:rPr lang="ru-RU" sz="2400" dirty="0">
                <a:hlinkClick r:id="rId4"/>
              </a:rPr>
              <a:t>http://www.eduportal44.ru/escort/11/Анализ%20результатов%20РКР_ФГ_2021.pd</a:t>
            </a:r>
            <a:r>
              <a:rPr lang="ru-RU" sz="2400" dirty="0" smtClean="0"/>
              <a:t>)</a:t>
            </a:r>
          </a:p>
          <a:p>
            <a:r>
              <a:rPr lang="ru-RU" sz="2400" dirty="0" smtClean="0"/>
              <a:t>Методический </a:t>
            </a:r>
            <a:r>
              <a:rPr lang="ru-RU" sz="2400" dirty="0"/>
              <a:t>анализ результатов выполнения заданий ЕГЭ по предмету «Биология» в </a:t>
            </a:r>
            <a:r>
              <a:rPr lang="ru-RU" sz="2400" dirty="0" smtClean="0"/>
              <a:t>11 </a:t>
            </a:r>
            <a:r>
              <a:rPr lang="ru-RU" sz="2400" dirty="0"/>
              <a:t>классах ОО Костромской области (</a:t>
            </a:r>
            <a:r>
              <a:rPr lang="ru-RU" sz="2400" dirty="0">
                <a:hlinkClick r:id="rId5"/>
              </a:rPr>
              <a:t>https://www.ege-kostro</a:t>
            </a:r>
            <a:r>
              <a:rPr lang="ru-RU" dirty="0">
                <a:hlinkClick r:id="rId5"/>
              </a:rPr>
              <a:t>ma.ru</a:t>
            </a:r>
            <a:r>
              <a:rPr lang="ru-RU" dirty="0" smtClean="0">
                <a:hlinkClick r:id="rId5"/>
              </a:rPr>
              <a:t>/</a:t>
            </a:r>
            <a:r>
              <a:rPr lang="ru-RU" dirty="0" smtClean="0"/>
              <a:t>).</a:t>
            </a:r>
          </a:p>
          <a:p>
            <a:pPr marL="0" indent="0" algn="ctr">
              <a:buNone/>
            </a:pPr>
            <a:r>
              <a:rPr lang="ru-RU" sz="2600" dirty="0"/>
              <a:t>В 2021 г биологию </a:t>
            </a:r>
            <a:r>
              <a:rPr lang="ru-RU" sz="2600" b="1" dirty="0"/>
              <a:t>сдавали 588 человек. </a:t>
            </a:r>
            <a:endParaRPr lang="ru-RU" sz="2600" b="1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881165"/>
              </p:ext>
            </p:extLst>
          </p:nvPr>
        </p:nvGraphicFramePr>
        <p:xfrm>
          <a:off x="2451474" y="4896196"/>
          <a:ext cx="7141413" cy="186894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762668">
                  <a:extLst>
                    <a:ext uri="{9D8B030D-6E8A-4147-A177-3AD203B41FA5}">
                      <a16:colId xmlns:a16="http://schemas.microsoft.com/office/drawing/2014/main" val="2381296040"/>
                    </a:ext>
                  </a:extLst>
                </a:gridCol>
                <a:gridCol w="1198847">
                  <a:extLst>
                    <a:ext uri="{9D8B030D-6E8A-4147-A177-3AD203B41FA5}">
                      <a16:colId xmlns:a16="http://schemas.microsoft.com/office/drawing/2014/main" val="964441187"/>
                    </a:ext>
                  </a:extLst>
                </a:gridCol>
                <a:gridCol w="1187316">
                  <a:extLst>
                    <a:ext uri="{9D8B030D-6E8A-4147-A177-3AD203B41FA5}">
                      <a16:colId xmlns:a16="http://schemas.microsoft.com/office/drawing/2014/main" val="1348320387"/>
                    </a:ext>
                  </a:extLst>
                </a:gridCol>
                <a:gridCol w="992582">
                  <a:extLst>
                    <a:ext uri="{9D8B030D-6E8A-4147-A177-3AD203B41FA5}">
                      <a16:colId xmlns:a16="http://schemas.microsoft.com/office/drawing/2014/main" val="2878491994"/>
                    </a:ext>
                  </a:extLst>
                </a:gridCol>
              </a:tblGrid>
              <a:tr h="240394">
                <a:tc rowSpan="2"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Костромская область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196102"/>
                  </a:ext>
                </a:extLst>
              </a:tr>
              <a:tr h="240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2019 г.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2020 г.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2021 г.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8514687"/>
                  </a:ext>
                </a:extLst>
              </a:tr>
              <a:tr h="349573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Не преодолели минимального балла, 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58(9,2%)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62(11,3%)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95(16,2</a:t>
                      </a:r>
                      <a:r>
                        <a:rPr lang="ru-RU" sz="1600" dirty="0">
                          <a:effectLst/>
                        </a:rPr>
                        <a:t>%)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766763"/>
                  </a:ext>
                </a:extLst>
              </a:tr>
              <a:tr h="354581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Средний тестовый балл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54,6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55,1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52,4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873872"/>
                  </a:ext>
                </a:extLst>
              </a:tr>
              <a:tr h="338555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Получили от 81 до 99 баллов, 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34(5,4%)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34(6,2%)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30(5,1%)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3465378"/>
                  </a:ext>
                </a:extLst>
              </a:tr>
              <a:tr h="338555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Получили 100 баллов, чел.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7559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24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8367" y="83958"/>
            <a:ext cx="9557657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Анализ региональной диагностической работы, учащихся 7-х классов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Диагностическая работа проводилась в соответствии с приказом департамента образования и науки Костромской области от 29.09.21 г. №1404 18 мая 2021 года в рамках регионального плана мероприятий по оценке качества образования в образовательных организациях Костромской области на 2020-2021 учебный год.</a:t>
            </a:r>
          </a:p>
          <a:p>
            <a:r>
              <a:rPr lang="ru-RU" dirty="0"/>
              <a:t>Работа проводилась в 7-х классах общеобразовательных организаций с целью определения уровня </a:t>
            </a:r>
            <a:r>
              <a:rPr lang="ru-RU" dirty="0" err="1"/>
              <a:t>сформированности</a:t>
            </a:r>
            <a:r>
              <a:rPr lang="ru-RU" dirty="0"/>
              <a:t> функциональной грамотности обучающихся к концу обучения в 7 классе на основе анализа способностей применять отдельные познавательные, регулятивные, коммуникативные универсальные учебные действия при решении познавательных и практических задач.</a:t>
            </a:r>
          </a:p>
          <a:p>
            <a:r>
              <a:rPr lang="ru-RU" dirty="0"/>
              <a:t>Самые низкие показатели решаемости показали задания на умение анализировать данные, предлагать объяснительные гипотезы (естественнонаучная грамотность) – 8,4% учащихся решили полностью, и только 39,3% - частично;</a:t>
            </a:r>
          </a:p>
          <a:p>
            <a:r>
              <a:rPr lang="ru-RU" dirty="0"/>
              <a:t>56% семиклассников демонстрируют владение умениями на базовом уровне. Выполнение данных заданий говорит о том, что обучающийся может применить соответствующие естественнонаучные знания для объяснения явления, распознавать, использовать и создавать объяснительные модели и представления, выдвигать объяснительные гипотезы и предлагать способы их проверки, анализировать, интерпретировать данные и делать соответствующие выводы, распознавать допущения, доказательства и рассуждения в научных текстах.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068274"/>
      </p:ext>
    </p:extLst>
  </p:cSld>
  <p:clrMapOvr>
    <a:masterClrMapping/>
  </p:clrMapOvr>
</p:sld>
</file>

<file path=ppt/theme/theme1.xml><?xml version="1.0" encoding="utf-8"?>
<a:theme xmlns:a="http://schemas.openxmlformats.org/drawingml/2006/main" name="КОИРО2">
  <a:themeElements>
    <a:clrScheme name="КОИРО">
      <a:dk1>
        <a:srgbClr val="181818"/>
      </a:dk1>
      <a:lt1>
        <a:srgbClr val="FFFFFF"/>
      </a:lt1>
      <a:dk2>
        <a:srgbClr val="3E6128"/>
      </a:dk2>
      <a:lt2>
        <a:srgbClr val="F2F2F2"/>
      </a:lt2>
      <a:accent1>
        <a:srgbClr val="338558"/>
      </a:accent1>
      <a:accent2>
        <a:srgbClr val="C00000"/>
      </a:accent2>
      <a:accent3>
        <a:srgbClr val="A5A5A5"/>
      </a:accent3>
      <a:accent4>
        <a:srgbClr val="2E481E"/>
      </a:accent4>
      <a:accent5>
        <a:srgbClr val="800000"/>
      </a:accent5>
      <a:accent6>
        <a:srgbClr val="323F4F"/>
      </a:accent6>
      <a:hlink>
        <a:srgbClr val="29401A"/>
      </a:hlink>
      <a:folHlink>
        <a:srgbClr val="C00000"/>
      </a:folHlink>
    </a:clrScheme>
    <a:fontScheme name="КОИРО">
      <a:majorFont>
        <a:latin typeface="Century Gothic"/>
        <a:ea typeface=""/>
        <a:cs typeface=""/>
      </a:majorFont>
      <a:minorFont>
        <a:latin typeface="Garamond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КОИРО2" id="{4BB1C634-15C3-4DD6-B97C-DFF39F42870C}" vid="{7019F9F6-4BBD-49F0-8A48-626BD501D53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FD3A79BB1963743BF1E02CF39CF4218" ma:contentTypeVersion="1" ma:contentTypeDescription="Создание документа." ma:contentTypeScope="" ma:versionID="7efbf879509eb3c640b5eee62c27f7e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BC3F1E-E13F-4D09-8403-A297B09304FE}"/>
</file>

<file path=customXml/itemProps2.xml><?xml version="1.0" encoding="utf-8"?>
<ds:datastoreItem xmlns:ds="http://schemas.openxmlformats.org/officeDocument/2006/customXml" ds:itemID="{240245EB-1086-407D-AFE1-6E3615F30E29}"/>
</file>

<file path=customXml/itemProps3.xml><?xml version="1.0" encoding="utf-8"?>
<ds:datastoreItem xmlns:ds="http://schemas.openxmlformats.org/officeDocument/2006/customXml" ds:itemID="{B2D48CDF-A370-402A-95A3-6402B2E35D0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</TotalTime>
  <Words>1151</Words>
  <Application>Microsoft Office PowerPoint</Application>
  <PresentationFormat>Широкоэкранный</PresentationFormat>
  <Paragraphs>75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8" baseType="lpstr">
      <vt:lpstr>Arial</vt:lpstr>
      <vt:lpstr>Calibri</vt:lpstr>
      <vt:lpstr>Century Gothic</vt:lpstr>
      <vt:lpstr>Garamond</vt:lpstr>
      <vt:lpstr>Times New Roman</vt:lpstr>
      <vt:lpstr>КОИРО2</vt:lpstr>
      <vt:lpstr>«Актуальные вопросы преподавания биологии в 2021-2022 учебном году. Методические рекомендации для учителей биологии»​​</vt:lpstr>
      <vt:lpstr>Особенности преподавания учебного предмета биология в 2021-2022 учебном году</vt:lpstr>
      <vt:lpstr>Особенности преподавания учебного предмета биология в 2021-2022 учебном году</vt:lpstr>
      <vt:lpstr>ФПУ</vt:lpstr>
      <vt:lpstr>ФГОС нового поколения</vt:lpstr>
      <vt:lpstr>Примерные рабочие программы</vt:lpstr>
      <vt:lpstr>Детализация и конкретизация требований к предметным результатам реализации  основных образовательных программ </vt:lpstr>
      <vt:lpstr>Результаты оценочных процедур, проводимых по предмету Биология 2020-2021 учебный год</vt:lpstr>
      <vt:lpstr>Анализ региональной диагностической работы, учащихся 7-х классов </vt:lpstr>
      <vt:lpstr>Проект «Общероссийская оценка по модели PISA» 2022г</vt:lpstr>
      <vt:lpstr> Национальная ассоциация учителей естественных наук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Методическое сопровождение педагогов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2021-08-24T07:46:48Z</dcterms:created>
  <dcterms:modified xsi:type="dcterms:W3CDTF">2021-08-25T00:36:47Z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0x010100CFD3A79BB1963743BF1E02CF39CF4218</vt:lpwstr>
  </property>
</Properties>
</file>