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59" r:id="rId5"/>
    <p:sldId id="260" r:id="rId6"/>
    <p:sldId id="292" r:id="rId7"/>
    <p:sldId id="293" r:id="rId8"/>
    <p:sldId id="261" r:id="rId9"/>
    <p:sldId id="262" r:id="rId10"/>
    <p:sldId id="297" r:id="rId11"/>
    <p:sldId id="263" r:id="rId12"/>
    <p:sldId id="264" r:id="rId13"/>
    <p:sldId id="294" r:id="rId14"/>
    <p:sldId id="265" r:id="rId15"/>
    <p:sldId id="266" r:id="rId16"/>
    <p:sldId id="296" r:id="rId17"/>
    <p:sldId id="268" r:id="rId18"/>
    <p:sldId id="269" r:id="rId19"/>
    <p:sldId id="295" r:id="rId20"/>
    <p:sldId id="270" r:id="rId21"/>
    <p:sldId id="271" r:id="rId22"/>
    <p:sldId id="272" r:id="rId23"/>
    <p:sldId id="273" r:id="rId24"/>
    <p:sldId id="274" r:id="rId25"/>
    <p:sldId id="275" r:id="rId26"/>
    <p:sldId id="276" r:id="rId27"/>
    <p:sldId id="277" r:id="rId28"/>
    <p:sldId id="278" r:id="rId29"/>
    <p:sldId id="279" r:id="rId30"/>
    <p:sldId id="298" r:id="rId31"/>
    <p:sldId id="280" r:id="rId32"/>
    <p:sldId id="281" r:id="rId33"/>
    <p:sldId id="282" r:id="rId34"/>
    <p:sldId id="283" r:id="rId35"/>
    <p:sldId id="284" r:id="rId36"/>
    <p:sldId id="285" r:id="rId37"/>
    <p:sldId id="286" r:id="rId38"/>
    <p:sldId id="287" r:id="rId39"/>
    <p:sldId id="288" r:id="rId40"/>
    <p:sldId id="299" r:id="rId4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773" autoAdjust="0"/>
  </p:normalViewPr>
  <p:slideViewPr>
    <p:cSldViewPr>
      <p:cViewPr varScale="1">
        <p:scale>
          <a:sx n="80" d="100"/>
          <a:sy n="80" d="100"/>
        </p:scale>
        <p:origin x="243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451C101-B2CF-4964-9614-CB7A39D581E2}" type="datetimeFigureOut">
              <a:rPr lang="ru-RU"/>
              <a:pPr>
                <a:defRPr/>
              </a:pPr>
              <a:t>12.12.2023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8AD98A8-6BFC-4F5D-BC89-82216D259D6B}"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Образ слайда 1"/>
          <p:cNvSpPr>
            <a:spLocks noGrp="1" noRot="1" noChangeAspect="1"/>
          </p:cNvSpPr>
          <p:nvPr>
            <p:ph type="sldImg"/>
          </p:nvPr>
        </p:nvSpPr>
        <p:spPr bwMode="auto">
          <a:noFill/>
          <a:ln>
            <a:solidFill>
              <a:srgbClr val="000000"/>
            </a:solidFill>
            <a:miter lim="800000"/>
            <a:headEnd/>
            <a:tailEnd/>
          </a:ln>
        </p:spPr>
      </p:sp>
      <p:sp>
        <p:nvSpPr>
          <p:cNvPr id="22530"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22531"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32021F-27A3-4A1A-836B-D1F129993F48}" type="slidenum">
              <a:rPr lang="ru-RU"/>
              <a:pPr fontAlgn="base">
                <a:spcBef>
                  <a:spcPct val="0"/>
                </a:spcBef>
                <a:spcAft>
                  <a:spcPct val="0"/>
                </a:spcAft>
              </a:pPr>
              <a:t>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6146621C-E495-43BB-A9A0-8B32C4141C7A}" type="datetimeFigureOut">
              <a:rPr lang="ru-RU"/>
              <a:pPr>
                <a:defRPr/>
              </a:pPr>
              <a:t>12.12.2023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C6C4198-37CD-4CFB-98AB-32913C41DD36}"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2C62E97-B14F-4369-B92F-BABC717E52FE}" type="datetimeFigureOut">
              <a:rPr lang="ru-RU"/>
              <a:pPr>
                <a:defRPr/>
              </a:pPr>
              <a:t>12.12.2023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46F6AE8-7CD4-4BF2-A485-247A61645FC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5209C1E-12CD-4F0E-B199-05FE56201C94}" type="datetimeFigureOut">
              <a:rPr lang="ru-RU"/>
              <a:pPr>
                <a:defRPr/>
              </a:pPr>
              <a:t>12.12.2023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1223FF0-E782-4509-8A1E-6C4E7E1D971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7C1A5F1-C0E2-453E-A3B1-C27D7FAADD66}" type="datetimeFigureOut">
              <a:rPr lang="ru-RU"/>
              <a:pPr>
                <a:defRPr/>
              </a:pPr>
              <a:t>12.12.2023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EB674A3-C9EF-4A9B-97F1-66B063316B1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4C2E3E3B-1AEC-4D49-A9D5-673E3DAEE61B}" type="datetimeFigureOut">
              <a:rPr lang="ru-RU"/>
              <a:pPr>
                <a:defRPr/>
              </a:pPr>
              <a:t>12.12.2023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0CDA26C-2AEE-450D-9F0B-40A27D44EF6F}"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EA650471-2D85-4B48-80CF-5EC9501028D7}" type="datetimeFigureOut">
              <a:rPr lang="ru-RU"/>
              <a:pPr>
                <a:defRPr/>
              </a:pPr>
              <a:t>12.12.2023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1ACEAE9-BE25-47DB-98AA-F517D32A7342}"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5AE13DB-5436-40A2-A436-78B237F0ACD1}" type="datetimeFigureOut">
              <a:rPr lang="ru-RU"/>
              <a:pPr>
                <a:defRPr/>
              </a:pPr>
              <a:t>12.12.2023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1FA4FD72-E41C-442E-8283-2C504368C248}"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AFF141CA-034B-48E3-A4A0-9D642FF489E3}" type="datetimeFigureOut">
              <a:rPr lang="ru-RU"/>
              <a:pPr>
                <a:defRPr/>
              </a:pPr>
              <a:t>12.12.2023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AB03E198-F6D2-4DDF-9D57-9B6C84A92ED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08A0A83-B11F-4C01-A8A4-AEBF29238758}" type="datetimeFigureOut">
              <a:rPr lang="ru-RU"/>
              <a:pPr>
                <a:defRPr/>
              </a:pPr>
              <a:t>12.12.2023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C2A8FCC0-CF97-4C8A-8BB8-83C91A72E51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01D2D9A-70DA-4514-AB9C-45F000124A52}" type="datetimeFigureOut">
              <a:rPr lang="ru-RU"/>
              <a:pPr>
                <a:defRPr/>
              </a:pPr>
              <a:t>12.12.2023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E2CF2A6-5C12-45BA-BC4C-7D735F9C0319}"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F0119A9-8A5C-4335-A27A-381971BE2C7E}" type="datetimeFigureOut">
              <a:rPr lang="ru-RU"/>
              <a:pPr>
                <a:defRPr/>
              </a:pPr>
              <a:t>12.12.2023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229D1D4-0103-4A59-8C75-D84C6E33390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92BCCDD6-2F6E-46E8-B077-36945BFF8C41}" type="datetimeFigureOut">
              <a:rPr lang="ru-RU"/>
              <a:pPr>
                <a:defRPr/>
              </a:pPr>
              <a:t>12.12.2023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E29AD0F-04E5-48AC-887A-1AF14812A95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rtlCol="0">
            <a:normAutofit fontScale="90000"/>
          </a:bodyPr>
          <a:lstStyle/>
          <a:p>
            <a:pPr fontAlgn="auto">
              <a:spcAft>
                <a:spcPts val="0"/>
              </a:spcAft>
              <a:defRPr/>
            </a:pPr>
            <a:r>
              <a:rPr lang="ru-RU" dirty="0" smtClean="0"/>
              <a:t>Реализация требований ФГОС среднего общего образования на углублённом уровне</a:t>
            </a:r>
            <a:endParaRPr lang="ru-RU" dirty="0"/>
          </a:p>
        </p:txBody>
      </p:sp>
      <p:sp>
        <p:nvSpPr>
          <p:cNvPr id="3" name="Подзаголовок 2"/>
          <p:cNvSpPr>
            <a:spLocks noGrp="1"/>
          </p:cNvSpPr>
          <p:nvPr>
            <p:ph type="subTitle" idx="1"/>
          </p:nvPr>
        </p:nvSpPr>
        <p:spPr/>
        <p:txBody>
          <a:bodyPr rtlCol="0">
            <a:normAutofit fontScale="92500" lnSpcReduction="20000"/>
          </a:bodyPr>
          <a:lstStyle/>
          <a:p>
            <a:pPr fontAlgn="auto">
              <a:spcAft>
                <a:spcPts val="0"/>
              </a:spcAft>
              <a:buFont typeface="Arial" pitchFamily="34" charset="0"/>
              <a:buNone/>
              <a:defRPr/>
            </a:pPr>
            <a:r>
              <a:rPr lang="ru-RU" dirty="0" smtClean="0"/>
              <a:t>Тохсырова Н. А.</a:t>
            </a:r>
          </a:p>
          <a:p>
            <a:pPr fontAlgn="auto">
              <a:spcAft>
                <a:spcPts val="0"/>
              </a:spcAft>
              <a:buFont typeface="Arial" pitchFamily="34" charset="0"/>
              <a:buNone/>
              <a:defRPr/>
            </a:pPr>
            <a:r>
              <a:rPr lang="ru-RU" dirty="0" smtClean="0"/>
              <a:t>руководитель городского МО учителей биологии города Костромы</a:t>
            </a:r>
          </a:p>
          <a:p>
            <a:pPr fontAlgn="auto">
              <a:spcAft>
                <a:spcPts val="0"/>
              </a:spcAft>
              <a:buFont typeface="Arial" pitchFamily="34" charset="0"/>
              <a:buNone/>
              <a:defRPr/>
            </a:pPr>
            <a:r>
              <a:rPr lang="ru-RU" dirty="0" smtClean="0"/>
              <a:t>Учитель биологии гимназии № 28</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p:txBody>
          <a:bodyPr/>
          <a:lstStyle/>
          <a:p>
            <a:r>
              <a:rPr lang="ru-RU" smtClean="0"/>
              <a:t>Задание 25</a:t>
            </a:r>
          </a:p>
        </p:txBody>
      </p:sp>
      <p:sp>
        <p:nvSpPr>
          <p:cNvPr id="24578" name="Содержимое 2"/>
          <p:cNvSpPr>
            <a:spLocks noGrp="1"/>
          </p:cNvSpPr>
          <p:nvPr>
            <p:ph idx="1"/>
          </p:nvPr>
        </p:nvSpPr>
        <p:spPr/>
        <p:txBody>
          <a:bodyPr/>
          <a:lstStyle/>
          <a:p>
            <a:r>
              <a:rPr lang="ru-RU" sz="1800" smtClean="0">
                <a:latin typeface="Times New Roman" pitchFamily="18" charset="0"/>
                <a:cs typeface="Times New Roman" pitchFamily="18" charset="0"/>
              </a:rPr>
              <a:t>В лаборатории были получены фрагменты двух разных белков:</a:t>
            </a:r>
          </a:p>
          <a:p>
            <a:pPr>
              <a:buFont typeface="Arial" charset="0"/>
              <a:buNone/>
            </a:pPr>
            <a:r>
              <a:rPr lang="ru-RU" sz="1800" smtClean="0">
                <a:latin typeface="Times New Roman" pitchFamily="18" charset="0"/>
                <a:cs typeface="Times New Roman" pitchFamily="18" charset="0"/>
              </a:rPr>
              <a:t>1) лиз-арг-вал-ала-гис-арг-лиз-лей;</a:t>
            </a:r>
          </a:p>
          <a:p>
            <a:pPr>
              <a:buFont typeface="Arial" charset="0"/>
              <a:buNone/>
            </a:pPr>
            <a:r>
              <a:rPr lang="ru-RU" sz="1800" smtClean="0">
                <a:latin typeface="Times New Roman" pitchFamily="18" charset="0"/>
                <a:cs typeface="Times New Roman" pitchFamily="18" charset="0"/>
              </a:rPr>
              <a:t>2) вал-лей-сер-иле-вал-гли-фен-про.</a:t>
            </a:r>
          </a:p>
          <a:p>
            <a:pPr>
              <a:buFont typeface="Arial" charset="0"/>
              <a:buNone/>
            </a:pPr>
            <a:r>
              <a:rPr lang="ru-RU" sz="1800" smtClean="0">
                <a:latin typeface="Times New Roman" pitchFamily="18" charset="0"/>
                <a:cs typeface="Times New Roman" pitchFamily="18" charset="0"/>
              </a:rPr>
              <a:t>Предположите, какая из представленных последовательностей принадлежит</a:t>
            </a:r>
          </a:p>
          <a:p>
            <a:pPr>
              <a:buFont typeface="Arial" charset="0"/>
              <a:buNone/>
            </a:pPr>
            <a:r>
              <a:rPr lang="ru-RU" sz="1800" smtClean="0">
                <a:latin typeface="Times New Roman" pitchFamily="18" charset="0"/>
                <a:cs typeface="Times New Roman" pitchFamily="18" charset="0"/>
              </a:rPr>
              <a:t>гистону (ДНК связывающему белку, обеспечивающему электростатическое</a:t>
            </a:r>
          </a:p>
          <a:p>
            <a:pPr>
              <a:buFont typeface="Arial" charset="0"/>
              <a:buNone/>
            </a:pPr>
            <a:r>
              <a:rPr lang="ru-RU" sz="1800" smtClean="0">
                <a:latin typeface="Times New Roman" pitchFamily="18" charset="0"/>
                <a:cs typeface="Times New Roman" pitchFamily="18" charset="0"/>
              </a:rPr>
              <a:t>взаимодействие), а какая белку, расположенному внутри билипидного слоя</a:t>
            </a:r>
          </a:p>
          <a:p>
            <a:pPr>
              <a:buFont typeface="Arial" charset="0"/>
              <a:buNone/>
            </a:pPr>
            <a:r>
              <a:rPr lang="ru-RU" sz="1800" smtClean="0">
                <a:latin typeface="Times New Roman" pitchFamily="18" charset="0"/>
                <a:cs typeface="Times New Roman" pitchFamily="18" charset="0"/>
              </a:rPr>
              <a:t>мембраны клетки. Ответ поясните. Для выполнения задания используйте таблицу</a:t>
            </a:r>
          </a:p>
          <a:p>
            <a:pPr>
              <a:buFont typeface="Arial" charset="0"/>
              <a:buNone/>
            </a:pPr>
            <a:r>
              <a:rPr lang="ru-RU" sz="1800" smtClean="0">
                <a:latin typeface="Times New Roman" pitchFamily="18" charset="0"/>
                <a:cs typeface="Times New Roman" pitchFamily="18" charset="0"/>
              </a:rPr>
              <a:t>                                                   «Свойства аминокислот».</a:t>
            </a:r>
          </a:p>
          <a:p>
            <a:pPr>
              <a:buFont typeface="Arial" charset="0"/>
              <a:buNone/>
            </a:pPr>
            <a:r>
              <a:rPr lang="ru-RU" sz="1800" b="1" smtClean="0">
                <a:latin typeface="Times New Roman" pitchFamily="18" charset="0"/>
                <a:cs typeface="Times New Roman" pitchFamily="18" charset="0"/>
              </a:rPr>
              <a:t>Свойства                                                                                       Аминокислоты</a:t>
            </a:r>
            <a:endParaRPr lang="ru-RU" sz="1800" smtClean="0">
              <a:latin typeface="Times New Roman" pitchFamily="18" charset="0"/>
              <a:cs typeface="Times New Roman" pitchFamily="18" charset="0"/>
            </a:endParaRPr>
          </a:p>
          <a:p>
            <a:pPr>
              <a:buFont typeface="Arial" charset="0"/>
              <a:buNone/>
            </a:pPr>
            <a:r>
              <a:rPr lang="ru-RU" sz="1800" smtClean="0">
                <a:latin typeface="Times New Roman" pitchFamily="18" charset="0"/>
                <a:cs typeface="Times New Roman" pitchFamily="18" charset="0"/>
              </a:rPr>
              <a:t>Основные (положительный заряд)                                   лиз, арг, гис</a:t>
            </a:r>
          </a:p>
          <a:p>
            <a:pPr>
              <a:buFont typeface="Arial" charset="0"/>
              <a:buNone/>
            </a:pPr>
            <a:r>
              <a:rPr lang="ru-RU" sz="1800" smtClean="0">
                <a:latin typeface="Times New Roman" pitchFamily="18" charset="0"/>
                <a:cs typeface="Times New Roman" pitchFamily="18" charset="0"/>
              </a:rPr>
              <a:t>Кислотные (отрицательный заряд)                                   асп, глу, тир</a:t>
            </a:r>
          </a:p>
          <a:p>
            <a:pPr>
              <a:buFont typeface="Arial" charset="0"/>
              <a:buNone/>
            </a:pPr>
            <a:r>
              <a:rPr lang="ru-RU" sz="1800" smtClean="0">
                <a:latin typeface="Times New Roman" pitchFamily="18" charset="0"/>
                <a:cs typeface="Times New Roman" pitchFamily="18" charset="0"/>
              </a:rPr>
              <a:t>Гидрофильные (незаряженные)                                        глу, сер, тре, цис, асн, три</a:t>
            </a:r>
          </a:p>
          <a:p>
            <a:pPr>
              <a:buFont typeface="Arial" charset="0"/>
              <a:buNone/>
            </a:pPr>
            <a:r>
              <a:rPr lang="ru-RU" sz="1800" smtClean="0">
                <a:latin typeface="Times New Roman" pitchFamily="18" charset="0"/>
                <a:cs typeface="Times New Roman" pitchFamily="18" charset="0"/>
              </a:rPr>
              <a:t>Гидрофобные                                                                      вал, лей, иле, про, мет, фен</a:t>
            </a:r>
          </a:p>
          <a:p>
            <a:endParaRPr lang="ru-RU" sz="180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88" y="285750"/>
          <a:ext cx="8429684" cy="6339840"/>
        </p:xfrm>
        <a:graphic>
          <a:graphicData uri="http://schemas.openxmlformats.org/drawingml/2006/table">
            <a:tbl>
              <a:tblPr firstRow="1" bandRow="1">
                <a:tableStyleId>{5C22544A-7EE6-4342-B048-85BDC9FD1C3A}</a:tableStyleId>
              </a:tblPr>
              <a:tblGrid>
                <a:gridCol w="4214842">
                  <a:extLst>
                    <a:ext uri="{9D8B030D-6E8A-4147-A177-3AD203B41FA5}">
                      <a16:colId xmlns:a16="http://schemas.microsoft.com/office/drawing/2014/main" val="20000"/>
                    </a:ext>
                  </a:extLst>
                </a:gridCol>
                <a:gridCol w="4214842">
                  <a:extLst>
                    <a:ext uri="{9D8B030D-6E8A-4147-A177-3AD203B41FA5}">
                      <a16:colId xmlns:a16="http://schemas.microsoft.com/office/drawing/2014/main" val="20001"/>
                    </a:ext>
                  </a:extLst>
                </a:gridCol>
              </a:tblGrid>
              <a:tr h="6143668">
                <a:tc>
                  <a:txBody>
                    <a:bodyPr/>
                    <a:lstStyle/>
                    <a:p>
                      <a:r>
                        <a:rPr lang="ru-RU" sz="1800" b="1" kern="1200" dirty="0" smtClean="0">
                          <a:solidFill>
                            <a:schemeClr val="lt1"/>
                          </a:solidFill>
                          <a:latin typeface="+mn-lt"/>
                          <a:ea typeface="+mn-ea"/>
                          <a:cs typeface="+mn-cs"/>
                        </a:rPr>
                        <a:t>Глава 4. Строение и функции клетки (7 ч)</a:t>
                      </a:r>
                    </a:p>
                    <a:p>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Эукариотическая</a:t>
                      </a:r>
                      <a:r>
                        <a:rPr lang="ru-RU" sz="1800" b="1" kern="1200" dirty="0" smtClean="0">
                          <a:solidFill>
                            <a:schemeClr val="lt1"/>
                          </a:solidFill>
                          <a:latin typeface="+mn-lt"/>
                          <a:ea typeface="+mn-ea"/>
                          <a:cs typeface="+mn-cs"/>
                        </a:rPr>
                        <a:t> и </a:t>
                      </a:r>
                      <a:r>
                        <a:rPr lang="ru-RU" sz="1800" b="1" kern="1200" dirty="0" err="1" smtClean="0">
                          <a:solidFill>
                            <a:schemeClr val="lt1"/>
                          </a:solidFill>
                          <a:latin typeface="+mn-lt"/>
                          <a:ea typeface="+mn-ea"/>
                          <a:cs typeface="+mn-cs"/>
                        </a:rPr>
                        <a:t>прокариотическая</a:t>
                      </a:r>
                      <a:r>
                        <a:rPr lang="ru-RU" sz="1800" b="1" kern="1200" dirty="0" smtClean="0">
                          <a:solidFill>
                            <a:schemeClr val="lt1"/>
                          </a:solidFill>
                          <a:latin typeface="+mn-lt"/>
                          <a:ea typeface="+mn-ea"/>
                          <a:cs typeface="+mn-cs"/>
                        </a:rPr>
                        <a:t> клетка. Наружная клеточная плазматическая мембрана. Строение мембраны. Её свойства и функции. Транспорт веществ через мембрану. Клеточная оболочка растительной клетки. Цитоплазма и её органоиды. </a:t>
                      </a:r>
                      <a:r>
                        <a:rPr lang="ru-RU" sz="1800" b="1" kern="1200" dirty="0" err="1" smtClean="0">
                          <a:solidFill>
                            <a:schemeClr val="lt1"/>
                          </a:solidFill>
                          <a:latin typeface="+mn-lt"/>
                          <a:ea typeface="+mn-ea"/>
                          <a:cs typeface="+mn-cs"/>
                        </a:rPr>
                        <a:t>Вакуолярная</a:t>
                      </a:r>
                      <a:r>
                        <a:rPr lang="ru-RU" sz="1800" b="1" kern="1200" dirty="0" smtClean="0">
                          <a:solidFill>
                            <a:schemeClr val="lt1"/>
                          </a:solidFill>
                          <a:latin typeface="+mn-lt"/>
                          <a:ea typeface="+mn-ea"/>
                          <a:cs typeface="+mn-cs"/>
                        </a:rPr>
                        <a:t> система клетки. Полуавтономные структуры клетки. Их строение и функции. </a:t>
                      </a:r>
                      <a:r>
                        <a:rPr lang="ru-RU" sz="1800" b="1" kern="1200" dirty="0" err="1" smtClean="0">
                          <a:solidFill>
                            <a:schemeClr val="lt1"/>
                          </a:solidFill>
                          <a:latin typeface="+mn-lt"/>
                          <a:ea typeface="+mn-ea"/>
                          <a:cs typeface="+mn-cs"/>
                        </a:rPr>
                        <a:t>Немембранные</a:t>
                      </a:r>
                      <a:r>
                        <a:rPr lang="ru-RU" sz="1800" b="1" kern="1200" dirty="0" smtClean="0">
                          <a:solidFill>
                            <a:schemeClr val="lt1"/>
                          </a:solidFill>
                          <a:latin typeface="+mn-lt"/>
                          <a:ea typeface="+mn-ea"/>
                          <a:cs typeface="+mn-cs"/>
                        </a:rPr>
                        <a:t> органоиды клетки. Органоиды движения. Клеточные включения. Ядро – регуляторный центр клетки. Хромосомы. Строение </a:t>
                      </a:r>
                      <a:r>
                        <a:rPr lang="ru-RU" sz="1800" b="1" kern="1200" dirty="0" err="1" smtClean="0">
                          <a:solidFill>
                            <a:schemeClr val="lt1"/>
                          </a:solidFill>
                          <a:latin typeface="+mn-lt"/>
                          <a:ea typeface="+mn-ea"/>
                          <a:cs typeface="+mn-cs"/>
                        </a:rPr>
                        <a:t>прокариотной</a:t>
                      </a:r>
                      <a:r>
                        <a:rPr lang="ru-RU" sz="1800" b="1" kern="1200" dirty="0" smtClean="0">
                          <a:solidFill>
                            <a:schemeClr val="lt1"/>
                          </a:solidFill>
                          <a:latin typeface="+mn-lt"/>
                          <a:ea typeface="+mn-ea"/>
                          <a:cs typeface="+mn-cs"/>
                        </a:rPr>
                        <a:t> клетки. Основные отличительные особенности, форма и размеры. Разнообразие клеток. Особенности строения растительной и животной клеток.</a:t>
                      </a:r>
                    </a:p>
                    <a:p>
                      <a:endParaRPr lang="ru-RU" sz="1400" b="1" kern="1200" dirty="0" smtClean="0">
                        <a:solidFill>
                          <a:schemeClr val="lt1"/>
                        </a:solidFill>
                        <a:latin typeface="+mn-lt"/>
                        <a:ea typeface="+mn-ea"/>
                        <a:cs typeface="+mn-cs"/>
                      </a:endParaRP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5. Строение и функции клетки (8 часов)</a:t>
                      </a:r>
                    </a:p>
                    <a:p>
                      <a:r>
                        <a:rPr lang="ru-RU" sz="1800" b="1" i="1" kern="1200" dirty="0" smtClean="0">
                          <a:solidFill>
                            <a:schemeClr val="lt1"/>
                          </a:solidFill>
                          <a:latin typeface="+mn-lt"/>
                          <a:ea typeface="+mn-ea"/>
                          <a:cs typeface="+mn-cs"/>
                        </a:rPr>
                        <a:t>Механизм направления белков в ЭПС</a:t>
                      </a:r>
                      <a:r>
                        <a:rPr lang="ru-RU" sz="1800" b="1" kern="1200" dirty="0" smtClean="0">
                          <a:solidFill>
                            <a:schemeClr val="lt1"/>
                          </a:solidFill>
                          <a:latin typeface="+mn-lt"/>
                          <a:ea typeface="+mn-ea"/>
                          <a:cs typeface="+mn-cs"/>
                        </a:rPr>
                        <a:t>. </a:t>
                      </a:r>
                      <a:r>
                        <a:rPr lang="ru-RU" sz="1800" b="1" i="1" kern="1200" dirty="0" smtClean="0">
                          <a:solidFill>
                            <a:schemeClr val="lt1"/>
                          </a:solidFill>
                          <a:latin typeface="+mn-lt"/>
                          <a:ea typeface="+mn-ea"/>
                          <a:cs typeface="+mn-cs"/>
                        </a:rPr>
                        <a:t>Модификация белков в аппарате </a:t>
                      </a:r>
                      <a:r>
                        <a:rPr lang="ru-RU" sz="1800" b="1" i="1" kern="1200" dirty="0" err="1" smtClean="0">
                          <a:solidFill>
                            <a:schemeClr val="lt1"/>
                          </a:solidFill>
                          <a:latin typeface="+mn-lt"/>
                          <a:ea typeface="+mn-ea"/>
                          <a:cs typeface="+mn-cs"/>
                        </a:rPr>
                        <a:t>Гольджи</a:t>
                      </a:r>
                      <a:r>
                        <a:rPr lang="ru-RU" sz="1800" b="1" i="1" kern="1200" dirty="0" smtClean="0">
                          <a:solidFill>
                            <a:schemeClr val="lt1"/>
                          </a:solidFill>
                          <a:latin typeface="+mn-lt"/>
                          <a:ea typeface="+mn-ea"/>
                          <a:cs typeface="+mn-cs"/>
                        </a:rPr>
                        <a:t>. Сортировка белков в аппарате </a:t>
                      </a:r>
                      <a:r>
                        <a:rPr lang="ru-RU" sz="1800" b="1" i="1" kern="1200" dirty="0" err="1" smtClean="0">
                          <a:solidFill>
                            <a:schemeClr val="lt1"/>
                          </a:solidFill>
                          <a:latin typeface="+mn-lt"/>
                          <a:ea typeface="+mn-ea"/>
                          <a:cs typeface="+mn-cs"/>
                        </a:rPr>
                        <a:t>Гольджи</a:t>
                      </a:r>
                      <a:r>
                        <a:rPr lang="ru-RU" sz="1800" b="1" kern="1200" dirty="0" smtClean="0">
                          <a:solidFill>
                            <a:schemeClr val="lt1"/>
                          </a:solidFill>
                          <a:latin typeface="+mn-lt"/>
                          <a:ea typeface="+mn-ea"/>
                          <a:cs typeface="+mn-cs"/>
                        </a:rPr>
                        <a:t>. </a:t>
                      </a:r>
                    </a:p>
                    <a:p>
                      <a:r>
                        <a:rPr lang="ru-RU" sz="1800" b="1" i="1" kern="1200" dirty="0" smtClean="0">
                          <a:solidFill>
                            <a:schemeClr val="lt1"/>
                          </a:solidFill>
                          <a:latin typeface="+mn-lt"/>
                          <a:ea typeface="+mn-ea"/>
                          <a:cs typeface="+mn-cs"/>
                        </a:rPr>
                        <a:t>Происхождение митохондрий и </a:t>
                      </a:r>
                      <a:r>
                        <a:rPr lang="ru-RU" sz="1800" b="1" i="1" kern="1200" dirty="0" err="1" smtClean="0">
                          <a:solidFill>
                            <a:schemeClr val="lt1"/>
                          </a:solidFill>
                          <a:latin typeface="+mn-lt"/>
                          <a:ea typeface="+mn-ea"/>
                          <a:cs typeface="+mn-cs"/>
                        </a:rPr>
                        <a:t>пластид.Симбиогенез</a:t>
                      </a:r>
                      <a:r>
                        <a:rPr lang="ru-RU" sz="1800" b="1" i="1" kern="1200" dirty="0" smtClean="0">
                          <a:solidFill>
                            <a:schemeClr val="lt1"/>
                          </a:solidFill>
                          <a:latin typeface="+mn-lt"/>
                          <a:ea typeface="+mn-ea"/>
                          <a:cs typeface="+mn-cs"/>
                        </a:rPr>
                        <a:t> (К.С. </a:t>
                      </a:r>
                      <a:r>
                        <a:rPr lang="ru-RU" sz="1800" b="1" i="1" kern="1200" dirty="0" err="1" smtClean="0">
                          <a:solidFill>
                            <a:schemeClr val="lt1"/>
                          </a:solidFill>
                          <a:latin typeface="+mn-lt"/>
                          <a:ea typeface="+mn-ea"/>
                          <a:cs typeface="+mn-cs"/>
                        </a:rPr>
                        <a:t>Мережковскии</a:t>
                      </a:r>
                      <a:r>
                        <a:rPr lang="ru-RU" sz="1800" b="1" i="1" kern="1200" dirty="0" smtClean="0">
                          <a:solidFill>
                            <a:schemeClr val="lt1"/>
                          </a:solidFill>
                          <a:latin typeface="+mn-lt"/>
                          <a:ea typeface="+mn-ea"/>
                          <a:cs typeface="+mn-cs"/>
                        </a:rPr>
                        <a:t>̆, Л. Маргулис).</a:t>
                      </a:r>
                      <a:r>
                        <a:rPr lang="ru-RU" sz="1800" b="1" kern="1200" dirty="0" smtClean="0">
                          <a:solidFill>
                            <a:schemeClr val="lt1"/>
                          </a:solidFill>
                          <a:latin typeface="+mn-lt"/>
                          <a:ea typeface="+mn-ea"/>
                          <a:cs typeface="+mn-cs"/>
                        </a:rPr>
                        <a:t> </a:t>
                      </a:r>
                    </a:p>
                    <a:p>
                      <a:r>
                        <a:rPr lang="ru-RU" sz="1800" b="1" i="1" kern="1200" dirty="0" smtClean="0">
                          <a:solidFill>
                            <a:schemeClr val="lt1"/>
                          </a:solidFill>
                          <a:latin typeface="+mn-lt"/>
                          <a:ea typeface="+mn-ea"/>
                          <a:cs typeface="+mn-cs"/>
                        </a:rPr>
                        <a:t>Промежуточные </a:t>
                      </a:r>
                      <a:r>
                        <a:rPr lang="ru-RU" sz="1800" b="1" i="1" kern="1200" dirty="0" err="1" smtClean="0">
                          <a:solidFill>
                            <a:schemeClr val="lt1"/>
                          </a:solidFill>
                          <a:latin typeface="+mn-lt"/>
                          <a:ea typeface="+mn-ea"/>
                          <a:cs typeface="+mn-cs"/>
                        </a:rPr>
                        <a:t>филаменты</a:t>
                      </a:r>
                      <a:r>
                        <a:rPr lang="ru-RU" sz="1800" b="1" kern="1200" dirty="0" smtClean="0">
                          <a:solidFill>
                            <a:schemeClr val="lt1"/>
                          </a:solidFill>
                          <a:latin typeface="+mn-lt"/>
                          <a:ea typeface="+mn-ea"/>
                          <a:cs typeface="+mn-cs"/>
                        </a:rPr>
                        <a:t>. </a:t>
                      </a:r>
                    </a:p>
                    <a:p>
                      <a:r>
                        <a:rPr lang="ru-RU" sz="1800" b="1" i="1" kern="1200" dirty="0" err="1" smtClean="0">
                          <a:solidFill>
                            <a:schemeClr val="lt1"/>
                          </a:solidFill>
                          <a:latin typeface="+mn-lt"/>
                          <a:ea typeface="+mn-ea"/>
                          <a:cs typeface="+mn-cs"/>
                        </a:rPr>
                        <a:t>Актиновыемикрофиламенты</a:t>
                      </a:r>
                      <a:r>
                        <a:rPr lang="ru-RU" sz="1800" b="1" kern="1200" dirty="0" smtClean="0">
                          <a:solidFill>
                            <a:schemeClr val="lt1"/>
                          </a:solidFill>
                          <a:latin typeface="+mn-lt"/>
                          <a:ea typeface="+mn-ea"/>
                          <a:cs typeface="+mn-cs"/>
                        </a:rPr>
                        <a:t>.</a:t>
                      </a:r>
                    </a:p>
                    <a:p>
                      <a:r>
                        <a:rPr lang="ru-RU" sz="1800" b="1" i="1" kern="1200" dirty="0" err="1" smtClean="0">
                          <a:solidFill>
                            <a:schemeClr val="lt1"/>
                          </a:solidFill>
                          <a:latin typeface="+mn-lt"/>
                          <a:ea typeface="+mn-ea"/>
                          <a:cs typeface="+mn-cs"/>
                        </a:rPr>
                        <a:t>Актиновые</a:t>
                      </a:r>
                      <a:r>
                        <a:rPr lang="ru-RU" sz="1800" b="1" i="1" kern="1200" dirty="0" smtClean="0">
                          <a:solidFill>
                            <a:schemeClr val="lt1"/>
                          </a:solidFill>
                          <a:latin typeface="+mn-lt"/>
                          <a:ea typeface="+mn-ea"/>
                          <a:cs typeface="+mn-cs"/>
                        </a:rPr>
                        <a:t> компоненты </a:t>
                      </a:r>
                      <a:r>
                        <a:rPr lang="ru-RU" sz="1800" b="1" i="1" kern="1200" dirty="0" err="1" smtClean="0">
                          <a:solidFill>
                            <a:schemeClr val="lt1"/>
                          </a:solidFill>
                          <a:latin typeface="+mn-lt"/>
                          <a:ea typeface="+mn-ea"/>
                          <a:cs typeface="+mn-cs"/>
                        </a:rPr>
                        <a:t>немышечных</a:t>
                      </a:r>
                      <a:r>
                        <a:rPr lang="ru-RU" sz="1800" b="1" i="1" kern="1200" dirty="0" smtClean="0">
                          <a:solidFill>
                            <a:schemeClr val="lt1"/>
                          </a:solidFill>
                          <a:latin typeface="+mn-lt"/>
                          <a:ea typeface="+mn-ea"/>
                          <a:cs typeface="+mn-cs"/>
                        </a:rPr>
                        <a:t> клеток</a:t>
                      </a:r>
                      <a:r>
                        <a:rPr lang="ru-RU" sz="1800" b="1" kern="1200" dirty="0" smtClean="0">
                          <a:solidFill>
                            <a:schemeClr val="lt1"/>
                          </a:solidFill>
                          <a:latin typeface="+mn-lt"/>
                          <a:ea typeface="+mn-ea"/>
                          <a:cs typeface="+mn-cs"/>
                        </a:rPr>
                        <a:t>. </a:t>
                      </a:r>
                    </a:p>
                    <a:p>
                      <a:r>
                        <a:rPr lang="ru-RU" sz="1800" b="1" i="1" kern="1200" dirty="0" smtClean="0">
                          <a:solidFill>
                            <a:schemeClr val="lt1"/>
                          </a:solidFill>
                          <a:latin typeface="+mn-lt"/>
                          <a:ea typeface="+mn-ea"/>
                          <a:cs typeface="+mn-cs"/>
                        </a:rPr>
                        <a:t>Белки, ассоциированные с </a:t>
                      </a:r>
                      <a:r>
                        <a:rPr lang="ru-RU" sz="1800" b="1" i="1" kern="1200" dirty="0" err="1" smtClean="0">
                          <a:solidFill>
                            <a:schemeClr val="lt1"/>
                          </a:solidFill>
                          <a:latin typeface="+mn-lt"/>
                          <a:ea typeface="+mn-ea"/>
                          <a:cs typeface="+mn-cs"/>
                        </a:rPr>
                        <a:t>микрофиламентами</a:t>
                      </a:r>
                      <a:r>
                        <a:rPr lang="ru-RU" sz="1800" b="1" i="1" kern="1200" dirty="0" smtClean="0">
                          <a:solidFill>
                            <a:schemeClr val="lt1"/>
                          </a:solidFill>
                          <a:latin typeface="+mn-lt"/>
                          <a:ea typeface="+mn-ea"/>
                          <a:cs typeface="+mn-cs"/>
                        </a:rPr>
                        <a:t> и микротрубочками. Моторные белки.</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i="1" kern="1200" dirty="0" smtClean="0">
                          <a:solidFill>
                            <a:schemeClr val="lt1"/>
                          </a:solidFill>
                          <a:latin typeface="+mn-lt"/>
                          <a:ea typeface="+mn-ea"/>
                          <a:cs typeface="+mn-cs"/>
                        </a:rPr>
                        <a:t>Динамика </a:t>
                      </a:r>
                      <a:r>
                        <a:rPr lang="ru-RU" sz="1800" b="1" i="1" kern="1200" dirty="0" err="1" smtClean="0">
                          <a:solidFill>
                            <a:schemeClr val="lt1"/>
                          </a:solidFill>
                          <a:latin typeface="+mn-lt"/>
                          <a:ea typeface="+mn-ea"/>
                          <a:cs typeface="+mn-cs"/>
                        </a:rPr>
                        <a:t>ядернои</a:t>
                      </a:r>
                      <a:r>
                        <a:rPr lang="ru-RU" sz="1800" b="1" i="1" kern="1200" dirty="0" smtClean="0">
                          <a:solidFill>
                            <a:schemeClr val="lt1"/>
                          </a:solidFill>
                          <a:latin typeface="+mn-lt"/>
                          <a:ea typeface="+mn-ea"/>
                          <a:cs typeface="+mn-cs"/>
                        </a:rPr>
                        <a:t>̆ оболочки в митозе</a:t>
                      </a:r>
                      <a:r>
                        <a:rPr lang="ru-RU" sz="1800" b="1" kern="1200" dirty="0" smtClean="0">
                          <a:solidFill>
                            <a:schemeClr val="lt1"/>
                          </a:solidFill>
                          <a:latin typeface="+mn-lt"/>
                          <a:ea typeface="+mn-ea"/>
                          <a:cs typeface="+mn-cs"/>
                        </a:rPr>
                        <a:t>. </a:t>
                      </a:r>
                      <a:r>
                        <a:rPr lang="ru-RU" sz="1800" b="1" i="1" kern="1200" dirty="0" err="1" smtClean="0">
                          <a:solidFill>
                            <a:schemeClr val="lt1"/>
                          </a:solidFill>
                          <a:latin typeface="+mn-lt"/>
                          <a:ea typeface="+mn-ea"/>
                          <a:cs typeface="+mn-cs"/>
                        </a:rPr>
                        <a:t>Ядерныи</a:t>
                      </a:r>
                      <a:r>
                        <a:rPr lang="ru-RU" sz="1800" b="1" i="1" kern="1200" dirty="0" smtClean="0">
                          <a:solidFill>
                            <a:schemeClr val="lt1"/>
                          </a:solidFill>
                          <a:latin typeface="+mn-lt"/>
                          <a:ea typeface="+mn-ea"/>
                          <a:cs typeface="+mn-cs"/>
                        </a:rPr>
                        <a:t>̆ транспорт. </a:t>
                      </a:r>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536055032"/>
              </p:ext>
            </p:extLst>
          </p:nvPr>
        </p:nvGraphicFramePr>
        <p:xfrm>
          <a:off x="500063" y="642938"/>
          <a:ext cx="8143932" cy="4686002"/>
        </p:xfrm>
        <a:graphic>
          <a:graphicData uri="http://schemas.openxmlformats.org/drawingml/2006/table">
            <a:tbl>
              <a:tblPr firstRow="1" bandRow="1">
                <a:tableStyleId>{5C22544A-7EE6-4342-B048-85BDC9FD1C3A}</a:tableStyleId>
              </a:tblPr>
              <a:tblGrid>
                <a:gridCol w="4071966">
                  <a:extLst>
                    <a:ext uri="{9D8B030D-6E8A-4147-A177-3AD203B41FA5}">
                      <a16:colId xmlns:a16="http://schemas.microsoft.com/office/drawing/2014/main" val="20000"/>
                    </a:ext>
                  </a:extLst>
                </a:gridCol>
                <a:gridCol w="4071966">
                  <a:extLst>
                    <a:ext uri="{9D8B030D-6E8A-4147-A177-3AD203B41FA5}">
                      <a16:colId xmlns:a16="http://schemas.microsoft.com/office/drawing/2014/main" val="20001"/>
                    </a:ext>
                  </a:extLst>
                </a:gridCol>
              </a:tblGrid>
              <a:tr h="46860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Лабораторные работы «Движение цитоплазмы в клетках растений», «Плазмолиз и </a:t>
                      </a:r>
                      <a:r>
                        <a:rPr lang="ru-RU" sz="1800" b="1" kern="1200" dirty="0" err="1" smtClean="0">
                          <a:solidFill>
                            <a:schemeClr val="lt1"/>
                          </a:solidFill>
                          <a:latin typeface="+mn-lt"/>
                          <a:ea typeface="+mn-ea"/>
                          <a:cs typeface="+mn-cs"/>
                        </a:rPr>
                        <a:t>деплазмолиз</a:t>
                      </a:r>
                      <a:r>
                        <a:rPr lang="ru-RU" sz="1800" b="1" kern="1200" dirty="0" smtClean="0">
                          <a:solidFill>
                            <a:schemeClr val="lt1"/>
                          </a:solidFill>
                          <a:latin typeface="+mn-lt"/>
                          <a:ea typeface="+mn-ea"/>
                          <a:cs typeface="+mn-cs"/>
                        </a:rPr>
                        <a:t> в растительных клетках», «Изучение строения клеток различных организмов под микроскопом».</a:t>
                      </a:r>
                    </a:p>
                    <a:p>
                      <a:endParaRPr lang="ru-RU" dirty="0"/>
                    </a:p>
                  </a:txBody>
                  <a:tcPr/>
                </a:tc>
                <a:tc>
                  <a:txBody>
                    <a:bodyPr/>
                    <a:lstStyle/>
                    <a:p>
                      <a:r>
                        <a:rPr lang="ru-RU" sz="1800" b="1" kern="1200" dirty="0" smtClean="0">
                          <a:solidFill>
                            <a:schemeClr val="lt1"/>
                          </a:solidFill>
                          <a:latin typeface="+mn-lt"/>
                          <a:ea typeface="+mn-ea"/>
                          <a:cs typeface="+mn-cs"/>
                        </a:rPr>
                        <a:t>Лабораторная работа «Изучение строения клеток различных организмов». </a:t>
                      </a:r>
                    </a:p>
                    <a:p>
                      <a:r>
                        <a:rPr lang="ru-RU" sz="1800" b="1" kern="1200" dirty="0" smtClean="0">
                          <a:solidFill>
                            <a:schemeClr val="lt1"/>
                          </a:solidFill>
                          <a:latin typeface="+mn-lt"/>
                          <a:ea typeface="+mn-ea"/>
                          <a:cs typeface="+mn-cs"/>
                        </a:rPr>
                        <a:t>Практическая работа «Изучение </a:t>
                      </a:r>
                      <a:r>
                        <a:rPr lang="ru-RU" sz="1800" b="1" kern="1200" dirty="0" err="1" smtClean="0">
                          <a:solidFill>
                            <a:schemeClr val="lt1"/>
                          </a:solidFill>
                          <a:latin typeface="+mn-lt"/>
                          <a:ea typeface="+mn-ea"/>
                          <a:cs typeface="+mn-cs"/>
                        </a:rPr>
                        <a:t>свой</a:t>
                      </a:r>
                      <a:r>
                        <a:rPr lang="ru-RU" sz="1800" b="1" kern="1200" dirty="0" err="1" smtClean="0">
                          <a:solidFill>
                            <a:schemeClr val="lt1"/>
                          </a:solidFill>
                          <a:latin typeface="+mn-lt"/>
                          <a:ea typeface="+mn-ea"/>
                          <a:cs typeface="+mn-cs"/>
                        </a:rPr>
                        <a:t>ств</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клеточнои</a:t>
                      </a:r>
                      <a:r>
                        <a:rPr lang="ru-RU" sz="1800" b="1" kern="1200" dirty="0" smtClean="0">
                          <a:solidFill>
                            <a:schemeClr val="lt1"/>
                          </a:solidFill>
                          <a:latin typeface="+mn-lt"/>
                          <a:ea typeface="+mn-ea"/>
                          <a:cs typeface="+mn-cs"/>
                        </a:rPr>
                        <a:t>̆ мембраны». Лабораторная работа «Исследование плазмолиза и </a:t>
                      </a:r>
                      <a:r>
                        <a:rPr lang="ru-RU" sz="1800" b="1" kern="1200" dirty="0" err="1" smtClean="0">
                          <a:solidFill>
                            <a:schemeClr val="lt1"/>
                          </a:solidFill>
                          <a:latin typeface="+mn-lt"/>
                          <a:ea typeface="+mn-ea"/>
                          <a:cs typeface="+mn-cs"/>
                        </a:rPr>
                        <a:t>деплазмолиза</a:t>
                      </a:r>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в растительных клетках».</a:t>
                      </a:r>
                      <a:br>
                        <a:rPr lang="ru-RU" sz="1800" b="1" kern="1200" dirty="0" smtClean="0">
                          <a:solidFill>
                            <a:schemeClr val="lt1"/>
                          </a:solidFill>
                          <a:latin typeface="+mn-lt"/>
                          <a:ea typeface="+mn-ea"/>
                          <a:cs typeface="+mn-cs"/>
                        </a:rPr>
                      </a:br>
                      <a:r>
                        <a:rPr lang="ru-RU" sz="1800" b="1" kern="1200" dirty="0" smtClean="0">
                          <a:solidFill>
                            <a:schemeClr val="lt1"/>
                          </a:solidFill>
                          <a:latin typeface="+mn-lt"/>
                          <a:ea typeface="+mn-ea"/>
                          <a:cs typeface="+mn-cs"/>
                        </a:rPr>
                        <a:t>Практическая работа «Изучение движения цитоплазмы в растительных </a:t>
                      </a:r>
                    </a:p>
                    <a:p>
                      <a:r>
                        <a:rPr lang="ru-RU" sz="1800" b="1" kern="1200" dirty="0" smtClean="0">
                          <a:solidFill>
                            <a:schemeClr val="lt1"/>
                          </a:solidFill>
                          <a:latin typeface="+mn-lt"/>
                          <a:ea typeface="+mn-ea"/>
                          <a:cs typeface="+mn-cs"/>
                        </a:rPr>
                        <a:t>клетках». </a:t>
                      </a:r>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p:nvPr>
        </p:nvSpPr>
        <p:spPr/>
        <p:txBody>
          <a:bodyPr/>
          <a:lstStyle/>
          <a:p>
            <a:r>
              <a:rPr lang="ru-RU" smtClean="0"/>
              <a:t>Задание 25</a:t>
            </a:r>
          </a:p>
        </p:txBody>
      </p:sp>
      <p:sp>
        <p:nvSpPr>
          <p:cNvPr id="27650" name="Содержимое 2"/>
          <p:cNvSpPr>
            <a:spLocks noGrp="1"/>
          </p:cNvSpPr>
          <p:nvPr>
            <p:ph idx="1"/>
          </p:nvPr>
        </p:nvSpPr>
        <p:spPr/>
        <p:txBody>
          <a:bodyPr/>
          <a:lstStyle/>
          <a:p>
            <a:r>
              <a:rPr lang="ru-RU" smtClean="0"/>
              <a:t>Главная функция аппарата Гольджи— сортировка проходящих через него белков. Для чего далее используются белки, созревающие в аппарате Гольджи? Приведите три примера. В клетках эндотелия сосудов или поджелудочной железы сильнее развит аппарат Гольджи? Ответ поясните.</a:t>
            </a:r>
          </a:p>
          <a:p>
            <a:endParaRPr lang="ru-RU"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71500" y="357188"/>
          <a:ext cx="8143932" cy="6500834"/>
        </p:xfrm>
        <a:graphic>
          <a:graphicData uri="http://schemas.openxmlformats.org/drawingml/2006/table">
            <a:tbl>
              <a:tblPr firstRow="1" bandRow="1">
                <a:tableStyleId>{5C22544A-7EE6-4342-B048-85BDC9FD1C3A}</a:tableStyleId>
              </a:tblPr>
              <a:tblGrid>
                <a:gridCol w="4071966">
                  <a:extLst>
                    <a:ext uri="{9D8B030D-6E8A-4147-A177-3AD203B41FA5}">
                      <a16:colId xmlns:a16="http://schemas.microsoft.com/office/drawing/2014/main" val="20000"/>
                    </a:ext>
                  </a:extLst>
                </a:gridCol>
                <a:gridCol w="4071966">
                  <a:extLst>
                    <a:ext uri="{9D8B030D-6E8A-4147-A177-3AD203B41FA5}">
                      <a16:colId xmlns:a16="http://schemas.microsoft.com/office/drawing/2014/main" val="20001"/>
                    </a:ext>
                  </a:extLst>
                </a:gridCol>
              </a:tblGrid>
              <a:tr h="6500834">
                <a:tc>
                  <a:txBody>
                    <a:bodyPr/>
                    <a:lstStyle/>
                    <a:p>
                      <a:r>
                        <a:rPr lang="ru-RU" sz="1800" b="1" kern="1200" dirty="0" smtClean="0">
                          <a:solidFill>
                            <a:schemeClr val="lt1"/>
                          </a:solidFill>
                          <a:latin typeface="+mn-lt"/>
                          <a:ea typeface="+mn-ea"/>
                          <a:cs typeface="+mn-cs"/>
                        </a:rPr>
                        <a:t>Глава 5. Обмен веществ и превращение энергии в клетке (11 ч)</a:t>
                      </a:r>
                    </a:p>
                    <a:p>
                      <a:r>
                        <a:rPr lang="ru-RU" sz="1200" b="1" kern="1200" dirty="0" smtClean="0">
                          <a:solidFill>
                            <a:schemeClr val="lt1"/>
                          </a:solidFill>
                          <a:latin typeface="+mn-lt"/>
                          <a:ea typeface="+mn-ea"/>
                          <a:cs typeface="+mn-cs"/>
                        </a:rPr>
                        <a:t>Ассимиляция и диссимиляция – две стороны единого процесса метаболизма. Типы обмена веществ. Энергетическое обеспечение клетки: превращение АТФ в процессах обмена веществ. Ферментативный характер реакций клеточного метаболизма. Ферменты, их строение, свойства и механизм действия. Зависимость скорости ферментативных реакций от различных факторов. Первичный синтез органических веществ в клетке. Пластический обмен. Фотосинтез. Световая и </a:t>
                      </a:r>
                      <a:r>
                        <a:rPr lang="ru-RU" sz="1200" b="1" kern="1200" dirty="0" err="1" smtClean="0">
                          <a:solidFill>
                            <a:schemeClr val="lt1"/>
                          </a:solidFill>
                          <a:latin typeface="+mn-lt"/>
                          <a:ea typeface="+mn-ea"/>
                          <a:cs typeface="+mn-cs"/>
                        </a:rPr>
                        <a:t>темновая</a:t>
                      </a:r>
                      <a:r>
                        <a:rPr lang="ru-RU" sz="1200" b="1" kern="1200" dirty="0" smtClean="0">
                          <a:solidFill>
                            <a:schemeClr val="lt1"/>
                          </a:solidFill>
                          <a:latin typeface="+mn-lt"/>
                          <a:ea typeface="+mn-ea"/>
                          <a:cs typeface="+mn-cs"/>
                        </a:rPr>
                        <a:t> фазы. Роль хлоропластов в фотосинтезе. Преобразование солнечной энергии в энергию химических связей. Продуктивность фотосинтеза. Влияние различных факторов на скорость фотосинтеза. Значение фотосинтеза. Хемосинтез. Энергетический обмен. Три этапа энергетического обмена. Роль митохондрий в процессах биохимического окисления. Мембранный характер реакций окислительного </a:t>
                      </a:r>
                      <a:r>
                        <a:rPr lang="ru-RU" sz="1200" b="1" kern="1200" dirty="0" err="1" smtClean="0">
                          <a:solidFill>
                            <a:schemeClr val="lt1"/>
                          </a:solidFill>
                          <a:latin typeface="+mn-lt"/>
                          <a:ea typeface="+mn-ea"/>
                          <a:cs typeface="+mn-cs"/>
                        </a:rPr>
                        <a:t>фосфорилирования</a:t>
                      </a:r>
                      <a:r>
                        <a:rPr lang="ru-RU" sz="1200" b="1" kern="1200" dirty="0" smtClean="0">
                          <a:solidFill>
                            <a:schemeClr val="lt1"/>
                          </a:solidFill>
                          <a:latin typeface="+mn-lt"/>
                          <a:ea typeface="+mn-ea"/>
                          <a:cs typeface="+mn-cs"/>
                        </a:rPr>
                        <a:t>. Преимущества аэробного пути обмена веществ перед анаэробным. Эффективность энергетического обмена. Реакции матричного синтеза. Принцип </a:t>
                      </a:r>
                      <a:r>
                        <a:rPr lang="ru-RU" sz="1200" b="1" kern="1200" dirty="0" err="1" smtClean="0">
                          <a:solidFill>
                            <a:schemeClr val="lt1"/>
                          </a:solidFill>
                          <a:latin typeface="+mn-lt"/>
                          <a:ea typeface="+mn-ea"/>
                          <a:cs typeface="+mn-cs"/>
                        </a:rPr>
                        <a:t>комплементарности</a:t>
                      </a:r>
                      <a:r>
                        <a:rPr lang="ru-RU" sz="1200" b="1" kern="1200" dirty="0" smtClean="0">
                          <a:solidFill>
                            <a:schemeClr val="lt1"/>
                          </a:solidFill>
                          <a:latin typeface="+mn-lt"/>
                          <a:ea typeface="+mn-ea"/>
                          <a:cs typeface="+mn-cs"/>
                        </a:rPr>
                        <a:t>. Реализация наследственной информации. Генетический код, его свойства. Транскрипция. Трансляция. Кодирование аминокислот. Роль рибосом в биосинтезе белка. Регуляция обменных процессов в клетке. Гипотеза оперона. Понятие о клеточном гомеостазе.</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6. Обмен веществ и превращение энергии в клетке (9 часов)</a:t>
                      </a:r>
                    </a:p>
                    <a:p>
                      <a:r>
                        <a:rPr lang="ru-RU" sz="1800" b="1" i="1" kern="1200" dirty="0" err="1" smtClean="0">
                          <a:solidFill>
                            <a:schemeClr val="lt1"/>
                          </a:solidFill>
                          <a:latin typeface="+mn-lt"/>
                          <a:ea typeface="+mn-ea"/>
                          <a:cs typeface="+mn-cs"/>
                        </a:rPr>
                        <a:t>Аноксигенныи</a:t>
                      </a:r>
                      <a:r>
                        <a:rPr lang="ru-RU" sz="1800" b="1" i="1" kern="1200" dirty="0" smtClean="0">
                          <a:solidFill>
                            <a:schemeClr val="lt1"/>
                          </a:solidFill>
                          <a:latin typeface="+mn-lt"/>
                          <a:ea typeface="+mn-ea"/>
                          <a:cs typeface="+mn-cs"/>
                        </a:rPr>
                        <a:t>̆ и </a:t>
                      </a:r>
                      <a:r>
                        <a:rPr lang="ru-RU" sz="1800" b="1" i="1" kern="1200" dirty="0" err="1" smtClean="0">
                          <a:solidFill>
                            <a:schemeClr val="lt1"/>
                          </a:solidFill>
                          <a:latin typeface="+mn-lt"/>
                          <a:ea typeface="+mn-ea"/>
                          <a:cs typeface="+mn-cs"/>
                        </a:rPr>
                        <a:t>оксигенныи</a:t>
                      </a:r>
                      <a:r>
                        <a:rPr lang="ru-RU" sz="1800" b="1" i="1" kern="1200" dirty="0" smtClean="0">
                          <a:solidFill>
                            <a:schemeClr val="lt1"/>
                          </a:solidFill>
                          <a:latin typeface="+mn-lt"/>
                          <a:ea typeface="+mn-ea"/>
                          <a:cs typeface="+mn-cs"/>
                        </a:rPr>
                        <a:t>̆ фотосинтез у бактерий. </a:t>
                      </a:r>
                      <a:r>
                        <a:rPr lang="ru-RU" sz="1800" b="1" i="1" kern="1200" dirty="0" err="1" smtClean="0">
                          <a:solidFill>
                            <a:schemeClr val="lt1"/>
                          </a:solidFill>
                          <a:latin typeface="+mn-lt"/>
                          <a:ea typeface="+mn-ea"/>
                          <a:cs typeface="+mn-cs"/>
                        </a:rPr>
                        <a:t>Светособирающие</a:t>
                      </a:r>
                      <a:r>
                        <a:rPr lang="ru-RU" sz="1800" b="1" i="1" kern="1200" dirty="0" smtClean="0">
                          <a:solidFill>
                            <a:schemeClr val="lt1"/>
                          </a:solidFill>
                          <a:latin typeface="+mn-lt"/>
                          <a:ea typeface="+mn-ea"/>
                          <a:cs typeface="+mn-cs"/>
                        </a:rPr>
                        <a:t> пигменты и пигменты реакционного центра.</a:t>
                      </a:r>
                      <a:r>
                        <a:rPr lang="ru-RU" sz="1800" b="1" kern="1200" dirty="0" smtClean="0">
                          <a:solidFill>
                            <a:schemeClr val="lt1"/>
                          </a:solidFill>
                          <a:latin typeface="+mn-lt"/>
                          <a:ea typeface="+mn-ea"/>
                          <a:cs typeface="+mn-cs"/>
                        </a:rPr>
                        <a:t> </a:t>
                      </a:r>
                    </a:p>
                    <a:p>
                      <a:r>
                        <a:rPr lang="ru-RU" sz="1800" b="1" i="1" kern="1200" dirty="0" err="1" smtClean="0">
                          <a:solidFill>
                            <a:schemeClr val="lt1"/>
                          </a:solidFill>
                          <a:latin typeface="+mn-lt"/>
                          <a:ea typeface="+mn-ea"/>
                          <a:cs typeface="+mn-cs"/>
                        </a:rPr>
                        <a:t>Фотодыхание</a:t>
                      </a:r>
                      <a:r>
                        <a:rPr lang="ru-RU" sz="1800" b="1" i="1" kern="1200" dirty="0" smtClean="0">
                          <a:solidFill>
                            <a:schemeClr val="lt1"/>
                          </a:solidFill>
                          <a:latin typeface="+mn-lt"/>
                          <a:ea typeface="+mn-ea"/>
                          <a:cs typeface="+mn-cs"/>
                        </a:rPr>
                        <a:t>, С3-, C4- и CAM-типы фотосинтеза</a:t>
                      </a:r>
                      <a:r>
                        <a:rPr lang="ru-RU" sz="1800" b="1" kern="1200" dirty="0" smtClean="0">
                          <a:solidFill>
                            <a:schemeClr val="lt1"/>
                          </a:solidFill>
                          <a:latin typeface="+mn-lt"/>
                          <a:ea typeface="+mn-ea"/>
                          <a:cs typeface="+mn-cs"/>
                        </a:rPr>
                        <a:t>. </a:t>
                      </a:r>
                    </a:p>
                    <a:p>
                      <a:r>
                        <a:rPr lang="ru-RU" sz="1800" b="1" i="1" kern="1200" dirty="0" smtClean="0">
                          <a:solidFill>
                            <a:schemeClr val="lt1"/>
                          </a:solidFill>
                          <a:latin typeface="+mn-lt"/>
                          <a:ea typeface="+mn-ea"/>
                          <a:cs typeface="+mn-cs"/>
                        </a:rPr>
                        <a:t>Энергия мембранного градиента протонов. Синтез АТФ: работа </a:t>
                      </a:r>
                      <a:r>
                        <a:rPr lang="ru-RU" sz="1800" b="1" i="1" kern="1200" dirty="0" err="1" smtClean="0">
                          <a:solidFill>
                            <a:schemeClr val="lt1"/>
                          </a:solidFill>
                          <a:latin typeface="+mn-lt"/>
                          <a:ea typeface="+mn-ea"/>
                          <a:cs typeface="+mn-cs"/>
                        </a:rPr>
                        <a:t>протоннои</a:t>
                      </a:r>
                      <a:r>
                        <a:rPr lang="ru-RU" sz="1800" b="1" i="1" kern="1200" dirty="0" smtClean="0">
                          <a:solidFill>
                            <a:schemeClr val="lt1"/>
                          </a:solidFill>
                          <a:latin typeface="+mn-lt"/>
                          <a:ea typeface="+mn-ea"/>
                          <a:cs typeface="+mn-cs"/>
                        </a:rPr>
                        <a:t>̆ </a:t>
                      </a:r>
                      <a:r>
                        <a:rPr lang="ru-RU" sz="1800" b="1" i="1" kern="1200" dirty="0" err="1" smtClean="0">
                          <a:solidFill>
                            <a:schemeClr val="lt1"/>
                          </a:solidFill>
                          <a:latin typeface="+mn-lt"/>
                          <a:ea typeface="+mn-ea"/>
                          <a:cs typeface="+mn-cs"/>
                        </a:rPr>
                        <a:t>АТФ-синтазы</a:t>
                      </a:r>
                      <a:endParaRPr lang="ru-RU" sz="1800" b="1" i="1" kern="1200" dirty="0" smtClean="0">
                        <a:solidFill>
                          <a:schemeClr val="lt1"/>
                        </a:solidFill>
                        <a:latin typeface="+mn-lt"/>
                        <a:ea typeface="+mn-ea"/>
                        <a:cs typeface="+mn-cs"/>
                      </a:endParaRP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714375" y="357188"/>
          <a:ext cx="7786742" cy="6069034"/>
        </p:xfrm>
        <a:graphic>
          <a:graphicData uri="http://schemas.openxmlformats.org/drawingml/2006/table">
            <a:tbl>
              <a:tblPr firstRow="1" bandRow="1">
                <a:tableStyleId>{5C22544A-7EE6-4342-B048-85BDC9FD1C3A}</a:tableStyleId>
              </a:tblPr>
              <a:tblGrid>
                <a:gridCol w="3893371">
                  <a:extLst>
                    <a:ext uri="{9D8B030D-6E8A-4147-A177-3AD203B41FA5}">
                      <a16:colId xmlns:a16="http://schemas.microsoft.com/office/drawing/2014/main" val="20000"/>
                    </a:ext>
                  </a:extLst>
                </a:gridCol>
                <a:gridCol w="3893371">
                  <a:extLst>
                    <a:ext uri="{9D8B030D-6E8A-4147-A177-3AD203B41FA5}">
                      <a16:colId xmlns:a16="http://schemas.microsoft.com/office/drawing/2014/main" val="20001"/>
                    </a:ext>
                  </a:extLst>
                </a:gridCol>
              </a:tblGrid>
              <a:tr h="6069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Лабораторные работы «Изучение каталитической активности фермента амилазы»,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«Изучение фотосинтеза и условий его протекания».</a:t>
                      </a:r>
                    </a:p>
                    <a:p>
                      <a:endParaRPr lang="ru-RU" dirty="0"/>
                    </a:p>
                  </a:txBody>
                  <a:tcPr/>
                </a:tc>
                <a:tc>
                  <a:txBody>
                    <a:bodyPr/>
                    <a:lstStyle/>
                    <a:p>
                      <a:r>
                        <a:rPr lang="ru-RU" sz="1800" b="1" kern="1200" dirty="0" smtClean="0">
                          <a:solidFill>
                            <a:schemeClr val="lt1"/>
                          </a:solidFill>
                          <a:latin typeface="+mn-lt"/>
                          <a:ea typeface="+mn-ea"/>
                          <a:cs typeface="+mn-cs"/>
                        </a:rPr>
                        <a:t>Лабораторная работа «Изучение </a:t>
                      </a:r>
                      <a:r>
                        <a:rPr lang="ru-RU" sz="1800" b="1" kern="1200" dirty="0" err="1" smtClean="0">
                          <a:solidFill>
                            <a:schemeClr val="lt1"/>
                          </a:solidFill>
                          <a:latin typeface="+mn-lt"/>
                          <a:ea typeface="+mn-ea"/>
                          <a:cs typeface="+mn-cs"/>
                        </a:rPr>
                        <a:t>каталитическои</a:t>
                      </a:r>
                      <a:r>
                        <a:rPr lang="ru-RU" sz="1800" b="1" kern="1200" dirty="0" smtClean="0">
                          <a:solidFill>
                            <a:schemeClr val="lt1"/>
                          </a:solidFill>
                          <a:latin typeface="+mn-lt"/>
                          <a:ea typeface="+mn-ea"/>
                          <a:cs typeface="+mn-cs"/>
                        </a:rPr>
                        <a:t>̆ активности ферментов (на примере амилазы или каталазы)». </a:t>
                      </a:r>
                    </a:p>
                    <a:p>
                      <a:r>
                        <a:rPr lang="ru-RU" sz="1800" b="1" kern="1200" dirty="0" smtClean="0">
                          <a:solidFill>
                            <a:schemeClr val="lt1"/>
                          </a:solidFill>
                          <a:latin typeface="+mn-lt"/>
                          <a:ea typeface="+mn-ea"/>
                          <a:cs typeface="+mn-cs"/>
                        </a:rPr>
                        <a:t>Лабораторная работа «Изучение ферментативного расщепления </a:t>
                      </a:r>
                      <a:r>
                        <a:rPr lang="ru-RU" sz="1800" b="1" kern="1200" dirty="0" err="1" smtClean="0">
                          <a:solidFill>
                            <a:schemeClr val="lt1"/>
                          </a:solidFill>
                          <a:latin typeface="+mn-lt"/>
                          <a:ea typeface="+mn-ea"/>
                          <a:cs typeface="+mn-cs"/>
                        </a:rPr>
                        <a:t>пероксида</a:t>
                      </a:r>
                      <a:r>
                        <a:rPr lang="ru-RU" sz="1800" b="1" kern="1200" dirty="0" smtClean="0">
                          <a:solidFill>
                            <a:schemeClr val="lt1"/>
                          </a:solidFill>
                          <a:latin typeface="+mn-lt"/>
                          <a:ea typeface="+mn-ea"/>
                          <a:cs typeface="+mn-cs"/>
                        </a:rPr>
                        <a:t> водорода в растительных и животных клетках». </a:t>
                      </a:r>
                    </a:p>
                    <a:p>
                      <a:r>
                        <a:rPr lang="ru-RU" sz="1800" b="1" kern="1200" dirty="0" smtClean="0">
                          <a:solidFill>
                            <a:schemeClr val="lt1"/>
                          </a:solidFill>
                          <a:latin typeface="+mn-lt"/>
                          <a:ea typeface="+mn-ea"/>
                          <a:cs typeface="+mn-cs"/>
                        </a:rPr>
                        <a:t>Лабораторная работа «Сравнение процессов фотосинтеза и хемосинтеза». </a:t>
                      </a:r>
                    </a:p>
                    <a:p>
                      <a:r>
                        <a:rPr lang="ru-RU" sz="1800" b="1" kern="1200" dirty="0" smtClean="0">
                          <a:solidFill>
                            <a:schemeClr val="lt1"/>
                          </a:solidFill>
                          <a:latin typeface="+mn-lt"/>
                          <a:ea typeface="+mn-ea"/>
                          <a:cs typeface="+mn-cs"/>
                        </a:rPr>
                        <a:t>Лабораторная работа «Сравнение процессов брожения и дыхания». </a:t>
                      </a:r>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Заголовок 1"/>
          <p:cNvSpPr>
            <a:spLocks noGrp="1"/>
          </p:cNvSpPr>
          <p:nvPr>
            <p:ph type="title"/>
          </p:nvPr>
        </p:nvSpPr>
        <p:spPr/>
        <p:txBody>
          <a:bodyPr/>
          <a:lstStyle/>
          <a:p>
            <a:r>
              <a:rPr lang="ru-RU" smtClean="0"/>
              <a:t>Задания 25</a:t>
            </a:r>
          </a:p>
        </p:txBody>
      </p:sp>
      <p:sp>
        <p:nvSpPr>
          <p:cNvPr id="3" name="Содержимое 2"/>
          <p:cNvSpPr>
            <a:spLocks noGrp="1"/>
          </p:cNvSpPr>
          <p:nvPr>
            <p:ph idx="1"/>
          </p:nvPr>
        </p:nvSpPr>
        <p:spPr>
          <a:xfrm>
            <a:off x="457200" y="1357313"/>
            <a:ext cx="8229600" cy="5072062"/>
          </a:xfrm>
        </p:spPr>
        <p:txBody>
          <a:bodyPr rtlCol="0">
            <a:normAutofit fontScale="70000" lnSpcReduction="20000"/>
          </a:bodyPr>
          <a:lstStyle/>
          <a:p>
            <a:pPr fontAlgn="auto">
              <a:spcAft>
                <a:spcPts val="0"/>
              </a:spcAft>
              <a:buFont typeface="Arial" pitchFamily="34" charset="0"/>
              <a:buChar char="•"/>
              <a:defRPr/>
            </a:pPr>
            <a:r>
              <a:rPr lang="ru-RU" sz="3400" dirty="0">
                <a:latin typeface="Times New Roman" pitchFamily="18" charset="0"/>
                <a:cs typeface="Times New Roman" pitchFamily="18" charset="0"/>
              </a:rPr>
              <a:t>В </a:t>
            </a:r>
            <a:r>
              <a:rPr lang="ru-RU" sz="3400" dirty="0" err="1">
                <a:latin typeface="Times New Roman" pitchFamily="18" charset="0"/>
                <a:cs typeface="Times New Roman" pitchFamily="18" charset="0"/>
              </a:rPr>
              <a:t>темновой</a:t>
            </a:r>
            <a:r>
              <a:rPr lang="ru-RU" sz="3400" dirty="0">
                <a:latin typeface="Times New Roman" pitchFamily="18" charset="0"/>
                <a:cs typeface="Times New Roman" pitchFamily="18" charset="0"/>
              </a:rPr>
              <a:t> фазе фотосинтеза (во время цикла Кальвина) углекислый газ присоединяется к углеводу </a:t>
            </a:r>
            <a:r>
              <a:rPr lang="ru-RU" sz="3400" dirty="0" err="1">
                <a:latin typeface="Times New Roman" pitchFamily="18" charset="0"/>
                <a:cs typeface="Times New Roman" pitchFamily="18" charset="0"/>
              </a:rPr>
              <a:t>рибулозе</a:t>
            </a:r>
            <a:r>
              <a:rPr lang="ru-RU" sz="3400" dirty="0">
                <a:latin typeface="Times New Roman" pitchFamily="18" charset="0"/>
                <a:cs typeface="Times New Roman" pitchFamily="18" charset="0"/>
              </a:rPr>
              <a:t> с помощью фермента РУБИСКО. Однако этот фермент может присоединить не только углекислый газ, но и кислород (это получило название «</a:t>
            </a:r>
            <a:r>
              <a:rPr lang="ru-RU" sz="3400" dirty="0" err="1">
                <a:latin typeface="Times New Roman" pitchFamily="18" charset="0"/>
                <a:cs typeface="Times New Roman" pitchFamily="18" charset="0"/>
              </a:rPr>
              <a:t>фотодыхание</a:t>
            </a:r>
            <a:r>
              <a:rPr lang="ru-RU" sz="3400" dirty="0">
                <a:latin typeface="Times New Roman" pitchFamily="18" charset="0"/>
                <a:cs typeface="Times New Roman" pitchFamily="18" charset="0"/>
              </a:rPr>
              <a:t>»). Чем выше концентрация кислорода в листе, тем больше РУБИСКО катализирует реакцию окисления </a:t>
            </a:r>
            <a:r>
              <a:rPr lang="ru-RU" sz="3400" dirty="0" err="1">
                <a:latin typeface="Times New Roman" pitchFamily="18" charset="0"/>
                <a:cs typeface="Times New Roman" pitchFamily="18" charset="0"/>
              </a:rPr>
              <a:t>рибулозы</a:t>
            </a:r>
            <a:r>
              <a:rPr lang="ru-RU" sz="3400" dirty="0">
                <a:latin typeface="Times New Roman" pitchFamily="18" charset="0"/>
                <a:cs typeface="Times New Roman" pitchFamily="18" charset="0"/>
              </a:rPr>
              <a:t> и тем меньше катализирует реакцию присоединения углекислого газа. </a:t>
            </a:r>
            <a:r>
              <a:rPr lang="ru-RU" sz="3400" dirty="0" err="1">
                <a:latin typeface="Times New Roman" pitchFamily="18" charset="0"/>
                <a:cs typeface="Times New Roman" pitchFamily="18" charset="0"/>
              </a:rPr>
              <a:t>Фотодыхание</a:t>
            </a:r>
            <a:r>
              <a:rPr lang="ru-RU" sz="3400" dirty="0">
                <a:latin typeface="Times New Roman" pitchFamily="18" charset="0"/>
                <a:cs typeface="Times New Roman" pitchFamily="18" charset="0"/>
              </a:rPr>
              <a:t> приводит к тому, что часть веществ цикла Кальвина окисляется и растение теряет много энергии</a:t>
            </a:r>
            <a:r>
              <a:rPr lang="ru-RU" sz="3400" dirty="0" smtClean="0">
                <a:latin typeface="Times New Roman" pitchFamily="18" charset="0"/>
                <a:cs typeface="Times New Roman" pitchFamily="18" charset="0"/>
              </a:rPr>
              <a:t>.</a:t>
            </a:r>
          </a:p>
          <a:p>
            <a:pPr fontAlgn="auto">
              <a:spcAft>
                <a:spcPts val="0"/>
              </a:spcAft>
              <a:buFont typeface="Arial" pitchFamily="34" charset="0"/>
              <a:buChar char="•"/>
              <a:defRPr/>
            </a:pPr>
            <a:endParaRPr lang="ru-RU" sz="3400" dirty="0">
              <a:latin typeface="Times New Roman" pitchFamily="18" charset="0"/>
              <a:cs typeface="Times New Roman" pitchFamily="18" charset="0"/>
            </a:endParaRPr>
          </a:p>
          <a:p>
            <a:pPr fontAlgn="auto">
              <a:spcAft>
                <a:spcPts val="0"/>
              </a:spcAft>
              <a:buFont typeface="Arial" pitchFamily="34" charset="0"/>
              <a:buChar char="•"/>
              <a:defRPr/>
            </a:pPr>
            <a:r>
              <a:rPr lang="ru-RU" sz="3400" dirty="0">
                <a:latin typeface="Times New Roman" pitchFamily="18" charset="0"/>
                <a:cs typeface="Times New Roman" pitchFamily="18" charset="0"/>
              </a:rPr>
              <a:t>Предположите, при каких условиях окружающей среды в растении может происходить </a:t>
            </a:r>
            <a:r>
              <a:rPr lang="ru-RU" sz="3400" dirty="0" err="1">
                <a:latin typeface="Times New Roman" pitchFamily="18" charset="0"/>
                <a:cs typeface="Times New Roman" pitchFamily="18" charset="0"/>
              </a:rPr>
              <a:t>фотодыхание</a:t>
            </a:r>
            <a:r>
              <a:rPr lang="ru-RU" sz="3400" dirty="0">
                <a:latin typeface="Times New Roman" pitchFamily="18" charset="0"/>
                <a:cs typeface="Times New Roman" pitchFamily="18" charset="0"/>
              </a:rPr>
              <a:t>. Почему оно происходит именно при этих условиях? Ответ поясните.</a:t>
            </a:r>
          </a:p>
          <a:p>
            <a:pPr fontAlgn="auto">
              <a:spcAft>
                <a:spcPts val="0"/>
              </a:spcAft>
              <a:buFont typeface="Arial" pitchFamily="34" charset="0"/>
              <a:buChar char="•"/>
              <a:defRPr/>
            </a:pP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714375" y="642938"/>
          <a:ext cx="7786742" cy="5520704"/>
        </p:xfrm>
        <a:graphic>
          <a:graphicData uri="http://schemas.openxmlformats.org/drawingml/2006/table">
            <a:tbl>
              <a:tblPr firstRow="1" bandRow="1">
                <a:tableStyleId>{5C22544A-7EE6-4342-B048-85BDC9FD1C3A}</a:tableStyleId>
              </a:tblPr>
              <a:tblGrid>
                <a:gridCol w="7786742">
                  <a:extLst>
                    <a:ext uri="{9D8B030D-6E8A-4147-A177-3AD203B41FA5}">
                      <a16:colId xmlns:a16="http://schemas.microsoft.com/office/drawing/2014/main" val="20000"/>
                    </a:ext>
                  </a:extLst>
                </a:gridCol>
              </a:tblGrid>
              <a:tr h="55207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7. Наследственная информация и реализация её в клетке (9 часов)</a:t>
                      </a:r>
                    </a:p>
                    <a:p>
                      <a:r>
                        <a:rPr lang="ru-RU" sz="1800" b="1" kern="1200" dirty="0" smtClean="0">
                          <a:solidFill>
                            <a:schemeClr val="lt1"/>
                          </a:solidFill>
                          <a:latin typeface="+mn-lt"/>
                          <a:ea typeface="+mn-ea"/>
                          <a:cs typeface="+mn-cs"/>
                        </a:rPr>
                        <a:t>Реакции матричного синтеза. Принцип </a:t>
                      </a:r>
                      <a:r>
                        <a:rPr lang="ru-RU" sz="1800" b="1" kern="1200" dirty="0" err="1" smtClean="0">
                          <a:solidFill>
                            <a:schemeClr val="lt1"/>
                          </a:solidFill>
                          <a:latin typeface="+mn-lt"/>
                          <a:ea typeface="+mn-ea"/>
                          <a:cs typeface="+mn-cs"/>
                        </a:rPr>
                        <a:t>комплементарности</a:t>
                      </a:r>
                      <a:r>
                        <a:rPr lang="ru-RU" sz="1800" b="1" kern="1200" dirty="0" smtClean="0">
                          <a:solidFill>
                            <a:schemeClr val="lt1"/>
                          </a:solidFill>
                          <a:latin typeface="+mn-lt"/>
                          <a:ea typeface="+mn-ea"/>
                          <a:cs typeface="+mn-cs"/>
                        </a:rPr>
                        <a:t> в реакциях матричного синтеза. Реализация </a:t>
                      </a:r>
                      <a:r>
                        <a:rPr lang="ru-RU" sz="1800" b="1" kern="1200" dirty="0" err="1" smtClean="0">
                          <a:solidFill>
                            <a:schemeClr val="lt1"/>
                          </a:solidFill>
                          <a:latin typeface="+mn-lt"/>
                          <a:ea typeface="+mn-ea"/>
                          <a:cs typeface="+mn-cs"/>
                        </a:rPr>
                        <a:t>наследственнои</a:t>
                      </a:r>
                      <a:r>
                        <a:rPr lang="ru-RU" sz="1800" b="1" kern="1200" dirty="0" smtClean="0">
                          <a:solidFill>
                            <a:schemeClr val="lt1"/>
                          </a:solidFill>
                          <a:latin typeface="+mn-lt"/>
                          <a:ea typeface="+mn-ea"/>
                          <a:cs typeface="+mn-cs"/>
                        </a:rPr>
                        <a:t>̆ информации. </a:t>
                      </a:r>
                      <a:r>
                        <a:rPr lang="ru-RU" sz="1800" b="1" kern="1200" dirty="0" err="1" smtClean="0">
                          <a:solidFill>
                            <a:schemeClr val="lt1"/>
                          </a:solidFill>
                          <a:latin typeface="+mn-lt"/>
                          <a:ea typeface="+mn-ea"/>
                          <a:cs typeface="+mn-cs"/>
                        </a:rPr>
                        <a:t>Генетическии</a:t>
                      </a:r>
                      <a:r>
                        <a:rPr lang="ru-RU" sz="1800" b="1" kern="1200" dirty="0" smtClean="0">
                          <a:solidFill>
                            <a:schemeClr val="lt1"/>
                          </a:solidFill>
                          <a:latin typeface="+mn-lt"/>
                          <a:ea typeface="+mn-ea"/>
                          <a:cs typeface="+mn-cs"/>
                        </a:rPr>
                        <a:t>̆ код, его </a:t>
                      </a:r>
                      <a:r>
                        <a:rPr lang="ru-RU" sz="1800" b="1" kern="1200" dirty="0" err="1" smtClean="0">
                          <a:solidFill>
                            <a:schemeClr val="lt1"/>
                          </a:solidFill>
                          <a:latin typeface="+mn-lt"/>
                          <a:ea typeface="+mn-ea"/>
                          <a:cs typeface="+mn-cs"/>
                        </a:rPr>
                        <a:t>свойства</a:t>
                      </a:r>
                      <a:r>
                        <a:rPr lang="ru-RU" sz="1800" b="1" kern="1200" dirty="0" smtClean="0">
                          <a:solidFill>
                            <a:schemeClr val="lt1"/>
                          </a:solidFill>
                          <a:latin typeface="+mn-lt"/>
                          <a:ea typeface="+mn-ea"/>
                          <a:cs typeface="+mn-cs"/>
                        </a:rPr>
                        <a:t>. Транскрипция – </a:t>
                      </a:r>
                      <a:r>
                        <a:rPr lang="ru-RU" sz="1800" b="1" kern="1200" dirty="0" err="1" smtClean="0">
                          <a:solidFill>
                            <a:schemeClr val="lt1"/>
                          </a:solidFill>
                          <a:latin typeface="+mn-lt"/>
                          <a:ea typeface="+mn-ea"/>
                          <a:cs typeface="+mn-cs"/>
                        </a:rPr>
                        <a:t>матричныи</a:t>
                      </a:r>
                      <a:r>
                        <a:rPr lang="ru-RU" sz="1800" b="1" kern="1200" dirty="0" smtClean="0">
                          <a:solidFill>
                            <a:schemeClr val="lt1"/>
                          </a:solidFill>
                          <a:latin typeface="+mn-lt"/>
                          <a:ea typeface="+mn-ea"/>
                          <a:cs typeface="+mn-cs"/>
                        </a:rPr>
                        <a:t>̆ синтез РНК. Принципы транскрипции: </a:t>
                      </a:r>
                      <a:r>
                        <a:rPr lang="ru-RU" sz="1800" b="1" kern="1200" dirty="0" err="1" smtClean="0">
                          <a:solidFill>
                            <a:schemeClr val="lt1"/>
                          </a:solidFill>
                          <a:latin typeface="+mn-lt"/>
                          <a:ea typeface="+mn-ea"/>
                          <a:cs typeface="+mn-cs"/>
                        </a:rPr>
                        <a:t>комплементарность</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антипараллельность</a:t>
                      </a:r>
                      <a:r>
                        <a:rPr lang="ru-RU" sz="1800" b="1" kern="1200" dirty="0" smtClean="0">
                          <a:solidFill>
                            <a:schemeClr val="lt1"/>
                          </a:solidFill>
                          <a:latin typeface="+mn-lt"/>
                          <a:ea typeface="+mn-ea"/>
                          <a:cs typeface="+mn-cs"/>
                        </a:rPr>
                        <a:t>, асимметричность. </a:t>
                      </a:r>
                      <a:r>
                        <a:rPr lang="ru-RU" sz="1800" b="1" i="1" kern="1200" dirty="0" smtClean="0">
                          <a:solidFill>
                            <a:schemeClr val="lt1"/>
                          </a:solidFill>
                          <a:latin typeface="+mn-lt"/>
                          <a:ea typeface="+mn-ea"/>
                          <a:cs typeface="+mn-cs"/>
                        </a:rPr>
                        <a:t>Созревание матричных РНК в </a:t>
                      </a:r>
                      <a:r>
                        <a:rPr lang="ru-RU" sz="1800" b="1" i="1" kern="1200" dirty="0" err="1" smtClean="0">
                          <a:solidFill>
                            <a:schemeClr val="lt1"/>
                          </a:solidFill>
                          <a:latin typeface="+mn-lt"/>
                          <a:ea typeface="+mn-ea"/>
                          <a:cs typeface="+mn-cs"/>
                        </a:rPr>
                        <a:t>эукариотическои</a:t>
                      </a:r>
                      <a:r>
                        <a:rPr lang="ru-RU" sz="1800" b="1" i="1" kern="1200" dirty="0" smtClean="0">
                          <a:solidFill>
                            <a:schemeClr val="lt1"/>
                          </a:solidFill>
                          <a:latin typeface="+mn-lt"/>
                          <a:ea typeface="+mn-ea"/>
                          <a:cs typeface="+mn-cs"/>
                        </a:rPr>
                        <a:t>̆ клетке. </a:t>
                      </a:r>
                      <a:r>
                        <a:rPr lang="ru-RU" sz="1800" b="1" i="1" kern="1200" dirty="0" err="1" smtClean="0">
                          <a:solidFill>
                            <a:schemeClr val="lt1"/>
                          </a:solidFill>
                          <a:latin typeface="+mn-lt"/>
                          <a:ea typeface="+mn-ea"/>
                          <a:cs typeface="+mn-cs"/>
                        </a:rPr>
                        <a:t>Некодирующие</a:t>
                      </a:r>
                      <a:r>
                        <a:rPr lang="ru-RU" sz="1800" b="1" i="1" kern="1200" dirty="0" smtClean="0">
                          <a:solidFill>
                            <a:schemeClr val="lt1"/>
                          </a:solidFill>
                          <a:latin typeface="+mn-lt"/>
                          <a:ea typeface="+mn-ea"/>
                          <a:cs typeface="+mn-cs"/>
                        </a:rPr>
                        <a:t> РНК. </a:t>
                      </a:r>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Трансляция и её этапы. Участие транспортных РНК в биосинтезе белка. Условия биосинтеза белка. Кодирование аминокислот. Роль рибосом в биосинтезе белка. </a:t>
                      </a:r>
                    </a:p>
                    <a:p>
                      <a:r>
                        <a:rPr lang="ru-RU" sz="1800" b="1" i="1" kern="1200" dirty="0" smtClean="0">
                          <a:solidFill>
                            <a:schemeClr val="lt1"/>
                          </a:solidFill>
                          <a:latin typeface="+mn-lt"/>
                          <a:ea typeface="+mn-ea"/>
                          <a:cs typeface="+mn-cs"/>
                        </a:rPr>
                        <a:t>Современные представления о строении генов</a:t>
                      </a:r>
                      <a:r>
                        <a:rPr lang="ru-RU" sz="1800" b="1" kern="1200" dirty="0" smtClean="0">
                          <a:solidFill>
                            <a:schemeClr val="lt1"/>
                          </a:solidFill>
                          <a:latin typeface="+mn-lt"/>
                          <a:ea typeface="+mn-ea"/>
                          <a:cs typeface="+mn-cs"/>
                        </a:rPr>
                        <a:t>. Организация генома у прокариот и эукариот. Регуляция активности генов у прокариот. Гипотеза оперона (Ф. Жакоб, Ж. </a:t>
                      </a:r>
                      <a:r>
                        <a:rPr lang="ru-RU" sz="1800" b="1" kern="1200" dirty="0" err="1" smtClean="0">
                          <a:solidFill>
                            <a:schemeClr val="lt1"/>
                          </a:solidFill>
                          <a:latin typeface="+mn-lt"/>
                          <a:ea typeface="+mn-ea"/>
                          <a:cs typeface="+mn-cs"/>
                        </a:rPr>
                        <a:t>Мано</a:t>
                      </a:r>
                      <a:r>
                        <a:rPr lang="ru-RU" sz="1800" b="1" kern="1200" dirty="0" smtClean="0">
                          <a:solidFill>
                            <a:schemeClr val="lt1"/>
                          </a:solidFill>
                          <a:latin typeface="+mn-lt"/>
                          <a:ea typeface="+mn-ea"/>
                          <a:cs typeface="+mn-cs"/>
                        </a:rPr>
                        <a:t>). </a:t>
                      </a:r>
                      <a:r>
                        <a:rPr lang="ru-RU" sz="1800" b="1" i="1" kern="1200" dirty="0" smtClean="0">
                          <a:solidFill>
                            <a:schemeClr val="lt1"/>
                          </a:solidFill>
                          <a:latin typeface="+mn-lt"/>
                          <a:ea typeface="+mn-ea"/>
                          <a:cs typeface="+mn-cs"/>
                        </a:rPr>
                        <a:t>Молекулярные механизмы экспрессии генов у эукариот. Роль хроматина в регуляции работы генов</a:t>
                      </a:r>
                      <a:r>
                        <a:rPr lang="ru-RU" sz="1800" b="1" kern="1200" dirty="0" smtClean="0">
                          <a:solidFill>
                            <a:schemeClr val="lt1"/>
                          </a:solidFill>
                          <a:latin typeface="+mn-lt"/>
                          <a:ea typeface="+mn-ea"/>
                          <a:cs typeface="+mn-cs"/>
                        </a:rPr>
                        <a:t>. Регуляция обменных процессов в клетке. </a:t>
                      </a:r>
                      <a:r>
                        <a:rPr lang="ru-RU" sz="1800" b="1" kern="1200" dirty="0" err="1" smtClean="0">
                          <a:solidFill>
                            <a:schemeClr val="lt1"/>
                          </a:solidFill>
                          <a:latin typeface="+mn-lt"/>
                          <a:ea typeface="+mn-ea"/>
                          <a:cs typeface="+mn-cs"/>
                        </a:rPr>
                        <a:t>Клеточныи</a:t>
                      </a:r>
                      <a:r>
                        <a:rPr lang="ru-RU" sz="1800" b="1" kern="1200" dirty="0" smtClean="0">
                          <a:solidFill>
                            <a:schemeClr val="lt1"/>
                          </a:solidFill>
                          <a:latin typeface="+mn-lt"/>
                          <a:ea typeface="+mn-ea"/>
                          <a:cs typeface="+mn-cs"/>
                        </a:rPr>
                        <a:t>̆ гомеостаз.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42938" y="428625"/>
          <a:ext cx="8001056" cy="6000792"/>
        </p:xfrm>
        <a:graphic>
          <a:graphicData uri="http://schemas.openxmlformats.org/drawingml/2006/table">
            <a:tbl>
              <a:tblPr firstRow="1" bandRow="1">
                <a:tableStyleId>{5C22544A-7EE6-4342-B048-85BDC9FD1C3A}</a:tableStyleId>
              </a:tblPr>
              <a:tblGrid>
                <a:gridCol w="8001056">
                  <a:extLst>
                    <a:ext uri="{9D8B030D-6E8A-4147-A177-3AD203B41FA5}">
                      <a16:colId xmlns:a16="http://schemas.microsoft.com/office/drawing/2014/main" val="20000"/>
                    </a:ext>
                  </a:extLst>
                </a:gridCol>
              </a:tblGrid>
              <a:tr h="6000792">
                <a:tc>
                  <a:txBody>
                    <a:bodyPr/>
                    <a:lstStyle/>
                    <a:p>
                      <a:r>
                        <a:rPr lang="ru-RU" sz="1800" b="1" kern="1200" dirty="0" smtClean="0">
                          <a:solidFill>
                            <a:schemeClr val="lt1"/>
                          </a:solidFill>
                          <a:latin typeface="+mn-lt"/>
                          <a:ea typeface="+mn-ea"/>
                          <a:cs typeface="+mn-cs"/>
                        </a:rPr>
                        <a:t>Вирусы – неклеточные формы жизни и облигатные паразиты. Строение простых и сложных вирусов, </a:t>
                      </a:r>
                      <a:r>
                        <a:rPr lang="ru-RU" sz="1800" b="1" kern="1200" dirty="0" err="1" smtClean="0">
                          <a:solidFill>
                            <a:schemeClr val="lt1"/>
                          </a:solidFill>
                          <a:latin typeface="+mn-lt"/>
                          <a:ea typeface="+mn-ea"/>
                          <a:cs typeface="+mn-cs"/>
                        </a:rPr>
                        <a:t>ретровирусов</a:t>
                      </a:r>
                      <a:r>
                        <a:rPr lang="ru-RU" sz="1800" b="1" kern="1200" dirty="0" smtClean="0">
                          <a:solidFill>
                            <a:schemeClr val="lt1"/>
                          </a:solidFill>
                          <a:latin typeface="+mn-lt"/>
                          <a:ea typeface="+mn-ea"/>
                          <a:cs typeface="+mn-cs"/>
                        </a:rPr>
                        <a:t>, бактериофагов</a:t>
                      </a:r>
                      <a:r>
                        <a:rPr lang="ru-RU" sz="1800" b="1" i="1" kern="1200" dirty="0" smtClean="0">
                          <a:solidFill>
                            <a:schemeClr val="lt1"/>
                          </a:solidFill>
                          <a:latin typeface="+mn-lt"/>
                          <a:ea typeface="+mn-ea"/>
                          <a:cs typeface="+mn-cs"/>
                        </a:rPr>
                        <a:t>. </a:t>
                      </a:r>
                      <a:r>
                        <a:rPr lang="ru-RU" sz="1800" b="1" i="1" kern="1200" dirty="0" err="1" smtClean="0">
                          <a:solidFill>
                            <a:schemeClr val="lt1"/>
                          </a:solidFill>
                          <a:latin typeface="+mn-lt"/>
                          <a:ea typeface="+mn-ea"/>
                          <a:cs typeface="+mn-cs"/>
                        </a:rPr>
                        <a:t>Жизненныи</a:t>
                      </a:r>
                      <a:r>
                        <a:rPr lang="ru-RU" sz="1800" b="1" i="1" kern="1200" dirty="0" smtClean="0">
                          <a:solidFill>
                            <a:schemeClr val="lt1"/>
                          </a:solidFill>
                          <a:latin typeface="+mn-lt"/>
                          <a:ea typeface="+mn-ea"/>
                          <a:cs typeface="+mn-cs"/>
                        </a:rPr>
                        <a:t>̆ цикл ДНК-содержащих вирусов, РНК-содержащих вирусов, бактериофагов. Обратная транскрипция, ревертаза, </a:t>
                      </a:r>
                      <a:r>
                        <a:rPr lang="ru-RU" sz="1800" b="1" i="1" kern="1200" dirty="0" err="1" smtClean="0">
                          <a:solidFill>
                            <a:schemeClr val="lt1"/>
                          </a:solidFill>
                          <a:latin typeface="+mn-lt"/>
                          <a:ea typeface="+mn-ea"/>
                          <a:cs typeface="+mn-cs"/>
                        </a:rPr>
                        <a:t>интеграза</a:t>
                      </a:r>
                      <a:r>
                        <a:rPr lang="ru-RU" sz="1800" b="1" i="1" kern="1200" dirty="0" smtClean="0">
                          <a:solidFill>
                            <a:schemeClr val="lt1"/>
                          </a:solidFill>
                          <a:latin typeface="+mn-lt"/>
                          <a:ea typeface="+mn-ea"/>
                          <a:cs typeface="+mn-cs"/>
                        </a:rPr>
                        <a:t>. </a:t>
                      </a:r>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Вирусные заболевания человека, животных, растений. СПИД, COVID-19, социальные и медицинские проблемы. </a:t>
                      </a:r>
                    </a:p>
                    <a:p>
                      <a:r>
                        <a:rPr lang="ru-RU" sz="1800" b="1" i="1" kern="1200" dirty="0" err="1" smtClean="0">
                          <a:solidFill>
                            <a:schemeClr val="lt1"/>
                          </a:solidFill>
                          <a:latin typeface="+mn-lt"/>
                          <a:ea typeface="+mn-ea"/>
                          <a:cs typeface="+mn-cs"/>
                        </a:rPr>
                        <a:t>Биоинформатика</a:t>
                      </a:r>
                      <a:r>
                        <a:rPr lang="ru-RU" sz="1800" b="1" i="1" kern="1200" dirty="0" smtClean="0">
                          <a:solidFill>
                            <a:schemeClr val="lt1"/>
                          </a:solidFill>
                          <a:latin typeface="+mn-lt"/>
                          <a:ea typeface="+mn-ea"/>
                          <a:cs typeface="+mn-cs"/>
                        </a:rPr>
                        <a:t>: интеграция и анализ больших массивов («</a:t>
                      </a:r>
                      <a:r>
                        <a:rPr lang="ru-RU" sz="1800" b="1" i="1" kern="1200" dirty="0" err="1" smtClean="0">
                          <a:solidFill>
                            <a:schemeClr val="lt1"/>
                          </a:solidFill>
                          <a:latin typeface="+mn-lt"/>
                          <a:ea typeface="+mn-ea"/>
                          <a:cs typeface="+mn-cs"/>
                        </a:rPr>
                        <a:t>bigdata</a:t>
                      </a:r>
                      <a:r>
                        <a:rPr lang="ru-RU" sz="1800" b="1" i="1" kern="1200" dirty="0" smtClean="0">
                          <a:solidFill>
                            <a:schemeClr val="lt1"/>
                          </a:solidFill>
                          <a:latin typeface="+mn-lt"/>
                          <a:ea typeface="+mn-ea"/>
                          <a:cs typeface="+mn-cs"/>
                        </a:rPr>
                        <a:t>») структурных биологических данных. </a:t>
                      </a:r>
                      <a:r>
                        <a:rPr lang="ru-RU" sz="1800" b="1" i="1" kern="1200" dirty="0" err="1" smtClean="0">
                          <a:solidFill>
                            <a:schemeClr val="lt1"/>
                          </a:solidFill>
                          <a:latin typeface="+mn-lt"/>
                          <a:ea typeface="+mn-ea"/>
                          <a:cs typeface="+mn-cs"/>
                        </a:rPr>
                        <a:t>Нанотехнологии</a:t>
                      </a:r>
                      <a:r>
                        <a:rPr lang="ru-RU" sz="1800" b="1" i="1" kern="1200" dirty="0" smtClean="0">
                          <a:solidFill>
                            <a:schemeClr val="lt1"/>
                          </a:solidFill>
                          <a:latin typeface="+mn-lt"/>
                          <a:ea typeface="+mn-ea"/>
                          <a:cs typeface="+mn-cs"/>
                        </a:rPr>
                        <a:t> в биологии и медицине. Программируемые функции белков. Способы доставки лекарств</a:t>
                      </a:r>
                      <a:r>
                        <a:rPr lang="ru-RU" sz="1800" b="1" kern="1200" dirty="0" smtClean="0">
                          <a:solidFill>
                            <a:schemeClr val="lt1"/>
                          </a:solidFill>
                          <a:latin typeface="+mn-lt"/>
                          <a:ea typeface="+mn-ea"/>
                          <a:cs typeface="+mn-cs"/>
                        </a:rPr>
                        <a:t>. </a:t>
                      </a:r>
                    </a:p>
                    <a:p>
                      <a:r>
                        <a:rPr lang="ru-RU" sz="1800" b="1" kern="1200" dirty="0" smtClean="0">
                          <a:solidFill>
                            <a:schemeClr val="lt1"/>
                          </a:solidFill>
                          <a:latin typeface="+mn-lt"/>
                          <a:ea typeface="+mn-ea"/>
                          <a:cs typeface="+mn-cs"/>
                        </a:rPr>
                        <a:t>Практическая работа «Создание модели вируса».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Заголовок 1"/>
          <p:cNvSpPr>
            <a:spLocks noGrp="1"/>
          </p:cNvSpPr>
          <p:nvPr>
            <p:ph type="title"/>
          </p:nvPr>
        </p:nvSpPr>
        <p:spPr/>
        <p:txBody>
          <a:bodyPr/>
          <a:lstStyle/>
          <a:p>
            <a:r>
              <a:rPr lang="ru-RU" smtClean="0"/>
              <a:t>Задание 24</a:t>
            </a:r>
          </a:p>
        </p:txBody>
      </p:sp>
      <p:sp>
        <p:nvSpPr>
          <p:cNvPr id="33794" name="Содержимое 2"/>
          <p:cNvSpPr>
            <a:spLocks noGrp="1"/>
          </p:cNvSpPr>
          <p:nvPr>
            <p:ph idx="1"/>
          </p:nvPr>
        </p:nvSpPr>
        <p:spPr>
          <a:xfrm>
            <a:off x="457200" y="1600200"/>
            <a:ext cx="8229600" cy="4972050"/>
          </a:xfrm>
        </p:spPr>
        <p:txBody>
          <a:bodyPr/>
          <a:lstStyle/>
          <a:p>
            <a:r>
              <a:rPr lang="ru-RU" smtClean="0"/>
              <a:t>Какой процесс, происходящий с генетической информацией клетки, изображён на схеме? У клеток какого надцарства он происходит именно так? Объясните свой ответ.</a:t>
            </a:r>
          </a:p>
          <a:p>
            <a:endParaRPr lang="ru-RU" smtClean="0"/>
          </a:p>
        </p:txBody>
      </p:sp>
      <p:pic>
        <p:nvPicPr>
          <p:cNvPr id="33795" name="Рисунок 3"/>
          <p:cNvPicPr>
            <a:picLocks noChangeAspect="1" noChangeArrowheads="1"/>
          </p:cNvPicPr>
          <p:nvPr/>
        </p:nvPicPr>
        <p:blipFill>
          <a:blip r:embed="rId2"/>
          <a:srcRect/>
          <a:stretch>
            <a:fillRect/>
          </a:stretch>
        </p:blipFill>
        <p:spPr bwMode="auto">
          <a:xfrm>
            <a:off x="2071688" y="4214813"/>
            <a:ext cx="3673475" cy="2387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500063" y="357188"/>
          <a:ext cx="8072494" cy="4519306"/>
        </p:xfrm>
        <a:graphic>
          <a:graphicData uri="http://schemas.openxmlformats.org/drawingml/2006/table">
            <a:tbl>
              <a:tblPr firstRow="1" bandRow="1">
                <a:tableStyleId>{5C22544A-7EE6-4342-B048-85BDC9FD1C3A}</a:tableStyleId>
              </a:tblPr>
              <a:tblGrid>
                <a:gridCol w="4036247">
                  <a:extLst>
                    <a:ext uri="{9D8B030D-6E8A-4147-A177-3AD203B41FA5}">
                      <a16:colId xmlns:a16="http://schemas.microsoft.com/office/drawing/2014/main" val="20000"/>
                    </a:ext>
                  </a:extLst>
                </a:gridCol>
                <a:gridCol w="4036247">
                  <a:extLst>
                    <a:ext uri="{9D8B030D-6E8A-4147-A177-3AD203B41FA5}">
                      <a16:colId xmlns:a16="http://schemas.microsoft.com/office/drawing/2014/main" val="20001"/>
                    </a:ext>
                  </a:extLst>
                </a:gridCol>
              </a:tblGrid>
              <a:tr h="275884">
                <a:tc>
                  <a:txBody>
                    <a:bodyPr/>
                    <a:lstStyle/>
                    <a:p>
                      <a:r>
                        <a:rPr lang="ru-RU" dirty="0" smtClean="0"/>
                        <a:t>ФГОС 2023</a:t>
                      </a:r>
                      <a:endParaRPr lang="ru-RU" dirty="0"/>
                    </a:p>
                  </a:txBody>
                  <a:tcPr/>
                </a:tc>
                <a:tc>
                  <a:txBody>
                    <a:bodyPr/>
                    <a:lstStyle/>
                    <a:p>
                      <a:r>
                        <a:rPr lang="ru-RU" dirty="0" smtClean="0"/>
                        <a:t>ФГОС 2021</a:t>
                      </a:r>
                      <a:endParaRPr lang="ru-RU" dirty="0"/>
                    </a:p>
                  </a:txBody>
                  <a:tcPr/>
                </a:tc>
                <a:extLst>
                  <a:ext uri="{0D108BD9-81ED-4DB2-BD59-A6C34878D82A}">
                    <a16:rowId xmlns:a16="http://schemas.microsoft.com/office/drawing/2014/main" val="10000"/>
                  </a:ext>
                </a:extLst>
              </a:tr>
              <a:tr h="41535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dk1"/>
                          </a:solidFill>
                          <a:latin typeface="+mn-lt"/>
                          <a:ea typeface="+mn-ea"/>
                          <a:cs typeface="+mn-cs"/>
                        </a:rPr>
                        <a:t>Цель изучения </a:t>
                      </a:r>
                      <a:r>
                        <a:rPr lang="ru-RU" sz="1800" kern="1200" dirty="0" smtClean="0">
                          <a:solidFill>
                            <a:schemeClr val="dk1"/>
                          </a:solidFill>
                          <a:latin typeface="+mn-lt"/>
                          <a:ea typeface="+mn-ea"/>
                          <a:cs typeface="+mn-cs"/>
                        </a:rPr>
                        <a:t>учебного предмета «Биология» на углубленном уровне – овладение обучающимися знаниями о структурно-функциональной организации живых систем разного ранга и приобретение умении использовать эти знания в формировании интереса к определенной области профессиональной деятельности, связанной с биологией, или к выбору учебного заведения для продолжения биологического образования. </a:t>
                      </a:r>
                    </a:p>
                    <a:p>
                      <a:endParaRPr lang="ru-RU" dirty="0"/>
                    </a:p>
                  </a:txBody>
                  <a:tcPr/>
                </a:tc>
                <a:tc>
                  <a:txBody>
                    <a:bodyPr/>
                    <a:lstStyle/>
                    <a:p>
                      <a:r>
                        <a:rPr lang="ru-RU" sz="1800" b="1" kern="1200" dirty="0" smtClean="0">
                          <a:solidFill>
                            <a:schemeClr val="dk1"/>
                          </a:solidFill>
                          <a:latin typeface="+mn-lt"/>
                          <a:ea typeface="+mn-ea"/>
                          <a:cs typeface="+mn-cs"/>
                        </a:rPr>
                        <a:t>Цель углубленного обучения </a:t>
                      </a:r>
                      <a:r>
                        <a:rPr lang="ru-RU" sz="1800" kern="1200" dirty="0" smtClean="0">
                          <a:solidFill>
                            <a:schemeClr val="dk1"/>
                          </a:solidFill>
                          <a:latin typeface="+mn-lt"/>
                          <a:ea typeface="+mn-ea"/>
                          <a:cs typeface="+mn-cs"/>
                        </a:rPr>
                        <a:t>биологии: овладение учащимися системой общих естественнонаучных и специальных биологических знаний, обеспечивающих формирование рационального мировоззрения личности и нравственно-этического отношения к живой природе.</a:t>
                      </a:r>
                    </a:p>
                    <a:p>
                      <a:r>
                        <a:rPr lang="ru-RU" sz="1800" kern="1200" dirty="0" smtClean="0">
                          <a:solidFill>
                            <a:schemeClr val="dk1"/>
                          </a:solidFill>
                          <a:latin typeface="+mn-lt"/>
                          <a:ea typeface="+mn-ea"/>
                          <a:cs typeface="+mn-cs"/>
                        </a:rPr>
                        <a:t> </a:t>
                      </a:r>
                    </a:p>
                    <a:p>
                      <a:endParaRPr lang="ru-RU"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71500" y="357188"/>
          <a:ext cx="8143932" cy="6143668"/>
        </p:xfrm>
        <a:graphic>
          <a:graphicData uri="http://schemas.openxmlformats.org/drawingml/2006/table">
            <a:tbl>
              <a:tblPr firstRow="1" bandRow="1">
                <a:tableStyleId>{5C22544A-7EE6-4342-B048-85BDC9FD1C3A}</a:tableStyleId>
              </a:tblPr>
              <a:tblGrid>
                <a:gridCol w="4071966">
                  <a:extLst>
                    <a:ext uri="{9D8B030D-6E8A-4147-A177-3AD203B41FA5}">
                      <a16:colId xmlns:a16="http://schemas.microsoft.com/office/drawing/2014/main" val="20000"/>
                    </a:ext>
                  </a:extLst>
                </a:gridCol>
                <a:gridCol w="4071966">
                  <a:extLst>
                    <a:ext uri="{9D8B030D-6E8A-4147-A177-3AD203B41FA5}">
                      <a16:colId xmlns:a16="http://schemas.microsoft.com/office/drawing/2014/main" val="20001"/>
                    </a:ext>
                  </a:extLst>
                </a:gridCol>
              </a:tblGrid>
              <a:tr h="61436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Глава 6. Жизненный цикл клетки (5 ч)</a:t>
                      </a:r>
                    </a:p>
                    <a:p>
                      <a:r>
                        <a:rPr lang="ru-RU" sz="1800" b="1" kern="1200" dirty="0" smtClean="0">
                          <a:solidFill>
                            <a:schemeClr val="lt1"/>
                          </a:solidFill>
                          <a:latin typeface="+mn-lt"/>
                          <a:ea typeface="+mn-ea"/>
                          <a:cs typeface="+mn-cs"/>
                        </a:rPr>
                        <a:t>Клеточный цикл. Интерфаза и митоз. Особенности процессов, протекающих в интерфазе. Подготовка клетки к делению. Репликация – реакция матричного синтеза ДНК. Строение хромосом. Понятие о хромосомном наборе – кариотипе. Диплоидный и гаплоидный наборы хромосом. Гомологичные хромосомы. Деление клетки – митоз. Стадии митоза. Кариокинез и цитокинез. Биологическое значение митоза. Амитоз.</a:t>
                      </a:r>
                    </a:p>
                    <a:p>
                      <a:r>
                        <a:rPr lang="ru-RU" sz="1800" b="1" kern="1200" dirty="0" smtClean="0">
                          <a:solidFill>
                            <a:schemeClr val="lt1"/>
                          </a:solidFill>
                          <a:latin typeface="+mn-lt"/>
                          <a:ea typeface="+mn-ea"/>
                          <a:cs typeface="+mn-cs"/>
                        </a:rPr>
                        <a:t>Лабораторные работы: «Изучение морфологии и подсчёт хромосом на временном препарате корешков кормовых бобов», «Изучение фаз митоза не постоянном препарате кончика корешка лука».</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8. </a:t>
                      </a:r>
                      <a:r>
                        <a:rPr lang="ru-RU" sz="1800" b="1" kern="1200" dirty="0" err="1" smtClean="0">
                          <a:solidFill>
                            <a:schemeClr val="lt1"/>
                          </a:solidFill>
                          <a:latin typeface="+mn-lt"/>
                          <a:ea typeface="+mn-ea"/>
                          <a:cs typeface="+mn-cs"/>
                        </a:rPr>
                        <a:t>Жизненныи</a:t>
                      </a:r>
                      <a:r>
                        <a:rPr lang="ru-RU" sz="1800" b="1" kern="1200" dirty="0" smtClean="0">
                          <a:solidFill>
                            <a:schemeClr val="lt1"/>
                          </a:solidFill>
                          <a:latin typeface="+mn-lt"/>
                          <a:ea typeface="+mn-ea"/>
                          <a:cs typeface="+mn-cs"/>
                        </a:rPr>
                        <a:t>̆ цикл клетки (6 часов)</a:t>
                      </a:r>
                    </a:p>
                    <a:p>
                      <a:r>
                        <a:rPr lang="ru-RU" sz="1800" b="1" i="1" kern="1200" dirty="0" smtClean="0">
                          <a:solidFill>
                            <a:schemeClr val="lt1"/>
                          </a:solidFill>
                          <a:latin typeface="+mn-lt"/>
                          <a:ea typeface="+mn-ea"/>
                          <a:cs typeface="+mn-cs"/>
                        </a:rPr>
                        <a:t>Механизмы пролиферации, дифференцировки, старения и гибели клеток. «Цифровая клетка» – </a:t>
                      </a:r>
                      <a:r>
                        <a:rPr lang="ru-RU" sz="1800" b="1" i="1" kern="1200" dirty="0" err="1" smtClean="0">
                          <a:solidFill>
                            <a:schemeClr val="lt1"/>
                          </a:solidFill>
                          <a:latin typeface="+mn-lt"/>
                          <a:ea typeface="+mn-ea"/>
                          <a:cs typeface="+mn-cs"/>
                        </a:rPr>
                        <a:t>биоинформатические</a:t>
                      </a:r>
                      <a:r>
                        <a:rPr lang="ru-RU" sz="1800" b="1" i="1" kern="1200" dirty="0" smtClean="0">
                          <a:solidFill>
                            <a:schemeClr val="lt1"/>
                          </a:solidFill>
                          <a:latin typeface="+mn-lt"/>
                          <a:ea typeface="+mn-ea"/>
                          <a:cs typeface="+mn-cs"/>
                        </a:rPr>
                        <a:t> модели функционирования клетки.</a:t>
                      </a: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«Изучение хромосом на готовых микропрепаратах». </a:t>
                      </a:r>
                    </a:p>
                    <a:p>
                      <a:r>
                        <a:rPr lang="ru-RU" sz="1800" b="1" kern="1200" dirty="0" smtClean="0">
                          <a:solidFill>
                            <a:schemeClr val="lt1"/>
                          </a:solidFill>
                          <a:latin typeface="+mn-lt"/>
                          <a:ea typeface="+mn-ea"/>
                          <a:cs typeface="+mn-cs"/>
                        </a:rPr>
                        <a:t>Лабораторная работа «Наблюдение митоза в клетках кончика корешка лука (на готовых микропрепаратах)».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71500" y="428625"/>
          <a:ext cx="8001056" cy="5929354"/>
        </p:xfrm>
        <a:graphic>
          <a:graphicData uri="http://schemas.openxmlformats.org/drawingml/2006/table">
            <a:tbl>
              <a:tblPr firstRow="1" bandRow="1">
                <a:tableStyleId>{5C22544A-7EE6-4342-B048-85BDC9FD1C3A}</a:tableStyleId>
              </a:tblPr>
              <a:tblGrid>
                <a:gridCol w="4000528">
                  <a:extLst>
                    <a:ext uri="{9D8B030D-6E8A-4147-A177-3AD203B41FA5}">
                      <a16:colId xmlns:a16="http://schemas.microsoft.com/office/drawing/2014/main" val="20000"/>
                    </a:ext>
                  </a:extLst>
                </a:gridCol>
                <a:gridCol w="4000528">
                  <a:extLst>
                    <a:ext uri="{9D8B030D-6E8A-4147-A177-3AD203B41FA5}">
                      <a16:colId xmlns:a16="http://schemas.microsoft.com/office/drawing/2014/main" val="20001"/>
                    </a:ext>
                  </a:extLst>
                </a:gridCol>
              </a:tblGrid>
              <a:tr h="59293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Глава 7. Строение и функции организмов (16 ч)</a:t>
                      </a: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Лабораторные работа «Строение и функции вегетативных и генеративных органов у растений и животных».</a:t>
                      </a:r>
                    </a:p>
                    <a:p>
                      <a:r>
                        <a:rPr lang="ru-RU" sz="1800" b="1" kern="1200" dirty="0" smtClean="0">
                          <a:solidFill>
                            <a:schemeClr val="lt1"/>
                          </a:solidFill>
                          <a:latin typeface="+mn-lt"/>
                          <a:ea typeface="+mn-ea"/>
                          <a:cs typeface="+mn-cs"/>
                        </a:rPr>
                        <a:t> </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9. Строение и функции организмов (17 часов)</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Лабораторная работа «Изучение </a:t>
                      </a:r>
                      <a:r>
                        <a:rPr lang="ru-RU" sz="1800" b="1" kern="1200" dirty="0" err="1" smtClean="0">
                          <a:solidFill>
                            <a:schemeClr val="lt1"/>
                          </a:solidFill>
                          <a:latin typeface="+mn-lt"/>
                          <a:ea typeface="+mn-ea"/>
                          <a:cs typeface="+mn-cs"/>
                        </a:rPr>
                        <a:t>тканеи</a:t>
                      </a:r>
                      <a:r>
                        <a:rPr lang="ru-RU" sz="1800" b="1" kern="1200" dirty="0" smtClean="0">
                          <a:solidFill>
                            <a:schemeClr val="lt1"/>
                          </a:solidFill>
                          <a:latin typeface="+mn-lt"/>
                          <a:ea typeface="+mn-ea"/>
                          <a:cs typeface="+mn-cs"/>
                        </a:rPr>
                        <a:t>̆ растений».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Лабораторная работа «Изучение </a:t>
                      </a:r>
                      <a:r>
                        <a:rPr lang="ru-RU" sz="1800" b="1" kern="1200" dirty="0" err="1" smtClean="0">
                          <a:solidFill>
                            <a:schemeClr val="lt1"/>
                          </a:solidFill>
                          <a:latin typeface="+mn-lt"/>
                          <a:ea typeface="+mn-ea"/>
                          <a:cs typeface="+mn-cs"/>
                        </a:rPr>
                        <a:t>тканеи</a:t>
                      </a:r>
                      <a:r>
                        <a:rPr lang="ru-RU" sz="1800" b="1" kern="1200" dirty="0" smtClean="0">
                          <a:solidFill>
                            <a:schemeClr val="lt1"/>
                          </a:solidFill>
                          <a:latin typeface="+mn-lt"/>
                          <a:ea typeface="+mn-ea"/>
                          <a:cs typeface="+mn-cs"/>
                        </a:rPr>
                        <a:t>̆ животных».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Лабораторная работа «Изучение органов цветкового растения».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28625" y="0"/>
          <a:ext cx="8358246" cy="6858000"/>
        </p:xfrm>
        <a:graphic>
          <a:graphicData uri="http://schemas.openxmlformats.org/drawingml/2006/table">
            <a:tbl>
              <a:tblPr firstRow="1" bandRow="1">
                <a:tableStyleId>{5C22544A-7EE6-4342-B048-85BDC9FD1C3A}</a:tableStyleId>
              </a:tblPr>
              <a:tblGrid>
                <a:gridCol w="4179123">
                  <a:extLst>
                    <a:ext uri="{9D8B030D-6E8A-4147-A177-3AD203B41FA5}">
                      <a16:colId xmlns:a16="http://schemas.microsoft.com/office/drawing/2014/main" val="20000"/>
                    </a:ext>
                  </a:extLst>
                </a:gridCol>
                <a:gridCol w="4179123">
                  <a:extLst>
                    <a:ext uri="{9D8B030D-6E8A-4147-A177-3AD203B41FA5}">
                      <a16:colId xmlns:a16="http://schemas.microsoft.com/office/drawing/2014/main" val="20001"/>
                    </a:ext>
                  </a:extLst>
                </a:gridCol>
              </a:tblGrid>
              <a:tr h="6858000">
                <a:tc>
                  <a:txBody>
                    <a:bodyPr/>
                    <a:lstStyle/>
                    <a:p>
                      <a:r>
                        <a:rPr lang="ru-RU" sz="1800" b="1" kern="1200" dirty="0" smtClean="0">
                          <a:solidFill>
                            <a:schemeClr val="lt1"/>
                          </a:solidFill>
                          <a:latin typeface="+mn-lt"/>
                          <a:ea typeface="+mn-ea"/>
                          <a:cs typeface="+mn-cs"/>
                        </a:rPr>
                        <a:t>Глава 8. Размножение и развитие организмов (8 ч)</a:t>
                      </a:r>
                    </a:p>
                    <a:p>
                      <a:r>
                        <a:rPr lang="ru-RU" sz="1400" b="1" kern="1200" dirty="0" smtClean="0">
                          <a:solidFill>
                            <a:schemeClr val="lt1"/>
                          </a:solidFill>
                          <a:latin typeface="+mn-lt"/>
                          <a:ea typeface="+mn-ea"/>
                          <a:cs typeface="+mn-cs"/>
                        </a:rPr>
                        <a:t>Формы размножения организмов. Бесполое и половое размножение. Виды бесполого размножения. Половое размножение. Половые клетки. Мейоз. Поведение хромосом в мейозе. Кроссинговер. Биологический смысл мейоза. Мейоз в жизненном цикле организмов. Размножение и развитие животных. Половые железы. Гаметогенез у животных. Образование и развитие половых клеток. Особенности строения половых клеток. Оплодотворение. Партеногенез. Онтогенез. Стадии эмбриогенеза животных. Рост и развитие животных. Постэмбриональное развитие. Размножение и развитие растений. Гаметофит и спорофит. Гаметогенез у растений. Оплодотворение и развитие растительных организмов. Жизненные циклы растений. Двойное оплодотворение у цветковых растений.  Образование и развитие семени. Продолжительность жизни и плодовитость организмов. Рост. Старение и смерть. Неклеточные формы жизни – вирусы. Особенности строения и жизненный цикл. Размножение вирусов. СПИД. Социальные и медицинские проблемы.</a:t>
                      </a:r>
                    </a:p>
                    <a:p>
                      <a:r>
                        <a:rPr lang="ru-RU" sz="1800" b="1" kern="1200" dirty="0" smtClean="0">
                          <a:solidFill>
                            <a:schemeClr val="lt1"/>
                          </a:solidFill>
                          <a:latin typeface="+mn-lt"/>
                          <a:ea typeface="+mn-ea"/>
                          <a:cs typeface="+mn-cs"/>
                        </a:rPr>
                        <a:t>Лабораторная работа:«Изучение гаметогенеза и строения зрелых половых клеток животных на постоянных микропрепаратах»</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10. Размножение и развитие организмов (8 часов)</a:t>
                      </a:r>
                    </a:p>
                    <a:p>
                      <a:r>
                        <a:rPr lang="ru-RU" sz="1800" b="1" i="1" kern="1200" dirty="0" smtClean="0">
                          <a:solidFill>
                            <a:schemeClr val="lt1"/>
                          </a:solidFill>
                          <a:latin typeface="+mn-lt"/>
                          <a:ea typeface="+mn-ea"/>
                          <a:cs typeface="+mn-cs"/>
                        </a:rPr>
                        <a:t>Морфогенез – одна из главных проблем эмбриологии. Концепция </a:t>
                      </a:r>
                      <a:r>
                        <a:rPr lang="ru-RU" sz="1800" b="1" i="1" kern="1200" dirty="0" err="1" smtClean="0">
                          <a:solidFill>
                            <a:schemeClr val="lt1"/>
                          </a:solidFill>
                          <a:latin typeface="+mn-lt"/>
                          <a:ea typeface="+mn-ea"/>
                          <a:cs typeface="+mn-cs"/>
                        </a:rPr>
                        <a:t>морфогенов</a:t>
                      </a:r>
                      <a:r>
                        <a:rPr lang="ru-RU" sz="1800" b="1" i="1" kern="1200" dirty="0" smtClean="0">
                          <a:solidFill>
                            <a:schemeClr val="lt1"/>
                          </a:solidFill>
                          <a:latin typeface="+mn-lt"/>
                          <a:ea typeface="+mn-ea"/>
                          <a:cs typeface="+mn-cs"/>
                        </a:rPr>
                        <a:t> и модели морфогенеза</a:t>
                      </a:r>
                      <a:r>
                        <a:rPr lang="ru-RU" sz="1800" b="1" kern="1200" dirty="0" smtClean="0">
                          <a:solidFill>
                            <a:schemeClr val="lt1"/>
                          </a:solidFill>
                          <a:latin typeface="+mn-lt"/>
                          <a:ea typeface="+mn-ea"/>
                          <a:cs typeface="+mn-cs"/>
                        </a:rPr>
                        <a:t>. </a:t>
                      </a:r>
                    </a:p>
                    <a:p>
                      <a:r>
                        <a:rPr lang="ru-RU" sz="1800" b="1" i="1" kern="1200" dirty="0" smtClean="0">
                          <a:solidFill>
                            <a:schemeClr val="lt1"/>
                          </a:solidFill>
                          <a:latin typeface="+mn-lt"/>
                          <a:ea typeface="+mn-ea"/>
                          <a:cs typeface="+mn-cs"/>
                        </a:rPr>
                        <a:t>Детерминированное и </a:t>
                      </a:r>
                      <a:r>
                        <a:rPr lang="ru-RU" sz="1800" b="1" i="1" kern="1200" dirty="0" err="1" smtClean="0">
                          <a:solidFill>
                            <a:schemeClr val="lt1"/>
                          </a:solidFill>
                          <a:latin typeface="+mn-lt"/>
                          <a:ea typeface="+mn-ea"/>
                          <a:cs typeface="+mn-cs"/>
                        </a:rPr>
                        <a:t>недерминированное</a:t>
                      </a:r>
                      <a:r>
                        <a:rPr lang="ru-RU" sz="1800" b="1" i="1" kern="1200" dirty="0" smtClean="0">
                          <a:solidFill>
                            <a:schemeClr val="lt1"/>
                          </a:solidFill>
                          <a:latin typeface="+mn-lt"/>
                          <a:ea typeface="+mn-ea"/>
                          <a:cs typeface="+mn-cs"/>
                        </a:rPr>
                        <a:t> дробление. Бластула, типы бластул</a:t>
                      </a:r>
                      <a:r>
                        <a:rPr lang="ru-RU" sz="1800" b="1" kern="1200" dirty="0" smtClean="0">
                          <a:solidFill>
                            <a:schemeClr val="lt1"/>
                          </a:solidFill>
                          <a:latin typeface="+mn-lt"/>
                          <a:ea typeface="+mn-ea"/>
                          <a:cs typeface="+mn-cs"/>
                        </a:rPr>
                        <a:t>. </a:t>
                      </a: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«Изучение строения половых клеток на готовых микропрепаратах». </a:t>
                      </a:r>
                    </a:p>
                    <a:p>
                      <a:r>
                        <a:rPr lang="ru-RU" sz="1800" b="1" kern="1200" dirty="0" smtClean="0">
                          <a:solidFill>
                            <a:schemeClr val="lt1"/>
                          </a:solidFill>
                          <a:latin typeface="+mn-lt"/>
                          <a:ea typeface="+mn-ea"/>
                          <a:cs typeface="+mn-cs"/>
                        </a:rPr>
                        <a:t>Практическая работа «Выявление признаков сходства </a:t>
                      </a:r>
                      <a:r>
                        <a:rPr lang="ru-RU" sz="1800" b="1" kern="1200" dirty="0" err="1" smtClean="0">
                          <a:solidFill>
                            <a:schemeClr val="lt1"/>
                          </a:solidFill>
                          <a:latin typeface="+mn-lt"/>
                          <a:ea typeface="+mn-ea"/>
                          <a:cs typeface="+mn-cs"/>
                        </a:rPr>
                        <a:t>зародышеи</a:t>
                      </a:r>
                      <a:r>
                        <a:rPr lang="ru-RU" sz="1800" b="1" kern="1200" dirty="0" smtClean="0">
                          <a:solidFill>
                            <a:schemeClr val="lt1"/>
                          </a:solidFill>
                          <a:latin typeface="+mn-lt"/>
                          <a:ea typeface="+mn-ea"/>
                          <a:cs typeface="+mn-cs"/>
                        </a:rPr>
                        <a:t>̆ позвоночных животных». </a:t>
                      </a:r>
                    </a:p>
                    <a:p>
                      <a:r>
                        <a:rPr lang="ru-RU" sz="1800" b="1" kern="1200" dirty="0" smtClean="0">
                          <a:solidFill>
                            <a:schemeClr val="lt1"/>
                          </a:solidFill>
                          <a:latin typeface="+mn-lt"/>
                          <a:ea typeface="+mn-ea"/>
                          <a:cs typeface="+mn-cs"/>
                        </a:rPr>
                        <a:t>Лабораторная работа «Строение органов размножения высших растений». </a:t>
                      </a: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00063" y="285750"/>
          <a:ext cx="8215370" cy="6072230"/>
        </p:xfrm>
        <a:graphic>
          <a:graphicData uri="http://schemas.openxmlformats.org/drawingml/2006/table">
            <a:tbl>
              <a:tblPr firstRow="1" bandRow="1">
                <a:tableStyleId>{5C22544A-7EE6-4342-B048-85BDC9FD1C3A}</a:tableStyleId>
              </a:tblPr>
              <a:tblGrid>
                <a:gridCol w="4107685">
                  <a:extLst>
                    <a:ext uri="{9D8B030D-6E8A-4147-A177-3AD203B41FA5}">
                      <a16:colId xmlns:a16="http://schemas.microsoft.com/office/drawing/2014/main" val="20000"/>
                    </a:ext>
                  </a:extLst>
                </a:gridCol>
                <a:gridCol w="4107685">
                  <a:extLst>
                    <a:ext uri="{9D8B030D-6E8A-4147-A177-3AD203B41FA5}">
                      <a16:colId xmlns:a16="http://schemas.microsoft.com/office/drawing/2014/main" val="20001"/>
                    </a:ext>
                  </a:extLst>
                </a:gridCol>
              </a:tblGrid>
              <a:tr h="6072230">
                <a:tc>
                  <a:txBody>
                    <a:bodyPr/>
                    <a:lstStyle/>
                    <a:p>
                      <a:r>
                        <a:rPr lang="ru-RU" sz="1800" b="1" kern="1200" dirty="0" smtClean="0">
                          <a:solidFill>
                            <a:schemeClr val="lt1"/>
                          </a:solidFill>
                          <a:latin typeface="+mn-lt"/>
                          <a:ea typeface="+mn-ea"/>
                          <a:cs typeface="+mn-cs"/>
                        </a:rPr>
                        <a:t>Глава 9. Генетика – наука о наследственности и изменчивости (2 ч)</a:t>
                      </a:r>
                    </a:p>
                    <a:p>
                      <a:r>
                        <a:rPr lang="ru-RU" sz="1800" b="1" kern="1200" dirty="0" smtClean="0">
                          <a:solidFill>
                            <a:schemeClr val="lt1"/>
                          </a:solidFill>
                          <a:latin typeface="+mn-lt"/>
                          <a:ea typeface="+mn-ea"/>
                          <a:cs typeface="+mn-cs"/>
                        </a:rPr>
                        <a:t>История возникновения и развития генетики как науки. Работы Г.Менделя, Т.Моргана. Роль отечественных учёных в развитии генетики. Значение генетики. Основные генетические понятия и символы. Гомологичные хромосомы, аллельные гены, альтернативные признаки, доминантные и рецессивные признаки, </a:t>
                      </a:r>
                      <a:r>
                        <a:rPr lang="ru-RU" sz="1800" b="1" kern="1200" dirty="0" err="1" smtClean="0">
                          <a:solidFill>
                            <a:schemeClr val="lt1"/>
                          </a:solidFill>
                          <a:latin typeface="+mn-lt"/>
                          <a:ea typeface="+mn-ea"/>
                          <a:cs typeface="+mn-cs"/>
                        </a:rPr>
                        <a:t>гомозигота</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гетерозигота</a:t>
                      </a:r>
                      <a:r>
                        <a:rPr lang="ru-RU" sz="1800" b="1" kern="1200" dirty="0" smtClean="0">
                          <a:solidFill>
                            <a:schemeClr val="lt1"/>
                          </a:solidFill>
                          <a:latin typeface="+mn-lt"/>
                          <a:ea typeface="+mn-ea"/>
                          <a:cs typeface="+mn-cs"/>
                        </a:rPr>
                        <a:t>, чистые линии, гибриды, генотип, фенотип. Основные методы генетики. </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11. Генетика – наука о наследственности и изменчивости организмов (2 часа)</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i="1" kern="1200" dirty="0" smtClean="0">
                          <a:solidFill>
                            <a:schemeClr val="lt1"/>
                          </a:solidFill>
                          <a:latin typeface="+mn-lt"/>
                          <a:ea typeface="+mn-ea"/>
                          <a:cs typeface="+mn-cs"/>
                        </a:rPr>
                        <a:t>Работы Н.К. Кольцова, Н.И. Вавилова, А.Н. Белозерского, Г.Д. </a:t>
                      </a:r>
                      <a:r>
                        <a:rPr lang="ru-RU" sz="1800" b="1" i="1" kern="1200" dirty="0" err="1" smtClean="0">
                          <a:solidFill>
                            <a:schemeClr val="lt1"/>
                          </a:solidFill>
                          <a:latin typeface="+mn-lt"/>
                          <a:ea typeface="+mn-ea"/>
                          <a:cs typeface="+mn-cs"/>
                        </a:rPr>
                        <a:t>Карпеченко</a:t>
                      </a:r>
                      <a:r>
                        <a:rPr lang="ru-RU" sz="1800" b="1" i="1" kern="1200" dirty="0" smtClean="0">
                          <a:solidFill>
                            <a:schemeClr val="lt1"/>
                          </a:solidFill>
                          <a:latin typeface="+mn-lt"/>
                          <a:ea typeface="+mn-ea"/>
                          <a:cs typeface="+mn-cs"/>
                        </a:rPr>
                        <a:t>, Ю.А. Филипченко, Н.В. Тимофеева-Ресовского. </a:t>
                      </a:r>
                    </a:p>
                    <a:p>
                      <a:endParaRPr lang="ru-RU" b="0" i="0"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313" y="285750"/>
          <a:ext cx="8715375" cy="6400800"/>
        </p:xfrm>
        <a:graphic>
          <a:graphicData uri="http://schemas.openxmlformats.org/drawingml/2006/table">
            <a:tbl>
              <a:tblPr firstRow="1" bandRow="1">
                <a:tableStyleId>{5C22544A-7EE6-4342-B048-85BDC9FD1C3A}</a:tableStyleId>
              </a:tblPr>
              <a:tblGrid>
                <a:gridCol w="5084005">
                  <a:extLst>
                    <a:ext uri="{9D8B030D-6E8A-4147-A177-3AD203B41FA5}">
                      <a16:colId xmlns:a16="http://schemas.microsoft.com/office/drawing/2014/main" val="20000"/>
                    </a:ext>
                  </a:extLst>
                </a:gridCol>
                <a:gridCol w="3631431">
                  <a:extLst>
                    <a:ext uri="{9D8B030D-6E8A-4147-A177-3AD203B41FA5}">
                      <a16:colId xmlns:a16="http://schemas.microsoft.com/office/drawing/2014/main" val="20001"/>
                    </a:ext>
                  </a:extLst>
                </a:gridCol>
              </a:tblGrid>
              <a:tr h="6286544">
                <a:tc>
                  <a:txBody>
                    <a:bodyPr/>
                    <a:lstStyle/>
                    <a:p>
                      <a:r>
                        <a:rPr lang="ru-RU" sz="1800" b="1" kern="1200" dirty="0" smtClean="0">
                          <a:solidFill>
                            <a:schemeClr val="lt1"/>
                          </a:solidFill>
                          <a:latin typeface="+mn-lt"/>
                          <a:ea typeface="+mn-ea"/>
                          <a:cs typeface="+mn-cs"/>
                        </a:rPr>
                        <a:t>Глава 10. Закономерности наследственности (12 ч)</a:t>
                      </a:r>
                    </a:p>
                    <a:p>
                      <a:r>
                        <a:rPr lang="ru-RU" sz="1800" b="1" kern="1200" dirty="0" smtClean="0">
                          <a:solidFill>
                            <a:schemeClr val="lt1"/>
                          </a:solidFill>
                          <a:latin typeface="+mn-lt"/>
                          <a:ea typeface="+mn-ea"/>
                          <a:cs typeface="+mn-cs"/>
                        </a:rPr>
                        <a:t>Моногибридное скрещивание. Законы Менделя. Гипотеза чистоты гамет. Полное и неполное доминирование. Анализирующее скрещивание. Промежуточный характер наследования. </a:t>
                      </a:r>
                      <a:r>
                        <a:rPr lang="ru-RU" sz="1800" b="1" kern="1200" dirty="0" err="1" smtClean="0">
                          <a:solidFill>
                            <a:schemeClr val="lt1"/>
                          </a:solidFill>
                          <a:latin typeface="+mn-lt"/>
                          <a:ea typeface="+mn-ea"/>
                          <a:cs typeface="+mn-cs"/>
                        </a:rPr>
                        <a:t>Дигибридное</a:t>
                      </a:r>
                      <a:r>
                        <a:rPr lang="ru-RU" sz="1800" b="1" kern="1200" dirty="0" smtClean="0">
                          <a:solidFill>
                            <a:schemeClr val="lt1"/>
                          </a:solidFill>
                          <a:latin typeface="+mn-lt"/>
                          <a:ea typeface="+mn-ea"/>
                          <a:cs typeface="+mn-cs"/>
                        </a:rPr>
                        <a:t> скрещивание. 3 закон Менделя. Сцепленное наследование признаков. Законы Моргана. Нарушение сцепления генов. Кроссинговер. Хромосомная теория наследственности. Генетические карты. Генетика пола. Хромосомное определение пола. Генетическая структура половых хромосом. наследование признаков, сцепленных с полом. Генотип как целостная система. Множественное действие генов. Плейотропия. Множественный аллелизм. Кодоминирование. Взаимодействие аллельных и неаллельных генов. Решение генетических задач.</a:t>
                      </a:r>
                    </a:p>
                    <a:p>
                      <a:r>
                        <a:rPr lang="ru-RU" sz="1800" b="1" kern="1200" dirty="0" smtClean="0">
                          <a:solidFill>
                            <a:schemeClr val="lt1"/>
                          </a:solidFill>
                          <a:latin typeface="+mn-lt"/>
                          <a:ea typeface="+mn-ea"/>
                          <a:cs typeface="+mn-cs"/>
                        </a:rPr>
                        <a:t>Лабораторная работа «Изучение результатов моно и дигибридного скрещивания у дрозофилы»</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12. Закономерности наследственности (10 часов)</a:t>
                      </a:r>
                    </a:p>
                    <a:p>
                      <a:r>
                        <a:rPr lang="ru-RU" sz="1800" b="1" kern="1200" dirty="0" err="1" smtClean="0">
                          <a:solidFill>
                            <a:schemeClr val="lt1"/>
                          </a:solidFill>
                          <a:latin typeface="+mn-lt"/>
                          <a:ea typeface="+mn-ea"/>
                          <a:cs typeface="+mn-cs"/>
                        </a:rPr>
                        <a:t>Генетическии</a:t>
                      </a:r>
                      <a:r>
                        <a:rPr lang="ru-RU" sz="1800" b="1" kern="1200" dirty="0" smtClean="0">
                          <a:solidFill>
                            <a:schemeClr val="lt1"/>
                          </a:solidFill>
                          <a:latin typeface="+mn-lt"/>
                          <a:ea typeface="+mn-ea"/>
                          <a:cs typeface="+mn-cs"/>
                        </a:rPr>
                        <a:t>̆ контроль развития растений, животных и человека, а также физиологических процессов, поведения и когнитивных функций. Генетические механизмы </a:t>
                      </a:r>
                      <a:r>
                        <a:rPr lang="ru-RU" sz="1800" b="1" kern="1200" dirty="0" err="1" smtClean="0">
                          <a:solidFill>
                            <a:schemeClr val="lt1"/>
                          </a:solidFill>
                          <a:latin typeface="+mn-lt"/>
                          <a:ea typeface="+mn-ea"/>
                          <a:cs typeface="+mn-cs"/>
                        </a:rPr>
                        <a:t>симбиогенеза</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механизмы</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взаимодействия</a:t>
                      </a:r>
                      <a:r>
                        <a:rPr lang="ru-RU" sz="1800" b="1" kern="1200" dirty="0" smtClean="0">
                          <a:solidFill>
                            <a:schemeClr val="lt1"/>
                          </a:solidFill>
                          <a:latin typeface="+mn-lt"/>
                          <a:ea typeface="+mn-ea"/>
                          <a:cs typeface="+mn-cs"/>
                        </a:rPr>
                        <a:t> «хозяин – паразит» и «хозяин – </a:t>
                      </a:r>
                      <a:r>
                        <a:rPr lang="ru-RU" sz="1800" b="1" kern="1200" dirty="0" err="1" smtClean="0">
                          <a:solidFill>
                            <a:schemeClr val="lt1"/>
                          </a:solidFill>
                          <a:latin typeface="+mn-lt"/>
                          <a:ea typeface="+mn-ea"/>
                          <a:cs typeface="+mn-cs"/>
                        </a:rPr>
                        <a:t>микробиом</a:t>
                      </a:r>
                      <a:r>
                        <a:rPr lang="ru-RU" sz="1800" b="1" kern="1200" dirty="0" smtClean="0">
                          <a:solidFill>
                            <a:schemeClr val="lt1"/>
                          </a:solidFill>
                          <a:latin typeface="+mn-lt"/>
                          <a:ea typeface="+mn-ea"/>
                          <a:cs typeface="+mn-cs"/>
                        </a:rPr>
                        <a:t>». Генетические аспекты контроля и изменения </a:t>
                      </a:r>
                      <a:r>
                        <a:rPr lang="ru-RU" sz="1800" b="1" kern="1200" dirty="0" err="1" smtClean="0">
                          <a:solidFill>
                            <a:schemeClr val="lt1"/>
                          </a:solidFill>
                          <a:latin typeface="+mn-lt"/>
                          <a:ea typeface="+mn-ea"/>
                          <a:cs typeface="+mn-cs"/>
                        </a:rPr>
                        <a:t>наследственнои</a:t>
                      </a:r>
                      <a:r>
                        <a:rPr lang="ru-RU" sz="1800" b="1" kern="1200" dirty="0" smtClean="0">
                          <a:solidFill>
                            <a:schemeClr val="lt1"/>
                          </a:solidFill>
                          <a:latin typeface="+mn-lt"/>
                          <a:ea typeface="+mn-ea"/>
                          <a:cs typeface="+mn-cs"/>
                        </a:rPr>
                        <a:t>̆ информации в поколениях клеток и организмов. </a:t>
                      </a: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Практическая работа «Изучение результатов моногибридного скрещивания у дрозофилы». </a:t>
                      </a:r>
                    </a:p>
                    <a:p>
                      <a:r>
                        <a:rPr lang="ru-RU" sz="1800" b="1" kern="1200" dirty="0" smtClean="0">
                          <a:solidFill>
                            <a:schemeClr val="lt1"/>
                          </a:solidFill>
                          <a:latin typeface="+mn-lt"/>
                          <a:ea typeface="+mn-ea"/>
                          <a:cs typeface="+mn-cs"/>
                        </a:rPr>
                        <a:t>Практическая работа «Изучение результатов дигибридного скрещивания у дрозофилы».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88" y="285750"/>
          <a:ext cx="8572500" cy="6400800"/>
        </p:xfrm>
        <a:graphic>
          <a:graphicData uri="http://schemas.openxmlformats.org/drawingml/2006/table">
            <a:tbl>
              <a:tblPr firstRow="1" bandRow="1">
                <a:tableStyleId>{5C22544A-7EE6-4342-B048-85BDC9FD1C3A}</a:tableStyleId>
              </a:tblPr>
              <a:tblGrid>
                <a:gridCol w="4286280">
                  <a:extLst>
                    <a:ext uri="{9D8B030D-6E8A-4147-A177-3AD203B41FA5}">
                      <a16:colId xmlns:a16="http://schemas.microsoft.com/office/drawing/2014/main" val="20000"/>
                    </a:ext>
                  </a:extLst>
                </a:gridCol>
                <a:gridCol w="4286280">
                  <a:extLst>
                    <a:ext uri="{9D8B030D-6E8A-4147-A177-3AD203B41FA5}">
                      <a16:colId xmlns:a16="http://schemas.microsoft.com/office/drawing/2014/main" val="20001"/>
                    </a:ext>
                  </a:extLst>
                </a:gridCol>
              </a:tblGrid>
              <a:tr h="6286544">
                <a:tc>
                  <a:txBody>
                    <a:bodyPr/>
                    <a:lstStyle/>
                    <a:p>
                      <a:r>
                        <a:rPr lang="ru-RU" sz="1800" b="1" kern="1200" dirty="0" smtClean="0">
                          <a:solidFill>
                            <a:schemeClr val="lt1"/>
                          </a:solidFill>
                          <a:latin typeface="+mn-lt"/>
                          <a:ea typeface="+mn-ea"/>
                          <a:cs typeface="+mn-cs"/>
                        </a:rPr>
                        <a:t>Глава 11. Закономерности изменчивости (7 ч)</a:t>
                      </a:r>
                    </a:p>
                    <a:p>
                      <a:r>
                        <a:rPr lang="ru-RU" sz="1400" b="1" kern="1200" dirty="0" smtClean="0">
                          <a:solidFill>
                            <a:schemeClr val="lt1"/>
                          </a:solidFill>
                          <a:latin typeface="+mn-lt"/>
                          <a:ea typeface="+mn-ea"/>
                          <a:cs typeface="+mn-cs"/>
                        </a:rPr>
                        <a:t>Взаимодействие генотипа и среды при формировании фенотипа. Изменчивость признаков. Качественные и количественные признаки. Виды изменчивости. Роль среды в наследственной изменчивости. Предел изменчивости признака. Вариационный ряд и вариационная кривая. Норма реакции признака. Характеристика </a:t>
                      </a:r>
                      <a:r>
                        <a:rPr lang="ru-RU" sz="1400" b="1" kern="1200" dirty="0" err="1" smtClean="0">
                          <a:solidFill>
                            <a:schemeClr val="lt1"/>
                          </a:solidFill>
                          <a:latin typeface="+mn-lt"/>
                          <a:ea typeface="+mn-ea"/>
                          <a:cs typeface="+mn-cs"/>
                        </a:rPr>
                        <a:t>модификационной</a:t>
                      </a:r>
                      <a:r>
                        <a:rPr lang="ru-RU" sz="1400" b="1" kern="1200" dirty="0" smtClean="0">
                          <a:solidFill>
                            <a:schemeClr val="lt1"/>
                          </a:solidFill>
                          <a:latin typeface="+mn-lt"/>
                          <a:ea typeface="+mn-ea"/>
                          <a:cs typeface="+mn-cs"/>
                        </a:rPr>
                        <a:t> изменчивости. Наследственная генотипическая изменчивость. Комбинативная изменчивость. Мейоз и половой процесс – основы комбинативной изменчивости. Роль комбинативной изменчивости в создании разнообразия особей в пределах одного вида. Мутационная изменчивость. Виды мутаций. Причины возникновения мутаций. Закономерности мутационного процесса. Закон гомологических рядов в наследственной изменчивости. </a:t>
                      </a:r>
                    </a:p>
                    <a:p>
                      <a:endParaRPr lang="ru-RU" sz="14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«Изучение </a:t>
                      </a:r>
                      <a:r>
                        <a:rPr lang="ru-RU" sz="1800" b="1" kern="1200" dirty="0" err="1" smtClean="0">
                          <a:solidFill>
                            <a:schemeClr val="lt1"/>
                          </a:solidFill>
                          <a:latin typeface="+mn-lt"/>
                          <a:ea typeface="+mn-ea"/>
                          <a:cs typeface="+mn-cs"/>
                        </a:rPr>
                        <a:t>модификационной</a:t>
                      </a:r>
                      <a:r>
                        <a:rPr lang="ru-RU" sz="1800" b="1" kern="1200" dirty="0" smtClean="0">
                          <a:solidFill>
                            <a:schemeClr val="lt1"/>
                          </a:solidFill>
                          <a:latin typeface="+mn-lt"/>
                          <a:ea typeface="+mn-ea"/>
                          <a:cs typeface="+mn-cs"/>
                        </a:rPr>
                        <a:t> изменчивости. Построение вариационного ряда и кривой».</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13. Закономерности изменчивости (6 часов)</a:t>
                      </a:r>
                    </a:p>
                    <a:p>
                      <a:r>
                        <a:rPr lang="ru-RU" sz="1800" b="1" i="1" kern="1200" dirty="0" err="1" smtClean="0">
                          <a:solidFill>
                            <a:schemeClr val="lt1"/>
                          </a:solidFill>
                          <a:latin typeface="+mn-lt"/>
                          <a:ea typeface="+mn-ea"/>
                          <a:cs typeface="+mn-cs"/>
                        </a:rPr>
                        <a:t>Эпигенетика</a:t>
                      </a:r>
                      <a:r>
                        <a:rPr lang="ru-RU" sz="1800" b="1" i="1" kern="1200" dirty="0" smtClean="0">
                          <a:solidFill>
                            <a:schemeClr val="lt1"/>
                          </a:solidFill>
                          <a:latin typeface="+mn-lt"/>
                          <a:ea typeface="+mn-ea"/>
                          <a:cs typeface="+mn-cs"/>
                        </a:rPr>
                        <a:t> и </a:t>
                      </a:r>
                      <a:r>
                        <a:rPr lang="ru-RU" sz="1800" b="1" i="1" kern="1200" dirty="0" err="1" smtClean="0">
                          <a:solidFill>
                            <a:schemeClr val="lt1"/>
                          </a:solidFill>
                          <a:latin typeface="+mn-lt"/>
                          <a:ea typeface="+mn-ea"/>
                          <a:cs typeface="+mn-cs"/>
                        </a:rPr>
                        <a:t>эпигеномика</a:t>
                      </a:r>
                      <a:r>
                        <a:rPr lang="ru-RU" sz="1800" b="1" i="1" kern="1200" dirty="0" smtClean="0">
                          <a:solidFill>
                            <a:schemeClr val="lt1"/>
                          </a:solidFill>
                          <a:latin typeface="+mn-lt"/>
                          <a:ea typeface="+mn-ea"/>
                          <a:cs typeface="+mn-cs"/>
                        </a:rPr>
                        <a:t>, роль эпигенетических факторов в наследовании и изменчивости фенотипических признаков у организмов. </a:t>
                      </a: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«Исследование </a:t>
                      </a:r>
                      <a:r>
                        <a:rPr lang="ru-RU" sz="1800" b="1" kern="1200" dirty="0" err="1" smtClean="0">
                          <a:solidFill>
                            <a:schemeClr val="lt1"/>
                          </a:solidFill>
                          <a:latin typeface="+mn-lt"/>
                          <a:ea typeface="+mn-ea"/>
                          <a:cs typeface="+mn-cs"/>
                        </a:rPr>
                        <a:t>закономерностеи</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модификационнои</a:t>
                      </a:r>
                      <a:r>
                        <a:rPr lang="ru-RU" sz="1800" b="1" kern="1200" dirty="0" smtClean="0">
                          <a:solidFill>
                            <a:schemeClr val="lt1"/>
                          </a:solidFill>
                          <a:latin typeface="+mn-lt"/>
                          <a:ea typeface="+mn-ea"/>
                          <a:cs typeface="+mn-cs"/>
                        </a:rPr>
                        <a:t>̆ изменчивости. Построение вариационного ряда и </a:t>
                      </a:r>
                      <a:r>
                        <a:rPr lang="ru-RU" sz="1800" b="1" kern="1200" dirty="0" err="1" smtClean="0">
                          <a:solidFill>
                            <a:schemeClr val="lt1"/>
                          </a:solidFill>
                          <a:latin typeface="+mn-lt"/>
                          <a:ea typeface="+mn-ea"/>
                          <a:cs typeface="+mn-cs"/>
                        </a:rPr>
                        <a:t>вариационнои</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кривои</a:t>
                      </a:r>
                      <a:r>
                        <a:rPr lang="ru-RU" sz="1800" b="1" kern="1200" dirty="0" smtClean="0">
                          <a:solidFill>
                            <a:schemeClr val="lt1"/>
                          </a:solidFill>
                          <a:latin typeface="+mn-lt"/>
                          <a:ea typeface="+mn-ea"/>
                          <a:cs typeface="+mn-cs"/>
                        </a:rPr>
                        <a:t>̆». </a:t>
                      </a:r>
                    </a:p>
                    <a:p>
                      <a:r>
                        <a:rPr lang="ru-RU" sz="1800" b="1" kern="1200" dirty="0" smtClean="0">
                          <a:solidFill>
                            <a:schemeClr val="lt1"/>
                          </a:solidFill>
                          <a:latin typeface="+mn-lt"/>
                          <a:ea typeface="+mn-ea"/>
                          <a:cs typeface="+mn-cs"/>
                        </a:rPr>
                        <a:t>Практическая работа «Мутации у дрозофилы (на готовых микропрепаратах)».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28625" y="214313"/>
          <a:ext cx="8358188" cy="6286500"/>
        </p:xfrm>
        <a:graphic>
          <a:graphicData uri="http://schemas.openxmlformats.org/drawingml/2006/table">
            <a:tbl>
              <a:tblPr firstRow="1" bandRow="1">
                <a:tableStyleId>{5C22544A-7EE6-4342-B048-85BDC9FD1C3A}</a:tableStyleId>
              </a:tblPr>
              <a:tblGrid>
                <a:gridCol w="4179123">
                  <a:extLst>
                    <a:ext uri="{9D8B030D-6E8A-4147-A177-3AD203B41FA5}">
                      <a16:colId xmlns:a16="http://schemas.microsoft.com/office/drawing/2014/main" val="20000"/>
                    </a:ext>
                  </a:extLst>
                </a:gridCol>
                <a:gridCol w="4179123">
                  <a:extLst>
                    <a:ext uri="{9D8B030D-6E8A-4147-A177-3AD203B41FA5}">
                      <a16:colId xmlns:a16="http://schemas.microsoft.com/office/drawing/2014/main" val="20001"/>
                    </a:ext>
                  </a:extLst>
                </a:gridCol>
              </a:tblGrid>
              <a:tr h="6286544">
                <a:tc>
                  <a:txBody>
                    <a:bodyPr/>
                    <a:lstStyle/>
                    <a:p>
                      <a:r>
                        <a:rPr lang="ru-RU" sz="1800" b="1" kern="1200" dirty="0" smtClean="0">
                          <a:solidFill>
                            <a:schemeClr val="lt1"/>
                          </a:solidFill>
                          <a:latin typeface="+mn-lt"/>
                          <a:ea typeface="+mn-ea"/>
                          <a:cs typeface="+mn-cs"/>
                        </a:rPr>
                        <a:t>Глава 12. Генетика человека (5 ч)</a:t>
                      </a:r>
                    </a:p>
                    <a:p>
                      <a:r>
                        <a:rPr lang="ru-RU" sz="1800" b="1" kern="1200" dirty="0" smtClean="0">
                          <a:solidFill>
                            <a:schemeClr val="lt1"/>
                          </a:solidFill>
                          <a:latin typeface="+mn-lt"/>
                          <a:ea typeface="+mn-ea"/>
                          <a:cs typeface="+mn-cs"/>
                        </a:rPr>
                        <a:t>Кариотип человека. </a:t>
                      </a:r>
                      <a:r>
                        <a:rPr lang="ru-RU" sz="1800" b="1" kern="1200" dirty="0" err="1" smtClean="0">
                          <a:solidFill>
                            <a:schemeClr val="lt1"/>
                          </a:solidFill>
                          <a:latin typeface="+mn-lt"/>
                          <a:ea typeface="+mn-ea"/>
                          <a:cs typeface="+mn-cs"/>
                        </a:rPr>
                        <a:t>Идиограмма</a:t>
                      </a:r>
                      <a:r>
                        <a:rPr lang="ru-RU" sz="1800" b="1" kern="1200" dirty="0" smtClean="0">
                          <a:solidFill>
                            <a:schemeClr val="lt1"/>
                          </a:solidFill>
                          <a:latin typeface="+mn-lt"/>
                          <a:ea typeface="+mn-ea"/>
                          <a:cs typeface="+mn-cs"/>
                        </a:rPr>
                        <a:t> кариотипа человека. Международная программа исследования генома человека. Методы генетики человека. Наследственные заболевания человека. Генные и хромосомные болезни человека. Болезни с наследственной предрасположенностью. Значение медицинской генетики в предотвращении и лечении генетических заболеваний человека. Медико-генетическое консультирование.</a:t>
                      </a: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«Составление и анализ родословных человека».</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14. Генетика человека (3 часа)</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Практическая работа «Составление и анализ </a:t>
                      </a:r>
                      <a:r>
                        <a:rPr lang="ru-RU" sz="1800" b="1" kern="1200" dirty="0" err="1" smtClean="0">
                          <a:solidFill>
                            <a:schemeClr val="lt1"/>
                          </a:solidFill>
                          <a:latin typeface="+mn-lt"/>
                          <a:ea typeface="+mn-ea"/>
                          <a:cs typeface="+mn-cs"/>
                        </a:rPr>
                        <a:t>родословнои</a:t>
                      </a:r>
                      <a:r>
                        <a:rPr lang="ru-RU" sz="1800" b="1" kern="1200" dirty="0" smtClean="0">
                          <a:solidFill>
                            <a:schemeClr val="lt1"/>
                          </a:solidFill>
                          <a:latin typeface="+mn-lt"/>
                          <a:ea typeface="+mn-ea"/>
                          <a:cs typeface="+mn-cs"/>
                        </a:rPr>
                        <a:t>̆».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28625" y="285750"/>
          <a:ext cx="8358188" cy="6400800"/>
        </p:xfrm>
        <a:graphic>
          <a:graphicData uri="http://schemas.openxmlformats.org/drawingml/2006/table">
            <a:tbl>
              <a:tblPr firstRow="1" bandRow="1">
                <a:tableStyleId>{5C22544A-7EE6-4342-B048-85BDC9FD1C3A}</a:tableStyleId>
              </a:tblPr>
              <a:tblGrid>
                <a:gridCol w="4179123">
                  <a:extLst>
                    <a:ext uri="{9D8B030D-6E8A-4147-A177-3AD203B41FA5}">
                      <a16:colId xmlns:a16="http://schemas.microsoft.com/office/drawing/2014/main" val="20000"/>
                    </a:ext>
                  </a:extLst>
                </a:gridCol>
                <a:gridCol w="4179123">
                  <a:extLst>
                    <a:ext uri="{9D8B030D-6E8A-4147-A177-3AD203B41FA5}">
                      <a16:colId xmlns:a16="http://schemas.microsoft.com/office/drawing/2014/main" val="20001"/>
                    </a:ext>
                  </a:extLst>
                </a:gridCol>
              </a:tblGrid>
              <a:tr h="6215106">
                <a:tc>
                  <a:txBody>
                    <a:bodyPr/>
                    <a:lstStyle/>
                    <a:p>
                      <a:r>
                        <a:rPr lang="ru-RU" sz="1800" b="1" kern="1200" dirty="0" smtClean="0">
                          <a:solidFill>
                            <a:schemeClr val="lt1"/>
                          </a:solidFill>
                          <a:latin typeface="+mn-lt"/>
                          <a:ea typeface="+mn-ea"/>
                          <a:cs typeface="+mn-cs"/>
                        </a:rPr>
                        <a:t>Глава 13. Селекция организмов ( 6 ч)</a:t>
                      </a:r>
                    </a:p>
                    <a:p>
                      <a:r>
                        <a:rPr lang="ru-RU" sz="1400" b="1" kern="1200" dirty="0" smtClean="0">
                          <a:solidFill>
                            <a:schemeClr val="lt1"/>
                          </a:solidFill>
                          <a:latin typeface="+mn-lt"/>
                          <a:ea typeface="+mn-ea"/>
                          <a:cs typeface="+mn-cs"/>
                        </a:rPr>
                        <a:t>Селекция как процесс и наука. Зарождение селекции и доместикация. Учение Н.И.Вавилова о центрах многообразия и происхождения культурных растений. Центры происхождения домашних животных. Роль селекции в создании сортов растений и пород животных. Порода, сорт, штамм – искусственные популяции организмов с комплексными хозяйственно ценных признаков. Закон гомологических рядов в наследственной изменчивости и его значение для селекционной работы. Методы селекционной работы. Искусственный отбор. Массовый и индивидуальный отбор. Экспериментальный мутагенез. Полиплоидия. Гибридизация. Инбридинг. Аутбридинг в селекции растений и животных. Преодоление бесплодия гибридов. Гетерозис. Достижения селекции растений и животных. Методы работы И.В.Мичурина.</a:t>
                      </a:r>
                    </a:p>
                    <a:p>
                      <a:endParaRPr lang="ru-RU" sz="14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«Описание фенотипов сортов культурных растений и пород домашних животных. Сравнение их с видами-предками».</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15. Селекция организмов (4 часа)</a:t>
                      </a:r>
                    </a:p>
                    <a:p>
                      <a:r>
                        <a:rPr lang="ru-RU" sz="1800" b="1" i="1" kern="1200" dirty="0" smtClean="0">
                          <a:solidFill>
                            <a:schemeClr val="lt1"/>
                          </a:solidFill>
                          <a:latin typeface="+mn-lt"/>
                          <a:ea typeface="+mn-ea"/>
                          <a:cs typeface="+mn-cs"/>
                        </a:rPr>
                        <a:t>«</a:t>
                      </a:r>
                      <a:r>
                        <a:rPr lang="ru-RU" sz="1800" b="1" i="1" kern="1200" dirty="0" err="1" smtClean="0">
                          <a:solidFill>
                            <a:schemeClr val="lt1"/>
                          </a:solidFill>
                          <a:latin typeface="+mn-lt"/>
                          <a:ea typeface="+mn-ea"/>
                          <a:cs typeface="+mn-cs"/>
                        </a:rPr>
                        <a:t>Зелёная</a:t>
                      </a:r>
                      <a:r>
                        <a:rPr lang="ru-RU" sz="1800" b="1" i="1" kern="1200" dirty="0" smtClean="0">
                          <a:solidFill>
                            <a:schemeClr val="lt1"/>
                          </a:solidFill>
                          <a:latin typeface="+mn-lt"/>
                          <a:ea typeface="+mn-ea"/>
                          <a:cs typeface="+mn-cs"/>
                        </a:rPr>
                        <a:t> революция».</a:t>
                      </a:r>
                    </a:p>
                    <a:p>
                      <a:r>
                        <a:rPr lang="ru-RU" sz="1800" b="1" i="1" kern="1200" dirty="0" smtClean="0">
                          <a:solidFill>
                            <a:schemeClr val="lt1"/>
                          </a:solidFill>
                          <a:latin typeface="+mn-lt"/>
                          <a:ea typeface="+mn-ea"/>
                          <a:cs typeface="+mn-cs"/>
                        </a:rPr>
                        <a:t>Изучение, сохранение и управление генетическими ресурсами </a:t>
                      </a:r>
                      <a:r>
                        <a:rPr lang="ru-RU" sz="1800" b="1" i="1" kern="1200" dirty="0" err="1" smtClean="0">
                          <a:solidFill>
                            <a:schemeClr val="lt1"/>
                          </a:solidFill>
                          <a:latin typeface="+mn-lt"/>
                          <a:ea typeface="+mn-ea"/>
                          <a:cs typeface="+mn-cs"/>
                        </a:rPr>
                        <a:t>сельскохозяйственных</a:t>
                      </a:r>
                      <a:r>
                        <a:rPr lang="ru-RU" sz="1800" b="1" i="1" kern="1200" dirty="0" smtClean="0">
                          <a:solidFill>
                            <a:schemeClr val="lt1"/>
                          </a:solidFill>
                          <a:latin typeface="+mn-lt"/>
                          <a:ea typeface="+mn-ea"/>
                          <a:cs typeface="+mn-cs"/>
                        </a:rPr>
                        <a:t> и промысловых животных в целях улучшения существующих и создания новых пород, линий и кроссов, в том числе с применением современных методов научных исследований, передовых идей и перспективных технологий.</a:t>
                      </a:r>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«Изучение сортов культурных растений и пород домашних животных». </a:t>
                      </a:r>
                    </a:p>
                    <a:p>
                      <a:r>
                        <a:rPr lang="ru-RU" sz="1800" b="1" kern="1200" dirty="0" smtClean="0">
                          <a:solidFill>
                            <a:schemeClr val="lt1"/>
                          </a:solidFill>
                          <a:latin typeface="+mn-lt"/>
                          <a:ea typeface="+mn-ea"/>
                          <a:cs typeface="+mn-cs"/>
                        </a:rPr>
                        <a:t>Лабораторная работа «Изучение методов селекции растений».</a:t>
                      </a:r>
                      <a:br>
                        <a:rPr lang="ru-RU" sz="1800" b="1" kern="1200" dirty="0" smtClean="0">
                          <a:solidFill>
                            <a:schemeClr val="lt1"/>
                          </a:solidFill>
                          <a:latin typeface="+mn-lt"/>
                          <a:ea typeface="+mn-ea"/>
                          <a:cs typeface="+mn-cs"/>
                        </a:rPr>
                      </a:br>
                      <a:r>
                        <a:rPr lang="ru-RU" sz="1800" b="1" kern="1200" dirty="0" smtClean="0">
                          <a:solidFill>
                            <a:schemeClr val="lt1"/>
                          </a:solidFill>
                          <a:latin typeface="+mn-lt"/>
                          <a:ea typeface="+mn-ea"/>
                          <a:cs typeface="+mn-cs"/>
                        </a:rPr>
                        <a:t>Практическая работа «Прививка растений».</a:t>
                      </a:r>
                      <a:br>
                        <a:rPr lang="ru-RU" sz="1800" b="1" kern="1200" dirty="0" smtClean="0">
                          <a:solidFill>
                            <a:schemeClr val="lt1"/>
                          </a:solidFill>
                          <a:latin typeface="+mn-lt"/>
                          <a:ea typeface="+mn-ea"/>
                          <a:cs typeface="+mn-cs"/>
                        </a:rPr>
                      </a:br>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71500" y="285750"/>
          <a:ext cx="8286750" cy="6400800"/>
        </p:xfrm>
        <a:graphic>
          <a:graphicData uri="http://schemas.openxmlformats.org/drawingml/2006/table">
            <a:tbl>
              <a:tblPr firstRow="1" bandRow="1">
                <a:tableStyleId>{5C22544A-7EE6-4342-B048-85BDC9FD1C3A}</a:tableStyleId>
              </a:tblPr>
              <a:tblGrid>
                <a:gridCol w="4143404">
                  <a:extLst>
                    <a:ext uri="{9D8B030D-6E8A-4147-A177-3AD203B41FA5}">
                      <a16:colId xmlns:a16="http://schemas.microsoft.com/office/drawing/2014/main" val="20000"/>
                    </a:ext>
                  </a:extLst>
                </a:gridCol>
                <a:gridCol w="4143404">
                  <a:extLst>
                    <a:ext uri="{9D8B030D-6E8A-4147-A177-3AD203B41FA5}">
                      <a16:colId xmlns:a16="http://schemas.microsoft.com/office/drawing/2014/main" val="20001"/>
                    </a:ext>
                  </a:extLst>
                </a:gridCol>
              </a:tblGrid>
              <a:tr h="6286544">
                <a:tc>
                  <a:txBody>
                    <a:bodyPr/>
                    <a:lstStyle/>
                    <a:p>
                      <a:r>
                        <a:rPr lang="ru-RU" sz="1800" b="1" kern="1200" dirty="0" smtClean="0">
                          <a:solidFill>
                            <a:schemeClr val="lt1"/>
                          </a:solidFill>
                          <a:latin typeface="+mn-lt"/>
                          <a:ea typeface="+mn-ea"/>
                          <a:cs typeface="+mn-cs"/>
                        </a:rPr>
                        <a:t>Глава 14. Биотехнология (7 ч)</a:t>
                      </a:r>
                    </a:p>
                    <a:p>
                      <a:r>
                        <a:rPr lang="ru-RU" sz="1800" b="1" kern="1200" dirty="0" smtClean="0">
                          <a:solidFill>
                            <a:schemeClr val="lt1"/>
                          </a:solidFill>
                          <a:latin typeface="+mn-lt"/>
                          <a:ea typeface="+mn-ea"/>
                          <a:cs typeface="+mn-cs"/>
                        </a:rPr>
                        <a:t>Биотехнология как отрасль производства. История развития. Объекты. Основные отрасли. Микробиологическая технология. Преимущества микробиологического синтеза. Инженерная энзимология. Иммобилизованные ферменты. Использование микробиологической технологии в промышленности. Клеточная технология и клеточная инженерия. Клеточные и тканевые культуры. </a:t>
                      </a:r>
                      <a:r>
                        <a:rPr lang="ru-RU" sz="1800" b="1" kern="1200" dirty="0" err="1" smtClean="0">
                          <a:solidFill>
                            <a:schemeClr val="lt1"/>
                          </a:solidFill>
                          <a:latin typeface="+mn-lt"/>
                          <a:ea typeface="+mn-ea"/>
                          <a:cs typeface="+mn-cs"/>
                        </a:rPr>
                        <a:t>Микроклональное</a:t>
                      </a:r>
                      <a:r>
                        <a:rPr lang="ru-RU" sz="1800" b="1" kern="1200" dirty="0" smtClean="0">
                          <a:solidFill>
                            <a:schemeClr val="lt1"/>
                          </a:solidFill>
                          <a:latin typeface="+mn-lt"/>
                          <a:ea typeface="+mn-ea"/>
                          <a:cs typeface="+mn-cs"/>
                        </a:rPr>
                        <a:t> размножение растений. Соматическая гибридизация. Реконструкция яйцеклетки и клонирование животных. Хромосомная и генная инженерия. Конструирование </a:t>
                      </a:r>
                      <a:r>
                        <a:rPr lang="ru-RU" sz="1800" b="1" kern="1200" dirty="0" err="1" smtClean="0">
                          <a:solidFill>
                            <a:schemeClr val="lt1"/>
                          </a:solidFill>
                          <a:latin typeface="+mn-lt"/>
                          <a:ea typeface="+mn-ea"/>
                          <a:cs typeface="+mn-cs"/>
                        </a:rPr>
                        <a:t>рекомбинантной</a:t>
                      </a:r>
                      <a:r>
                        <a:rPr lang="ru-RU" sz="1800" b="1" kern="1200" dirty="0" smtClean="0">
                          <a:solidFill>
                            <a:schemeClr val="lt1"/>
                          </a:solidFill>
                          <a:latin typeface="+mn-lt"/>
                          <a:ea typeface="+mn-ea"/>
                          <a:cs typeface="+mn-cs"/>
                        </a:rPr>
                        <a:t> ДНК. Достижения и перспективы генной инженерии. Создание  </a:t>
                      </a:r>
                      <a:r>
                        <a:rPr lang="ru-RU" sz="1800" b="1" kern="1200" dirty="0" err="1" smtClean="0">
                          <a:solidFill>
                            <a:schemeClr val="lt1"/>
                          </a:solidFill>
                          <a:latin typeface="+mn-lt"/>
                          <a:ea typeface="+mn-ea"/>
                          <a:cs typeface="+mn-cs"/>
                        </a:rPr>
                        <a:t>трансгеных</a:t>
                      </a:r>
                      <a:r>
                        <a:rPr lang="ru-RU" sz="1800" b="1" kern="1200" dirty="0" smtClean="0">
                          <a:solidFill>
                            <a:schemeClr val="lt1"/>
                          </a:solidFill>
                          <a:latin typeface="+mn-lt"/>
                          <a:ea typeface="+mn-ea"/>
                          <a:cs typeface="+mn-cs"/>
                        </a:rPr>
                        <a:t> организмов. Экологические и этические проблемы генной инженерии.</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16. Биотехнология и синтетическая биология (4 часа)</a:t>
                      </a:r>
                    </a:p>
                    <a:p>
                      <a:r>
                        <a:rPr lang="ru-RU" sz="1800" b="1" i="1" kern="1200" dirty="0" smtClean="0">
                          <a:solidFill>
                            <a:schemeClr val="lt1"/>
                          </a:solidFill>
                          <a:latin typeface="+mn-lt"/>
                          <a:ea typeface="+mn-ea"/>
                          <a:cs typeface="+mn-cs"/>
                        </a:rPr>
                        <a:t>Получение </a:t>
                      </a:r>
                      <a:r>
                        <a:rPr lang="ru-RU" sz="1800" b="1" i="1" kern="1200" dirty="0" err="1" smtClean="0">
                          <a:solidFill>
                            <a:schemeClr val="lt1"/>
                          </a:solidFill>
                          <a:latin typeface="+mn-lt"/>
                          <a:ea typeface="+mn-ea"/>
                          <a:cs typeface="+mn-cs"/>
                        </a:rPr>
                        <a:t>моноклональных</a:t>
                      </a:r>
                      <a:r>
                        <a:rPr lang="ru-RU" sz="1800" b="1" i="1" kern="1200" dirty="0" smtClean="0">
                          <a:solidFill>
                            <a:schemeClr val="lt1"/>
                          </a:solidFill>
                          <a:latin typeface="+mn-lt"/>
                          <a:ea typeface="+mn-ea"/>
                          <a:cs typeface="+mn-cs"/>
                        </a:rPr>
                        <a:t> антител</a:t>
                      </a:r>
                      <a:r>
                        <a:rPr lang="ru-RU" sz="1800" b="1" kern="1200" dirty="0" smtClean="0">
                          <a:solidFill>
                            <a:schemeClr val="lt1"/>
                          </a:solidFill>
                          <a:latin typeface="+mn-lt"/>
                          <a:ea typeface="+mn-ea"/>
                          <a:cs typeface="+mn-cs"/>
                        </a:rPr>
                        <a:t>. </a:t>
                      </a:r>
                      <a:r>
                        <a:rPr lang="ru-RU" sz="1800" b="1" i="1" kern="1200" dirty="0" smtClean="0">
                          <a:solidFill>
                            <a:schemeClr val="lt1"/>
                          </a:solidFill>
                          <a:latin typeface="+mn-lt"/>
                          <a:ea typeface="+mn-ea"/>
                          <a:cs typeface="+mn-cs"/>
                        </a:rPr>
                        <a:t>Использование </a:t>
                      </a:r>
                      <a:r>
                        <a:rPr lang="ru-RU" sz="1800" b="1" i="1" kern="1200" dirty="0" err="1" smtClean="0">
                          <a:solidFill>
                            <a:schemeClr val="lt1"/>
                          </a:solidFill>
                          <a:latin typeface="+mn-lt"/>
                          <a:ea typeface="+mn-ea"/>
                          <a:cs typeface="+mn-cs"/>
                        </a:rPr>
                        <a:t>моноклональных</a:t>
                      </a:r>
                      <a:r>
                        <a:rPr lang="ru-RU" sz="1800" b="1" i="1" kern="1200" dirty="0" smtClean="0">
                          <a:solidFill>
                            <a:schemeClr val="lt1"/>
                          </a:solidFill>
                          <a:latin typeface="+mn-lt"/>
                          <a:ea typeface="+mn-ea"/>
                          <a:cs typeface="+mn-cs"/>
                        </a:rPr>
                        <a:t> и </a:t>
                      </a:r>
                      <a:r>
                        <a:rPr lang="ru-RU" sz="1800" b="1" i="1" kern="1200" dirty="0" err="1" smtClean="0">
                          <a:solidFill>
                            <a:schemeClr val="lt1"/>
                          </a:solidFill>
                          <a:latin typeface="+mn-lt"/>
                          <a:ea typeface="+mn-ea"/>
                          <a:cs typeface="+mn-cs"/>
                        </a:rPr>
                        <a:t>поликлональных</a:t>
                      </a:r>
                      <a:r>
                        <a:rPr lang="ru-RU" sz="1800" b="1" i="1" kern="1200" dirty="0" smtClean="0">
                          <a:solidFill>
                            <a:schemeClr val="lt1"/>
                          </a:solidFill>
                          <a:latin typeface="+mn-lt"/>
                          <a:ea typeface="+mn-ea"/>
                          <a:cs typeface="+mn-cs"/>
                        </a:rPr>
                        <a:t> антител в медицине</a:t>
                      </a:r>
                      <a:r>
                        <a:rPr lang="ru-RU" sz="1800" b="1" kern="1200" dirty="0" smtClean="0">
                          <a:solidFill>
                            <a:schemeClr val="lt1"/>
                          </a:solidFill>
                          <a:latin typeface="+mn-lt"/>
                          <a:ea typeface="+mn-ea"/>
                          <a:cs typeface="+mn-cs"/>
                        </a:rPr>
                        <a:t>. </a:t>
                      </a:r>
                    </a:p>
                    <a:p>
                      <a:r>
                        <a:rPr lang="ru-RU" sz="1800" b="1" i="1" kern="1200" dirty="0" smtClean="0">
                          <a:solidFill>
                            <a:schemeClr val="lt1"/>
                          </a:solidFill>
                          <a:latin typeface="+mn-lt"/>
                          <a:ea typeface="+mn-ea"/>
                          <a:cs typeface="+mn-cs"/>
                        </a:rPr>
                        <a:t>Технологии оздоровления, культивирования и </a:t>
                      </a:r>
                      <a:r>
                        <a:rPr lang="ru-RU" sz="1800" b="1" i="1" kern="1200" dirty="0" err="1" smtClean="0">
                          <a:solidFill>
                            <a:schemeClr val="lt1"/>
                          </a:solidFill>
                          <a:latin typeface="+mn-lt"/>
                          <a:ea typeface="+mn-ea"/>
                          <a:cs typeface="+mn-cs"/>
                        </a:rPr>
                        <a:t>микроклонального</a:t>
                      </a:r>
                      <a:r>
                        <a:rPr lang="ru-RU" sz="1800" b="1" i="1" kern="1200" dirty="0" smtClean="0">
                          <a:solidFill>
                            <a:schemeClr val="lt1"/>
                          </a:solidFill>
                          <a:latin typeface="+mn-lt"/>
                          <a:ea typeface="+mn-ea"/>
                          <a:cs typeface="+mn-cs"/>
                        </a:rPr>
                        <a:t> размножения </a:t>
                      </a:r>
                      <a:r>
                        <a:rPr lang="ru-RU" sz="1800" b="1" i="1" kern="1200" dirty="0" err="1" smtClean="0">
                          <a:solidFill>
                            <a:schemeClr val="lt1"/>
                          </a:solidFill>
                          <a:latin typeface="+mn-lt"/>
                          <a:ea typeface="+mn-ea"/>
                          <a:cs typeface="+mn-cs"/>
                        </a:rPr>
                        <a:t>сельскохозяйственных</a:t>
                      </a:r>
                      <a:r>
                        <a:rPr lang="ru-RU" sz="1800" b="1" i="1" kern="1200" dirty="0" smtClean="0">
                          <a:solidFill>
                            <a:schemeClr val="lt1"/>
                          </a:solidFill>
                          <a:latin typeface="+mn-lt"/>
                          <a:ea typeface="+mn-ea"/>
                          <a:cs typeface="+mn-cs"/>
                        </a:rPr>
                        <a:t> культур. </a:t>
                      </a:r>
                    </a:p>
                    <a:p>
                      <a:r>
                        <a:rPr lang="ru-RU" sz="1800" b="1" i="1" kern="1200" dirty="0" smtClean="0">
                          <a:solidFill>
                            <a:schemeClr val="lt1"/>
                          </a:solidFill>
                          <a:latin typeface="+mn-lt"/>
                          <a:ea typeface="+mn-ea"/>
                          <a:cs typeface="+mn-cs"/>
                        </a:rPr>
                        <a:t>Создание </a:t>
                      </a:r>
                      <a:r>
                        <a:rPr lang="ru-RU" sz="1800" b="1" i="1" kern="1200" dirty="0" err="1" smtClean="0">
                          <a:solidFill>
                            <a:schemeClr val="lt1"/>
                          </a:solidFill>
                          <a:latin typeface="+mn-lt"/>
                          <a:ea typeface="+mn-ea"/>
                          <a:cs typeface="+mn-cs"/>
                        </a:rPr>
                        <a:t>трансгенных</a:t>
                      </a:r>
                      <a:r>
                        <a:rPr lang="ru-RU" sz="1800" b="1" i="1" kern="1200" dirty="0" smtClean="0">
                          <a:solidFill>
                            <a:schemeClr val="lt1"/>
                          </a:solidFill>
                          <a:latin typeface="+mn-lt"/>
                          <a:ea typeface="+mn-ea"/>
                          <a:cs typeface="+mn-cs"/>
                        </a:rPr>
                        <a:t> организмов. </a:t>
                      </a: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«Изучение объектов биотехнологии».</a:t>
                      </a:r>
                      <a:br>
                        <a:rPr lang="ru-RU" sz="1800" b="1" kern="1200" dirty="0" smtClean="0">
                          <a:solidFill>
                            <a:schemeClr val="lt1"/>
                          </a:solidFill>
                          <a:latin typeface="+mn-lt"/>
                          <a:ea typeface="+mn-ea"/>
                          <a:cs typeface="+mn-cs"/>
                        </a:rPr>
                      </a:br>
                      <a:r>
                        <a:rPr lang="ru-RU" sz="1800" b="1" kern="1200" dirty="0" smtClean="0">
                          <a:solidFill>
                            <a:schemeClr val="lt1"/>
                          </a:solidFill>
                          <a:latin typeface="+mn-lt"/>
                          <a:ea typeface="+mn-ea"/>
                          <a:cs typeface="+mn-cs"/>
                        </a:rPr>
                        <a:t>Практическая работа «Получение молочнокислых продуктов».</a:t>
                      </a:r>
                      <a:br>
                        <a:rPr lang="ru-RU" sz="1800" b="1" kern="1200" dirty="0" smtClean="0">
                          <a:solidFill>
                            <a:schemeClr val="lt1"/>
                          </a:solidFill>
                          <a:latin typeface="+mn-lt"/>
                          <a:ea typeface="+mn-ea"/>
                          <a:cs typeface="+mn-cs"/>
                        </a:rPr>
                      </a:br>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Заголовок 1"/>
          <p:cNvSpPr>
            <a:spLocks noGrp="1"/>
          </p:cNvSpPr>
          <p:nvPr>
            <p:ph type="title"/>
          </p:nvPr>
        </p:nvSpPr>
        <p:spPr>
          <a:xfrm>
            <a:off x="457200" y="0"/>
            <a:ext cx="8229600" cy="928688"/>
          </a:xfrm>
        </p:spPr>
        <p:txBody>
          <a:bodyPr/>
          <a:lstStyle/>
          <a:p>
            <a:r>
              <a:rPr lang="ru-RU" smtClean="0"/>
              <a:t>11 класс</a:t>
            </a:r>
          </a:p>
        </p:txBody>
      </p:sp>
      <p:graphicFrame>
        <p:nvGraphicFramePr>
          <p:cNvPr id="4" name="Содержимое 3"/>
          <p:cNvGraphicFramePr>
            <a:graphicFrameLocks noGrp="1"/>
          </p:cNvGraphicFramePr>
          <p:nvPr>
            <p:ph idx="1"/>
          </p:nvPr>
        </p:nvGraphicFramePr>
        <p:xfrm>
          <a:off x="428625" y="1071563"/>
          <a:ext cx="8258175" cy="5214937"/>
        </p:xfrm>
        <a:graphic>
          <a:graphicData uri="http://schemas.openxmlformats.org/drawingml/2006/table">
            <a:tbl>
              <a:tblPr firstRow="1" bandRow="1">
                <a:tableStyleId>{5C22544A-7EE6-4342-B048-85BDC9FD1C3A}</a:tableStyleId>
              </a:tblPr>
              <a:tblGrid>
                <a:gridCol w="5429288">
                  <a:extLst>
                    <a:ext uri="{9D8B030D-6E8A-4147-A177-3AD203B41FA5}">
                      <a16:colId xmlns:a16="http://schemas.microsoft.com/office/drawing/2014/main" val="20000"/>
                    </a:ext>
                  </a:extLst>
                </a:gridCol>
                <a:gridCol w="2828916">
                  <a:extLst>
                    <a:ext uri="{9D8B030D-6E8A-4147-A177-3AD203B41FA5}">
                      <a16:colId xmlns:a16="http://schemas.microsoft.com/office/drawing/2014/main" val="20001"/>
                    </a:ext>
                  </a:extLst>
                </a:gridCol>
              </a:tblGrid>
              <a:tr h="5214974">
                <a:tc>
                  <a:txBody>
                    <a:bodyPr/>
                    <a:lstStyle/>
                    <a:p>
                      <a:r>
                        <a:rPr lang="ru-RU" sz="1800" b="1" kern="1200" dirty="0" smtClean="0">
                          <a:solidFill>
                            <a:schemeClr val="lt1"/>
                          </a:solidFill>
                          <a:latin typeface="+mn-lt"/>
                          <a:ea typeface="+mn-ea"/>
                          <a:cs typeface="+mn-cs"/>
                        </a:rPr>
                        <a:t>Глава 1. История эволюционного учения (7 часов)</a:t>
                      </a:r>
                    </a:p>
                    <a:p>
                      <a:r>
                        <a:rPr lang="ru-RU" sz="1800" b="1" kern="1200" dirty="0" smtClean="0">
                          <a:solidFill>
                            <a:schemeClr val="lt1"/>
                          </a:solidFill>
                          <a:latin typeface="+mn-lt"/>
                          <a:ea typeface="+mn-ea"/>
                          <a:cs typeface="+mn-cs"/>
                        </a:rPr>
                        <a:t>Идеи развития органического мира в трудах философов Античности. Метафизический период в истории биологии. Систематика К.Линнея. Ж.Бюффон – первая эволюционная концепция. Эволюционная концепция Ж.Б.Ламарка. Значение трудов Ламарка для развития эволюционной идеи и биологии. Эволюционные идеи </a:t>
                      </a:r>
                      <a:r>
                        <a:rPr lang="ru-RU" sz="1800" b="1" kern="1200" dirty="0" err="1" smtClean="0">
                          <a:solidFill>
                            <a:schemeClr val="lt1"/>
                          </a:solidFill>
                          <a:latin typeface="+mn-lt"/>
                          <a:ea typeface="+mn-ea"/>
                          <a:cs typeface="+mn-cs"/>
                        </a:rPr>
                        <a:t>Э.Ж.Сент-Илера</a:t>
                      </a:r>
                      <a:r>
                        <a:rPr lang="ru-RU" sz="1800" b="1" kern="1200" dirty="0" smtClean="0">
                          <a:solidFill>
                            <a:schemeClr val="lt1"/>
                          </a:solidFill>
                          <a:latin typeface="+mn-lt"/>
                          <a:ea typeface="+mn-ea"/>
                          <a:cs typeface="+mn-cs"/>
                        </a:rPr>
                        <a:t>. Борьба с креационизмом. Эволюционная теория Ч.Дарвина. Предпосылки возникновения дарвинизма. Жизнь и научная деятельность Ч.Дарвина. Эволюция культурных форм организмов. Эволюция видов в природе. Развитие эволюционной теории Ч.Дарвина. Формирование синтетической теории эволюции. Значение эволюционного учения Ч.Дарвина. </a:t>
                      </a:r>
                    </a:p>
                    <a:p>
                      <a:r>
                        <a:rPr lang="ru-RU" sz="1800" b="1" kern="1200" dirty="0" smtClean="0">
                          <a:solidFill>
                            <a:schemeClr val="lt1"/>
                          </a:solidFill>
                          <a:latin typeface="+mn-lt"/>
                          <a:ea typeface="+mn-ea"/>
                          <a:cs typeface="+mn-cs"/>
                        </a:rPr>
                        <a:t> </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1. Зарождение и развитие эволюционных представлений в биологии (4 часа)</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ru-RU" dirty="0" smtClean="0"/>
              <a:t>Требования к обучению</a:t>
            </a:r>
            <a:br>
              <a:rPr lang="ru-RU" dirty="0" smtClean="0"/>
            </a:br>
            <a:r>
              <a:rPr lang="ru-RU" dirty="0" smtClean="0"/>
              <a:t>ФГОС 2023</a:t>
            </a:r>
            <a:endParaRPr lang="ru-RU" dirty="0"/>
          </a:p>
        </p:txBody>
      </p:sp>
      <p:sp>
        <p:nvSpPr>
          <p:cNvPr id="16386" name="Содержимое 2"/>
          <p:cNvSpPr>
            <a:spLocks noGrp="1"/>
          </p:cNvSpPr>
          <p:nvPr>
            <p:ph idx="1"/>
          </p:nvPr>
        </p:nvSpPr>
        <p:spPr/>
        <p:txBody>
          <a:bodyPr/>
          <a:lstStyle/>
          <a:p>
            <a:r>
              <a:rPr lang="ru-RU" smtClean="0"/>
              <a:t>проведение лабораторных и практических работ. </a:t>
            </a:r>
          </a:p>
          <a:p>
            <a:r>
              <a:rPr lang="ru-RU" smtClean="0"/>
              <a:t>участие обучающихся в выполнении проектных и учебно-исследовательских работ, тематика которых определяется учителем на основе имеющихся материально- технических ресурсов и местных природных условии. </a:t>
            </a:r>
          </a:p>
          <a:p>
            <a:endParaRPr lang="ru-RU"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Заголовок 3"/>
          <p:cNvSpPr>
            <a:spLocks noGrp="1"/>
          </p:cNvSpPr>
          <p:nvPr>
            <p:ph type="title"/>
          </p:nvPr>
        </p:nvSpPr>
        <p:spPr/>
        <p:txBody>
          <a:bodyPr/>
          <a:lstStyle/>
          <a:p>
            <a:r>
              <a:rPr lang="ru-RU" smtClean="0"/>
              <a:t>Задание 26</a:t>
            </a:r>
          </a:p>
        </p:txBody>
      </p:sp>
      <p:sp>
        <p:nvSpPr>
          <p:cNvPr id="5" name="Содержимое 4"/>
          <p:cNvSpPr>
            <a:spLocks noGrp="1"/>
          </p:cNvSpPr>
          <p:nvPr>
            <p:ph idx="1"/>
          </p:nvPr>
        </p:nvSpPr>
        <p:spPr/>
        <p:txBody>
          <a:bodyPr rtlCol="0">
            <a:normAutofit fontScale="70000" lnSpcReduction="20000"/>
          </a:bodyPr>
          <a:lstStyle/>
          <a:p>
            <a:pPr fontAlgn="auto">
              <a:spcAft>
                <a:spcPts val="0"/>
              </a:spcAft>
              <a:buFont typeface="Arial" pitchFamily="34" charset="0"/>
              <a:buNone/>
              <a:defRPr/>
            </a:pPr>
            <a:r>
              <a:rPr lang="ru-RU" sz="3400" dirty="0">
                <a:latin typeface="Times New Roman" pitchFamily="18" charset="0"/>
                <a:cs typeface="Times New Roman" pitchFamily="18" charset="0"/>
              </a:rPr>
              <a:t>После выхода книги Ч</a:t>
            </a:r>
            <a:r>
              <a:rPr lang="ru-RU" sz="3400" dirty="0" smtClean="0">
                <a:latin typeface="Times New Roman" pitchFamily="18" charset="0"/>
                <a:cs typeface="Times New Roman" pitchFamily="18" charset="0"/>
              </a:rPr>
              <a:t>. Дарвина </a:t>
            </a:r>
            <a:r>
              <a:rPr lang="ru-RU" sz="3400" dirty="0">
                <a:latin typeface="Times New Roman" pitchFamily="18" charset="0"/>
                <a:cs typeface="Times New Roman" pitchFamily="18" charset="0"/>
              </a:rPr>
              <a:t>«Происхождение видов…» английский инженер Ф</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Дженкин</a:t>
            </a:r>
            <a:r>
              <a:rPr lang="ru-RU" sz="3400" dirty="0" smtClean="0">
                <a:latin typeface="Times New Roman" pitchFamily="18" charset="0"/>
                <a:cs typeface="Times New Roman" pitchFamily="18" charset="0"/>
              </a:rPr>
              <a:t> </a:t>
            </a:r>
            <a:r>
              <a:rPr lang="ru-RU" sz="3400" dirty="0">
                <a:latin typeface="Times New Roman" pitchFamily="18" charset="0"/>
                <a:cs typeface="Times New Roman" pitchFamily="18" charset="0"/>
              </a:rPr>
              <a:t>раскритиковал идею естественного отбора как движущей силы эволюции. </a:t>
            </a:r>
            <a:r>
              <a:rPr lang="ru-RU" sz="3400" dirty="0" err="1">
                <a:latin typeface="Times New Roman" pitchFamily="18" charset="0"/>
                <a:cs typeface="Times New Roman" pitchFamily="18" charset="0"/>
              </a:rPr>
              <a:t>Дженкин</a:t>
            </a:r>
            <a:r>
              <a:rPr lang="ru-RU" sz="3400" dirty="0">
                <a:latin typeface="Times New Roman" pitchFamily="18" charset="0"/>
                <a:cs typeface="Times New Roman" pitchFamily="18" charset="0"/>
              </a:rPr>
              <a:t> утверждал, что при появлении особи с удачным наследственным признаком он со временем исчезает; например, если один из родителей имеет признак А, то у его детей количественное выражение признака </a:t>
            </a:r>
            <a:r>
              <a:rPr lang="ru-RU" sz="3400" dirty="0" smtClean="0">
                <a:latin typeface="Times New Roman" pitchFamily="18" charset="0"/>
                <a:cs typeface="Times New Roman" pitchFamily="18" charset="0"/>
              </a:rPr>
              <a:t>будет А/2</a:t>
            </a:r>
            <a:r>
              <a:rPr lang="ru-RU" sz="3400" dirty="0">
                <a:latin typeface="Times New Roman" pitchFamily="18" charset="0"/>
                <a:cs typeface="Times New Roman" pitchFamily="18" charset="0"/>
              </a:rPr>
              <a:t>, у </a:t>
            </a:r>
            <a:r>
              <a:rPr lang="ru-RU" sz="3400" dirty="0" smtClean="0">
                <a:latin typeface="Times New Roman" pitchFamily="18" charset="0"/>
                <a:cs typeface="Times New Roman" pitchFamily="18" charset="0"/>
              </a:rPr>
              <a:t>внуков А/4</a:t>
            </a:r>
            <a:r>
              <a:rPr lang="ru-RU" sz="3400" dirty="0">
                <a:latin typeface="Times New Roman" pitchFamily="18" charset="0"/>
                <a:cs typeface="Times New Roman" pitchFamily="18" charset="0"/>
              </a:rPr>
              <a:t>, у </a:t>
            </a:r>
            <a:r>
              <a:rPr lang="ru-RU" sz="3400" dirty="0" smtClean="0">
                <a:latin typeface="Times New Roman" pitchFamily="18" charset="0"/>
                <a:cs typeface="Times New Roman" pitchFamily="18" charset="0"/>
              </a:rPr>
              <a:t>правнуков А/8 и т. д</a:t>
            </a:r>
            <a:r>
              <a:rPr lang="ru-RU" sz="3400" dirty="0">
                <a:latin typeface="Times New Roman" pitchFamily="18" charset="0"/>
                <a:cs typeface="Times New Roman" pitchFamily="18" charset="0"/>
              </a:rPr>
              <a:t>. Каким представлением о наследовании признаков Ф</a:t>
            </a:r>
            <a:r>
              <a:rPr lang="ru-RU" sz="3400" dirty="0" smtClean="0">
                <a:latin typeface="Times New Roman" pitchFamily="18" charset="0"/>
                <a:cs typeface="Times New Roman" pitchFamily="18" charset="0"/>
              </a:rPr>
              <a:t>.  </a:t>
            </a:r>
            <a:r>
              <a:rPr lang="ru-RU" sz="3400" dirty="0" err="1" smtClean="0">
                <a:latin typeface="Times New Roman" pitchFamily="18" charset="0"/>
                <a:cs typeface="Times New Roman" pitchFamily="18" charset="0"/>
              </a:rPr>
              <a:t>Дженкин</a:t>
            </a:r>
            <a:r>
              <a:rPr lang="ru-RU" sz="3400" dirty="0" smtClean="0">
                <a:latin typeface="Times New Roman" pitchFamily="18" charset="0"/>
                <a:cs typeface="Times New Roman" pitchFamily="18" charset="0"/>
              </a:rPr>
              <a:t> </a:t>
            </a:r>
            <a:r>
              <a:rPr lang="ru-RU" sz="3400" dirty="0">
                <a:latin typeface="Times New Roman" pitchFamily="18" charset="0"/>
                <a:cs typeface="Times New Roman" pitchFamily="18" charset="0"/>
              </a:rPr>
              <a:t>руководствовался в своих расчетах? Почему </a:t>
            </a:r>
            <a:r>
              <a:rPr lang="ru-RU" sz="3400" dirty="0" smtClean="0">
                <a:latin typeface="Times New Roman" pitchFamily="18" charset="0"/>
                <a:cs typeface="Times New Roman" pitchFamily="18" charset="0"/>
              </a:rPr>
              <a:t>. Дарвин </a:t>
            </a:r>
            <a:r>
              <a:rPr lang="ru-RU" sz="3400" dirty="0">
                <a:latin typeface="Times New Roman" pitchFamily="18" charset="0"/>
                <a:cs typeface="Times New Roman" pitchFamily="18" charset="0"/>
              </a:rPr>
              <a:t>в свое время не мог найти аргументы в споре с </a:t>
            </a:r>
            <a:r>
              <a:rPr lang="ru-RU" sz="3400" dirty="0" smtClean="0">
                <a:latin typeface="Times New Roman" pitchFamily="18" charset="0"/>
                <a:cs typeface="Times New Roman" pitchFamily="18" charset="0"/>
              </a:rPr>
              <a:t>Ф. </a:t>
            </a:r>
            <a:r>
              <a:rPr lang="ru-RU" sz="3400" dirty="0" err="1" smtClean="0">
                <a:latin typeface="Times New Roman" pitchFamily="18" charset="0"/>
                <a:cs typeface="Times New Roman" pitchFamily="18" charset="0"/>
              </a:rPr>
              <a:t>Дженкином</a:t>
            </a:r>
            <a:r>
              <a:rPr lang="ru-RU" sz="3400" dirty="0">
                <a:latin typeface="Times New Roman" pitchFamily="18" charset="0"/>
                <a:cs typeface="Times New Roman" pitchFamily="18" charset="0"/>
              </a:rPr>
              <a:t>? Какая биологическая теория начала </a:t>
            </a:r>
            <a:r>
              <a:rPr lang="ru-RU" sz="3400" dirty="0" smtClean="0">
                <a:latin typeface="Times New Roman" pitchFamily="18" charset="0"/>
                <a:cs typeface="Times New Roman" pitchFamily="18" charset="0"/>
              </a:rPr>
              <a:t>XX века </a:t>
            </a:r>
            <a:r>
              <a:rPr lang="ru-RU" sz="3400" dirty="0">
                <a:latin typeface="Times New Roman" pitchFamily="18" charset="0"/>
                <a:cs typeface="Times New Roman" pitchFamily="18" charset="0"/>
              </a:rPr>
              <a:t>помогла решить противоречие между </a:t>
            </a:r>
            <a:r>
              <a:rPr lang="ru-RU" sz="3400" dirty="0" err="1">
                <a:latin typeface="Times New Roman" pitchFamily="18" charset="0"/>
                <a:cs typeface="Times New Roman" pitchFamily="18" charset="0"/>
              </a:rPr>
              <a:t>Дженкином</a:t>
            </a:r>
            <a:r>
              <a:rPr lang="ru-RU" sz="3400" dirty="0">
                <a:latin typeface="Times New Roman" pitchFamily="18" charset="0"/>
                <a:cs typeface="Times New Roman" pitchFamily="18" charset="0"/>
              </a:rPr>
              <a:t> и Дарвином? Ответ поясните.</a:t>
            </a:r>
          </a:p>
          <a:p>
            <a:pPr fontAlgn="auto">
              <a:spcAft>
                <a:spcPts val="0"/>
              </a:spcAft>
              <a:buFont typeface="Arial" pitchFamily="34" charset="0"/>
              <a:buChar char="•"/>
              <a:defRPr/>
            </a:pP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71500" y="244475"/>
          <a:ext cx="8215313" cy="6613525"/>
        </p:xfrm>
        <a:graphic>
          <a:graphicData uri="http://schemas.openxmlformats.org/drawingml/2006/table">
            <a:tbl>
              <a:tblPr firstRow="1" bandRow="1">
                <a:tableStyleId>{5C22544A-7EE6-4342-B048-85BDC9FD1C3A}</a:tableStyleId>
              </a:tblPr>
              <a:tblGrid>
                <a:gridCol w="4286280">
                  <a:extLst>
                    <a:ext uri="{9D8B030D-6E8A-4147-A177-3AD203B41FA5}">
                      <a16:colId xmlns:a16="http://schemas.microsoft.com/office/drawing/2014/main" val="20000"/>
                    </a:ext>
                  </a:extLst>
                </a:gridCol>
                <a:gridCol w="3929090">
                  <a:extLst>
                    <a:ext uri="{9D8B030D-6E8A-4147-A177-3AD203B41FA5}">
                      <a16:colId xmlns:a16="http://schemas.microsoft.com/office/drawing/2014/main" val="20001"/>
                    </a:ext>
                  </a:extLst>
                </a:gridCol>
              </a:tblGrid>
              <a:tr h="6328432">
                <a:tc>
                  <a:txBody>
                    <a:bodyPr/>
                    <a:lstStyle/>
                    <a:p>
                      <a:r>
                        <a:rPr lang="ru-RU" sz="1800" b="1" kern="1200" dirty="0" smtClean="0">
                          <a:solidFill>
                            <a:schemeClr val="lt1"/>
                          </a:solidFill>
                          <a:latin typeface="+mn-lt"/>
                          <a:ea typeface="+mn-ea"/>
                          <a:cs typeface="+mn-cs"/>
                        </a:rPr>
                        <a:t>Глава 2. </a:t>
                      </a:r>
                      <a:r>
                        <a:rPr lang="ru-RU" sz="1800" b="1" kern="1200" dirty="0" err="1" smtClean="0">
                          <a:solidFill>
                            <a:schemeClr val="lt1"/>
                          </a:solidFill>
                          <a:latin typeface="+mn-lt"/>
                          <a:ea typeface="+mn-ea"/>
                          <a:cs typeface="+mn-cs"/>
                        </a:rPr>
                        <a:t>Микроэволюция</a:t>
                      </a:r>
                      <a:r>
                        <a:rPr lang="ru-RU" sz="1800" b="1" kern="1200" dirty="0" smtClean="0">
                          <a:solidFill>
                            <a:schemeClr val="lt1"/>
                          </a:solidFill>
                          <a:latin typeface="+mn-lt"/>
                          <a:ea typeface="+mn-ea"/>
                          <a:cs typeface="+mn-cs"/>
                        </a:rPr>
                        <a:t> (10 часов)</a:t>
                      </a:r>
                    </a:p>
                    <a:p>
                      <a:r>
                        <a:rPr lang="ru-RU" sz="1600" b="1" kern="1200" dirty="0" smtClean="0">
                          <a:solidFill>
                            <a:schemeClr val="lt1"/>
                          </a:solidFill>
                          <a:latin typeface="+mn-lt"/>
                          <a:ea typeface="+mn-ea"/>
                          <a:cs typeface="+mn-cs"/>
                        </a:rPr>
                        <a:t>Генетические основы эволюции. Элементарный эволюционный материал. Элементарная единица эволюции. Элементарное эволюционное явление. Закон генетического равновесия Дж.Харди, </a:t>
                      </a:r>
                      <a:r>
                        <a:rPr lang="ru-RU" sz="1600" b="1" kern="1200" dirty="0" err="1" smtClean="0">
                          <a:solidFill>
                            <a:schemeClr val="lt1"/>
                          </a:solidFill>
                          <a:latin typeface="+mn-lt"/>
                          <a:ea typeface="+mn-ea"/>
                          <a:cs typeface="+mn-cs"/>
                        </a:rPr>
                        <a:t>В.Вайнберга</a:t>
                      </a:r>
                      <a:r>
                        <a:rPr lang="ru-RU" sz="1600" b="1" kern="1200" dirty="0" smtClean="0">
                          <a:solidFill>
                            <a:schemeClr val="lt1"/>
                          </a:solidFill>
                          <a:latin typeface="+mn-lt"/>
                          <a:ea typeface="+mn-ea"/>
                          <a:cs typeface="+mn-cs"/>
                        </a:rPr>
                        <a:t>. Движущие силы эволюции. Мутационный процесс и комбинативная изменчивость. Популяционные волны и дрейф генов. Миграция. Изоляция. Естественный отбор как фактор эволюции. Предпосылки и механизм действия. Борьба за существование и её формы. Сфера и объект действия естественного отбора. Реальность естественного отбора в природе. Формы естественного отбора. Творческая роль. Приспособленность организмов и её возникновение. Относительная целесообразность приспособлений. Вид и его критерии. Определение вида. Структура вида в природе. Способы видообразования.</a:t>
                      </a:r>
                    </a:p>
                    <a:p>
                      <a:r>
                        <a:rPr lang="ru-RU" sz="1800" b="1" kern="1200" dirty="0" smtClean="0">
                          <a:solidFill>
                            <a:schemeClr val="lt1"/>
                          </a:solidFill>
                          <a:latin typeface="+mn-lt"/>
                          <a:ea typeface="+mn-ea"/>
                          <a:cs typeface="+mn-cs"/>
                        </a:rPr>
                        <a:t>Лабораторные работы: №1 «Описание приспособленности организмов и её относительного характера». №2 «Изучение критериев вида».</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2. </a:t>
                      </a:r>
                      <a:r>
                        <a:rPr lang="ru-RU" sz="1800" b="1" kern="1200" dirty="0" err="1" smtClean="0">
                          <a:solidFill>
                            <a:schemeClr val="lt1"/>
                          </a:solidFill>
                          <a:latin typeface="+mn-lt"/>
                          <a:ea typeface="+mn-ea"/>
                          <a:cs typeface="+mn-cs"/>
                        </a:rPr>
                        <a:t>Микроэволюция</a:t>
                      </a:r>
                      <a:r>
                        <a:rPr lang="ru-RU" sz="1800" b="1" kern="1200" dirty="0" smtClean="0">
                          <a:solidFill>
                            <a:schemeClr val="lt1"/>
                          </a:solidFill>
                          <a:latin typeface="+mn-lt"/>
                          <a:ea typeface="+mn-ea"/>
                          <a:cs typeface="+mn-cs"/>
                        </a:rPr>
                        <a:t> и её результаты (14 часов)</a:t>
                      </a:r>
                    </a:p>
                    <a:p>
                      <a:r>
                        <a:rPr lang="ru-RU" sz="1800" b="1" i="1" kern="1200" dirty="0" smtClean="0">
                          <a:solidFill>
                            <a:schemeClr val="lt1"/>
                          </a:solidFill>
                          <a:latin typeface="+mn-lt"/>
                          <a:ea typeface="+mn-ea"/>
                          <a:cs typeface="+mn-cs"/>
                        </a:rPr>
                        <a:t>Эффект бутылочного горлышка. Снижение генетического разнообразия: причины и следствия. Проявление эффекта </a:t>
                      </a:r>
                      <a:r>
                        <a:rPr lang="ru-RU" sz="1800" b="1" i="1" kern="1200" dirty="0" err="1" smtClean="0">
                          <a:solidFill>
                            <a:schemeClr val="lt1"/>
                          </a:solidFill>
                          <a:latin typeface="+mn-lt"/>
                          <a:ea typeface="+mn-ea"/>
                          <a:cs typeface="+mn-cs"/>
                        </a:rPr>
                        <a:t>дрейфа</a:t>
                      </a:r>
                      <a:r>
                        <a:rPr lang="ru-RU" sz="1800" b="1" i="1" kern="1200" dirty="0" smtClean="0">
                          <a:solidFill>
                            <a:schemeClr val="lt1"/>
                          </a:solidFill>
                          <a:latin typeface="+mn-lt"/>
                          <a:ea typeface="+mn-ea"/>
                          <a:cs typeface="+mn-cs"/>
                        </a:rPr>
                        <a:t> генов в больших и малых популяциях.</a:t>
                      </a: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«Выявление изменчивости у </a:t>
                      </a:r>
                      <a:r>
                        <a:rPr lang="ru-RU" sz="1800" b="1" kern="1200" dirty="0" err="1" smtClean="0">
                          <a:solidFill>
                            <a:schemeClr val="lt1"/>
                          </a:solidFill>
                          <a:latin typeface="+mn-lt"/>
                          <a:ea typeface="+mn-ea"/>
                          <a:cs typeface="+mn-cs"/>
                        </a:rPr>
                        <a:t>особеи</a:t>
                      </a:r>
                      <a:r>
                        <a:rPr lang="ru-RU" sz="1800" b="1" kern="1200" dirty="0" smtClean="0">
                          <a:solidFill>
                            <a:schemeClr val="lt1"/>
                          </a:solidFill>
                          <a:latin typeface="+mn-lt"/>
                          <a:ea typeface="+mn-ea"/>
                          <a:cs typeface="+mn-cs"/>
                        </a:rPr>
                        <a:t>̆ одного вида». </a:t>
                      </a:r>
                    </a:p>
                    <a:p>
                      <a:r>
                        <a:rPr lang="ru-RU" sz="1800" b="1" kern="1200" dirty="0" smtClean="0">
                          <a:solidFill>
                            <a:schemeClr val="lt1"/>
                          </a:solidFill>
                          <a:latin typeface="+mn-lt"/>
                          <a:ea typeface="+mn-ea"/>
                          <a:cs typeface="+mn-cs"/>
                        </a:rPr>
                        <a:t>Лабораторная работа «Приспособления организмов и их относительная целесообразность». </a:t>
                      </a:r>
                    </a:p>
                    <a:p>
                      <a:r>
                        <a:rPr lang="ru-RU" sz="1800" b="1" kern="1200" dirty="0" smtClean="0">
                          <a:solidFill>
                            <a:schemeClr val="lt1"/>
                          </a:solidFill>
                          <a:latin typeface="+mn-lt"/>
                          <a:ea typeface="+mn-ea"/>
                          <a:cs typeface="+mn-cs"/>
                        </a:rPr>
                        <a:t>Лабораторная работа «Сравнение видов по морфологическому критерию».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28625" y="214313"/>
          <a:ext cx="8358188" cy="6675437"/>
        </p:xfrm>
        <a:graphic>
          <a:graphicData uri="http://schemas.openxmlformats.org/drawingml/2006/table">
            <a:tbl>
              <a:tblPr firstRow="1" bandRow="1">
                <a:tableStyleId>{5C22544A-7EE6-4342-B048-85BDC9FD1C3A}</a:tableStyleId>
              </a:tblPr>
              <a:tblGrid>
                <a:gridCol w="4179123">
                  <a:extLst>
                    <a:ext uri="{9D8B030D-6E8A-4147-A177-3AD203B41FA5}">
                      <a16:colId xmlns:a16="http://schemas.microsoft.com/office/drawing/2014/main" val="20000"/>
                    </a:ext>
                  </a:extLst>
                </a:gridCol>
                <a:gridCol w="4179123">
                  <a:extLst>
                    <a:ext uri="{9D8B030D-6E8A-4147-A177-3AD203B41FA5}">
                      <a16:colId xmlns:a16="http://schemas.microsoft.com/office/drawing/2014/main" val="20001"/>
                    </a:ext>
                  </a:extLst>
                </a:gridCol>
              </a:tblGrid>
              <a:tr h="6215106">
                <a:tc>
                  <a:txBody>
                    <a:bodyPr/>
                    <a:lstStyle/>
                    <a:p>
                      <a:r>
                        <a:rPr lang="ru-RU" sz="1800" b="1" kern="1200" dirty="0" smtClean="0">
                          <a:solidFill>
                            <a:schemeClr val="lt1"/>
                          </a:solidFill>
                          <a:latin typeface="+mn-lt"/>
                          <a:ea typeface="+mn-ea"/>
                          <a:cs typeface="+mn-cs"/>
                        </a:rPr>
                        <a:t>Глава 3. Макроэволюция (7 часов)</a:t>
                      </a:r>
                    </a:p>
                    <a:p>
                      <a:r>
                        <a:rPr lang="ru-RU" sz="1800" b="1" kern="1200" dirty="0" smtClean="0">
                          <a:solidFill>
                            <a:schemeClr val="lt1"/>
                          </a:solidFill>
                          <a:latin typeface="+mn-lt"/>
                          <a:ea typeface="+mn-ea"/>
                          <a:cs typeface="+mn-cs"/>
                        </a:rPr>
                        <a:t>Методы изучения эволюции. Переходные формы и филогенетические ряды. Сравнение флоры и фауны материков, изучение островной флоры и фауны. Гомология и аналогия, рудименты и атавизмы. Закон зародышевого сходства, биогенетический закон. Изучение аминокислотной последовательности белков, биохимическая гомология. Моделирование эволюции. Направления и пути эволюции. Пути достижения биологического прогресса. Биологический регресс и вымирание. Соотношение и чередование направлений эволюции. Формы направленной эволюции. Общие правила эволюции. </a:t>
                      </a:r>
                    </a:p>
                    <a:p>
                      <a:r>
                        <a:rPr lang="ru-RU" sz="1800" b="1" kern="1200" dirty="0" smtClean="0">
                          <a:solidFill>
                            <a:schemeClr val="lt1"/>
                          </a:solidFill>
                          <a:latin typeface="+mn-lt"/>
                          <a:ea typeface="+mn-ea"/>
                          <a:cs typeface="+mn-cs"/>
                        </a:rPr>
                        <a:t>Лабораторная работа №3 «Ароморфозы и идиоадаптации у растений и животных».</a:t>
                      </a:r>
                    </a:p>
                    <a:p>
                      <a:r>
                        <a:rPr lang="ru-RU" sz="1800" b="1" kern="1200" dirty="0" smtClean="0">
                          <a:solidFill>
                            <a:schemeClr val="lt1"/>
                          </a:solidFill>
                          <a:latin typeface="+mn-lt"/>
                          <a:ea typeface="+mn-ea"/>
                          <a:cs typeface="+mn-cs"/>
                        </a:rPr>
                        <a:t> </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3. Макроэволюция и её результаты (6 часов)</a:t>
                      </a:r>
                    </a:p>
                    <a:p>
                      <a:r>
                        <a:rPr lang="ru-RU" sz="1800" b="1" i="1" kern="1200" dirty="0" smtClean="0">
                          <a:solidFill>
                            <a:schemeClr val="lt1"/>
                          </a:solidFill>
                          <a:latin typeface="+mn-lt"/>
                          <a:ea typeface="+mn-ea"/>
                          <a:cs typeface="+mn-cs"/>
                        </a:rPr>
                        <a:t>Принцип смены функций</a:t>
                      </a:r>
                    </a:p>
                    <a:p>
                      <a:r>
                        <a:rPr lang="ru-RU" sz="1800" b="1" i="1" kern="1200" dirty="0" smtClean="0">
                          <a:solidFill>
                            <a:schemeClr val="lt1"/>
                          </a:solidFill>
                          <a:latin typeface="+mn-lt"/>
                          <a:ea typeface="+mn-ea"/>
                          <a:cs typeface="+mn-cs"/>
                        </a:rPr>
                        <a:t>Адаптивная радиация. </a:t>
                      </a:r>
                      <a:endParaRPr lang="ru-RU" i="1"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88" y="285750"/>
          <a:ext cx="8429625" cy="6400800"/>
        </p:xfrm>
        <a:graphic>
          <a:graphicData uri="http://schemas.openxmlformats.org/drawingml/2006/table">
            <a:tbl>
              <a:tblPr firstRow="1" bandRow="1">
                <a:tableStyleId>{5C22544A-7EE6-4342-B048-85BDC9FD1C3A}</a:tableStyleId>
              </a:tblPr>
              <a:tblGrid>
                <a:gridCol w="5143536">
                  <a:extLst>
                    <a:ext uri="{9D8B030D-6E8A-4147-A177-3AD203B41FA5}">
                      <a16:colId xmlns:a16="http://schemas.microsoft.com/office/drawing/2014/main" val="20000"/>
                    </a:ext>
                  </a:extLst>
                </a:gridCol>
                <a:gridCol w="3286148">
                  <a:extLst>
                    <a:ext uri="{9D8B030D-6E8A-4147-A177-3AD203B41FA5}">
                      <a16:colId xmlns:a16="http://schemas.microsoft.com/office/drawing/2014/main" val="20001"/>
                    </a:ext>
                  </a:extLst>
                </a:gridCol>
              </a:tblGrid>
              <a:tr h="6357982">
                <a:tc>
                  <a:txBody>
                    <a:bodyPr/>
                    <a:lstStyle/>
                    <a:p>
                      <a:r>
                        <a:rPr lang="ru-RU" sz="1800" b="1" kern="1200" dirty="0" smtClean="0">
                          <a:solidFill>
                            <a:schemeClr val="lt1"/>
                          </a:solidFill>
                          <a:latin typeface="+mn-lt"/>
                          <a:ea typeface="+mn-ea"/>
                          <a:cs typeface="+mn-cs"/>
                        </a:rPr>
                        <a:t>Глава 4. Возникновение и развитие жизни на Земле (14 часов)</a:t>
                      </a:r>
                    </a:p>
                    <a:p>
                      <a:r>
                        <a:rPr lang="ru-RU" sz="1200" b="1" kern="1200" dirty="0" smtClean="0">
                          <a:solidFill>
                            <a:schemeClr val="lt1"/>
                          </a:solidFill>
                          <a:latin typeface="+mn-lt"/>
                          <a:ea typeface="+mn-ea"/>
                          <a:cs typeface="+mn-cs"/>
                        </a:rPr>
                        <a:t>Гипотезы и теории возникновения жизни на Земле. Основные этапы неорганической эволюции. Планетарная эволюция. Химическая эволюция. Абиогенный синтез органических веществ. Опыт С.Миллера и </a:t>
                      </a:r>
                      <a:r>
                        <a:rPr lang="ru-RU" sz="1200" b="1" kern="1200" dirty="0" err="1" smtClean="0">
                          <a:solidFill>
                            <a:schemeClr val="lt1"/>
                          </a:solidFill>
                          <a:latin typeface="+mn-lt"/>
                          <a:ea typeface="+mn-ea"/>
                          <a:cs typeface="+mn-cs"/>
                        </a:rPr>
                        <a:t>Г.Юри</a:t>
                      </a:r>
                      <a:r>
                        <a:rPr lang="ru-RU" sz="1200" b="1" kern="1200" dirty="0" smtClean="0">
                          <a:solidFill>
                            <a:schemeClr val="lt1"/>
                          </a:solidFill>
                          <a:latin typeface="+mn-lt"/>
                          <a:ea typeface="+mn-ea"/>
                          <a:cs typeface="+mn-cs"/>
                        </a:rPr>
                        <a:t>. Образование полимеров из мономеров. </a:t>
                      </a:r>
                      <a:r>
                        <a:rPr lang="ru-RU" sz="1200" b="1" kern="1200" dirty="0" err="1" smtClean="0">
                          <a:solidFill>
                            <a:schemeClr val="lt1"/>
                          </a:solidFill>
                          <a:latin typeface="+mn-lt"/>
                          <a:ea typeface="+mn-ea"/>
                          <a:cs typeface="+mn-cs"/>
                        </a:rPr>
                        <a:t>Коацерватные</a:t>
                      </a:r>
                      <a:r>
                        <a:rPr lang="ru-RU" sz="1200" b="1" kern="1200" dirty="0" smtClean="0">
                          <a:solidFill>
                            <a:schemeClr val="lt1"/>
                          </a:solidFill>
                          <a:latin typeface="+mn-lt"/>
                          <a:ea typeface="+mn-ea"/>
                          <a:cs typeface="+mn-cs"/>
                        </a:rPr>
                        <a:t> капли и микросферы. </a:t>
                      </a:r>
                      <a:r>
                        <a:rPr lang="ru-RU" sz="1200" b="1" kern="1200" dirty="0" err="1" smtClean="0">
                          <a:solidFill>
                            <a:schemeClr val="lt1"/>
                          </a:solidFill>
                          <a:latin typeface="+mn-lt"/>
                          <a:ea typeface="+mn-ea"/>
                          <a:cs typeface="+mn-cs"/>
                        </a:rPr>
                        <a:t>Протеноиды</a:t>
                      </a:r>
                      <a:r>
                        <a:rPr lang="ru-RU" sz="1200" b="1" kern="1200" dirty="0" smtClean="0">
                          <a:solidFill>
                            <a:schemeClr val="lt1"/>
                          </a:solidFill>
                          <a:latin typeface="+mn-lt"/>
                          <a:ea typeface="+mn-ea"/>
                          <a:cs typeface="+mn-cs"/>
                        </a:rPr>
                        <a:t>. </a:t>
                      </a:r>
                      <a:r>
                        <a:rPr lang="ru-RU" sz="1200" b="1" kern="1200" dirty="0" err="1" smtClean="0">
                          <a:solidFill>
                            <a:schemeClr val="lt1"/>
                          </a:solidFill>
                          <a:latin typeface="+mn-lt"/>
                          <a:ea typeface="+mn-ea"/>
                          <a:cs typeface="+mn-cs"/>
                        </a:rPr>
                        <a:t>Рибозимы</a:t>
                      </a:r>
                      <a:r>
                        <a:rPr lang="ru-RU" sz="1200" b="1" kern="1200" dirty="0" smtClean="0">
                          <a:solidFill>
                            <a:schemeClr val="lt1"/>
                          </a:solidFill>
                          <a:latin typeface="+mn-lt"/>
                          <a:ea typeface="+mn-ea"/>
                          <a:cs typeface="+mn-cs"/>
                        </a:rPr>
                        <a:t>. Формирование мембран и возникновение </a:t>
                      </a:r>
                      <a:r>
                        <a:rPr lang="ru-RU" sz="1200" b="1" kern="1200" dirty="0" err="1" smtClean="0">
                          <a:solidFill>
                            <a:schemeClr val="lt1"/>
                          </a:solidFill>
                          <a:latin typeface="+mn-lt"/>
                          <a:ea typeface="+mn-ea"/>
                          <a:cs typeface="+mn-cs"/>
                        </a:rPr>
                        <a:t>пробионтов</a:t>
                      </a:r>
                      <a:r>
                        <a:rPr lang="ru-RU" sz="1200" b="1" kern="1200" dirty="0" smtClean="0">
                          <a:solidFill>
                            <a:schemeClr val="lt1"/>
                          </a:solidFill>
                          <a:latin typeface="+mn-lt"/>
                          <a:ea typeface="+mn-ea"/>
                          <a:cs typeface="+mn-cs"/>
                        </a:rPr>
                        <a:t>. Начало органической эволюции. Появление первых клеток. Прокариоты и эукариоты. Гипотезы возникновения эукариот. Возникновение основных царств эукариот. Формирование неклеточных организмов и их эволюционное значение. Основные этапы эволюции растительного мира. Основные ароморфозы и идиоадаптации. Жизнь в воде. Первые растения – водоросли. Выход на сушу. Первые споровые растения. Освоение и завоевание суши папоротникообразными. Усложнение размножения. Семенные растения. Основные черты эволюции растительного мира. Основные этапы эволюции животного мира. Основные ароморфозы и идиоадаптации. Первые животные – простейшие. Специализация и полимеризация органелл. Дифференциация клеток. Первые многоклеточные животные. </a:t>
                      </a:r>
                      <a:r>
                        <a:rPr lang="ru-RU" sz="1200" b="1" kern="1200" dirty="0" err="1" smtClean="0">
                          <a:solidFill>
                            <a:schemeClr val="lt1"/>
                          </a:solidFill>
                          <a:latin typeface="+mn-lt"/>
                          <a:ea typeface="+mn-ea"/>
                          <a:cs typeface="+mn-cs"/>
                        </a:rPr>
                        <a:t>Двуслойные</a:t>
                      </a:r>
                      <a:r>
                        <a:rPr lang="ru-RU" sz="1200" b="1" kern="1200" dirty="0" smtClean="0">
                          <a:solidFill>
                            <a:schemeClr val="lt1"/>
                          </a:solidFill>
                          <a:latin typeface="+mn-lt"/>
                          <a:ea typeface="+mn-ea"/>
                          <a:cs typeface="+mn-cs"/>
                        </a:rPr>
                        <a:t> животные – кишечнополостные. Первые трёхслойные животные – плоские черви. Выход и завоевание животными суши. Членистоногие. Первые хордовые животные. Жизнь в воде. Рыбы. Второй выход животных на сушу. Земноводные. Завоевание позвоночными животными суши. Пресмыкающиеся. Птицы, Млекопитающие. Основные черты эволюции животного мира. История Земли и методы её изучения. Ископаемые органические остатки. Геохронология и её методы. Геохронологическая шкала. Развитие жизни на Земле по эрам и периодам. Характеристика климата и геологических процессов. Появление, расцвет и гибель характерных организмов. Современная система органического мира. Основные систематические группы организмов. Общая характеристика царств и </a:t>
                      </a:r>
                      <a:r>
                        <a:rPr lang="ru-RU" sz="1200" b="1" kern="1200" dirty="0" err="1" smtClean="0">
                          <a:solidFill>
                            <a:schemeClr val="lt1"/>
                          </a:solidFill>
                          <a:latin typeface="+mn-lt"/>
                          <a:ea typeface="+mn-ea"/>
                          <a:cs typeface="+mn-cs"/>
                        </a:rPr>
                        <a:t>надцарств</a:t>
                      </a:r>
                      <a:r>
                        <a:rPr lang="ru-RU" sz="1200" b="1" kern="1200" dirty="0" smtClean="0">
                          <a:solidFill>
                            <a:schemeClr val="lt1"/>
                          </a:solidFill>
                          <a:latin typeface="+mn-lt"/>
                          <a:ea typeface="+mn-ea"/>
                          <a:cs typeface="+mn-cs"/>
                        </a:rPr>
                        <a:t>. Современное состояние изучения видов.</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4. Происхождение и развитие жизни на Земле (15 часов)</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Виртуальная лабораторная работа «Моделирование опытов Миллера–</a:t>
                      </a:r>
                      <a:r>
                        <a:rPr lang="ru-RU" sz="1800" b="1" kern="1200" dirty="0" err="1" smtClean="0">
                          <a:solidFill>
                            <a:schemeClr val="lt1"/>
                          </a:solidFill>
                          <a:latin typeface="+mn-lt"/>
                          <a:ea typeface="+mn-ea"/>
                          <a:cs typeface="+mn-cs"/>
                        </a:rPr>
                        <a:t>Юри</a:t>
                      </a:r>
                      <a:r>
                        <a:rPr lang="ru-RU" sz="1800" b="1" kern="1200" dirty="0" smtClean="0">
                          <a:solidFill>
                            <a:schemeClr val="lt1"/>
                          </a:solidFill>
                          <a:latin typeface="+mn-lt"/>
                          <a:ea typeface="+mn-ea"/>
                          <a:cs typeface="+mn-cs"/>
                        </a:rPr>
                        <a:t> по изучению абиогенного синтеза органических соединений в </a:t>
                      </a:r>
                      <a:r>
                        <a:rPr lang="ru-RU" sz="1800" b="1" kern="1200" dirty="0" err="1" smtClean="0">
                          <a:solidFill>
                            <a:schemeClr val="lt1"/>
                          </a:solidFill>
                          <a:latin typeface="+mn-lt"/>
                          <a:ea typeface="+mn-ea"/>
                          <a:cs typeface="+mn-cs"/>
                        </a:rPr>
                        <a:t>первичнои</a:t>
                      </a:r>
                      <a:r>
                        <a:rPr lang="ru-RU" sz="1800" b="1" kern="1200" dirty="0" smtClean="0">
                          <a:solidFill>
                            <a:schemeClr val="lt1"/>
                          </a:solidFill>
                          <a:latin typeface="+mn-lt"/>
                          <a:ea typeface="+mn-ea"/>
                          <a:cs typeface="+mn-cs"/>
                        </a:rPr>
                        <a:t>̆ атмосфере». </a:t>
                      </a:r>
                    </a:p>
                    <a:p>
                      <a:r>
                        <a:rPr lang="ru-RU" sz="1800" b="1" kern="1200" dirty="0" smtClean="0">
                          <a:solidFill>
                            <a:schemeClr val="lt1"/>
                          </a:solidFill>
                          <a:latin typeface="+mn-lt"/>
                          <a:ea typeface="+mn-ea"/>
                          <a:cs typeface="+mn-cs"/>
                        </a:rPr>
                        <a:t>Лабораторная работа «Изучение и описание ископаемых остатков древних организмов». </a:t>
                      </a:r>
                    </a:p>
                    <a:p>
                      <a:r>
                        <a:rPr lang="ru-RU" sz="1800" b="1" kern="1200" dirty="0" smtClean="0">
                          <a:solidFill>
                            <a:schemeClr val="lt1"/>
                          </a:solidFill>
                          <a:latin typeface="+mn-lt"/>
                          <a:ea typeface="+mn-ea"/>
                          <a:cs typeface="+mn-cs"/>
                        </a:rPr>
                        <a:t>Практическая работа «Изучение </a:t>
                      </a:r>
                      <a:r>
                        <a:rPr lang="ru-RU" sz="1800" b="1" kern="1200" dirty="0" err="1" smtClean="0">
                          <a:solidFill>
                            <a:schemeClr val="lt1"/>
                          </a:solidFill>
                          <a:latin typeface="+mn-lt"/>
                          <a:ea typeface="+mn-ea"/>
                          <a:cs typeface="+mn-cs"/>
                        </a:rPr>
                        <a:t>особенностеи</a:t>
                      </a:r>
                      <a:r>
                        <a:rPr lang="ru-RU" sz="1800" b="1" kern="1200" dirty="0" smtClean="0">
                          <a:solidFill>
                            <a:schemeClr val="lt1"/>
                          </a:solidFill>
                          <a:latin typeface="+mn-lt"/>
                          <a:ea typeface="+mn-ea"/>
                          <a:cs typeface="+mn-cs"/>
                        </a:rPr>
                        <a:t>̆ строения растений разных отделов». </a:t>
                      </a:r>
                    </a:p>
                    <a:p>
                      <a:r>
                        <a:rPr lang="ru-RU" sz="1800" b="1" kern="1200" dirty="0" smtClean="0">
                          <a:solidFill>
                            <a:schemeClr val="lt1"/>
                          </a:solidFill>
                          <a:latin typeface="+mn-lt"/>
                          <a:ea typeface="+mn-ea"/>
                          <a:cs typeface="+mn-cs"/>
                        </a:rPr>
                        <a:t>Практическая работа «Изучение </a:t>
                      </a:r>
                      <a:r>
                        <a:rPr lang="ru-RU" sz="1800" b="1" kern="1200" dirty="0" err="1" smtClean="0">
                          <a:solidFill>
                            <a:schemeClr val="lt1"/>
                          </a:solidFill>
                          <a:latin typeface="+mn-lt"/>
                          <a:ea typeface="+mn-ea"/>
                          <a:cs typeface="+mn-cs"/>
                        </a:rPr>
                        <a:t>особенностеи</a:t>
                      </a:r>
                      <a:r>
                        <a:rPr lang="ru-RU" sz="1800" b="1" kern="1200" dirty="0" smtClean="0">
                          <a:solidFill>
                            <a:schemeClr val="lt1"/>
                          </a:solidFill>
                          <a:latin typeface="+mn-lt"/>
                          <a:ea typeface="+mn-ea"/>
                          <a:cs typeface="+mn-cs"/>
                        </a:rPr>
                        <a:t>̆ строения позвоночных животных». </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28625" y="285750"/>
          <a:ext cx="8358188" cy="6370638"/>
        </p:xfrm>
        <a:graphic>
          <a:graphicData uri="http://schemas.openxmlformats.org/drawingml/2006/table">
            <a:tbl>
              <a:tblPr firstRow="1" bandRow="1">
                <a:tableStyleId>{5C22544A-7EE6-4342-B048-85BDC9FD1C3A}</a:tableStyleId>
              </a:tblPr>
              <a:tblGrid>
                <a:gridCol w="5429288">
                  <a:extLst>
                    <a:ext uri="{9D8B030D-6E8A-4147-A177-3AD203B41FA5}">
                      <a16:colId xmlns:a16="http://schemas.microsoft.com/office/drawing/2014/main" val="20000"/>
                    </a:ext>
                  </a:extLst>
                </a:gridCol>
                <a:gridCol w="2928958">
                  <a:extLst>
                    <a:ext uri="{9D8B030D-6E8A-4147-A177-3AD203B41FA5}">
                      <a16:colId xmlns:a16="http://schemas.microsoft.com/office/drawing/2014/main" val="20001"/>
                    </a:ext>
                  </a:extLst>
                </a:gridCol>
              </a:tblGrid>
              <a:tr h="6286544">
                <a:tc>
                  <a:txBody>
                    <a:bodyPr/>
                    <a:lstStyle/>
                    <a:p>
                      <a:r>
                        <a:rPr lang="ru-RU" sz="1800" b="1" kern="1200" dirty="0" smtClean="0">
                          <a:solidFill>
                            <a:schemeClr val="lt1"/>
                          </a:solidFill>
                          <a:latin typeface="+mn-lt"/>
                          <a:ea typeface="+mn-ea"/>
                          <a:cs typeface="+mn-cs"/>
                        </a:rPr>
                        <a:t>Глава 5. Человек – </a:t>
                      </a:r>
                      <a:r>
                        <a:rPr lang="ru-RU" sz="1800" b="1" kern="1200" dirty="0" err="1" smtClean="0">
                          <a:solidFill>
                            <a:schemeClr val="lt1"/>
                          </a:solidFill>
                          <a:latin typeface="+mn-lt"/>
                          <a:ea typeface="+mn-ea"/>
                          <a:cs typeface="+mn-cs"/>
                        </a:rPr>
                        <a:t>биосоциальная</a:t>
                      </a:r>
                      <a:r>
                        <a:rPr lang="ru-RU" sz="1800" b="1" kern="1200" dirty="0" smtClean="0">
                          <a:solidFill>
                            <a:schemeClr val="lt1"/>
                          </a:solidFill>
                          <a:latin typeface="+mn-lt"/>
                          <a:ea typeface="+mn-ea"/>
                          <a:cs typeface="+mn-cs"/>
                        </a:rPr>
                        <a:t> система (19 часов)</a:t>
                      </a:r>
                    </a:p>
                    <a:p>
                      <a:r>
                        <a:rPr lang="ru-RU" sz="1400" b="1" kern="1200" dirty="0" smtClean="0">
                          <a:solidFill>
                            <a:schemeClr val="lt1"/>
                          </a:solidFill>
                          <a:latin typeface="+mn-lt"/>
                          <a:ea typeface="+mn-ea"/>
                          <a:cs typeface="+mn-cs"/>
                        </a:rPr>
                        <a:t>Антропология – наука о человеке. Разделы, задачи, методы. Становление представлений о происхождении человека. Религиозные воззрения. Научные теории. Сходства и отличия человека и животных. Систематическое положение человека. Свидетельства сходства человека с животными. Движущие силы антропогенеза. Наследственная изменчивость и естественный отбор. Групповое сотрудничество и общение. Орудийная деятельность и постоянные жилища. Соотношение биологических и социальных факторов. Основные стадии антропогенеза. Находки ископаемых остатков, время существования, рост, объём мозга, образ жизни, орудия. Эволюция современного человека. Естественный отбор в популяциях. Биологическая эволюция индивидов. Мутационный процесс и полиморфизм. Популяционные волны и дрейф генов, миграция и «эффект основателя» в популяциях современного человека. </a:t>
                      </a:r>
                    </a:p>
                    <a:p>
                      <a:r>
                        <a:rPr lang="ru-RU" sz="1400" b="1" kern="1200" dirty="0" smtClean="0">
                          <a:solidFill>
                            <a:schemeClr val="lt1"/>
                          </a:solidFill>
                          <a:latin typeface="+mn-lt"/>
                          <a:ea typeface="+mn-ea"/>
                          <a:cs typeface="+mn-cs"/>
                        </a:rPr>
                        <a:t>Человеческие расы. Понятие о  расе. Время и место возникновения рас. Гипотезы полицентризма и моноцентризма. Причины и механизмы расогенеза. Единство человеческих рас. Критика социального дарвинизма и расизма. Приспособленность человека к разным условиям среды. Адаптивные типы людей. Человек как часть природы и общества. Уровни организации человека. Структуры уровней, происходящие процессы и их взаимосвязь.</a:t>
                      </a:r>
                    </a:p>
                    <a:p>
                      <a:r>
                        <a:rPr lang="ru-RU" sz="1800" b="1" kern="1200" dirty="0" smtClean="0">
                          <a:solidFill>
                            <a:schemeClr val="lt1"/>
                          </a:solidFill>
                          <a:latin typeface="+mn-lt"/>
                          <a:ea typeface="+mn-ea"/>
                          <a:cs typeface="+mn-cs"/>
                        </a:rPr>
                        <a:t>Лабораторная работа №4 «Изучение экологических адаптаций человека». </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5. Происхождение человека – антропогенез (10 часов)</a:t>
                      </a: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«Изучение </a:t>
                      </a:r>
                      <a:r>
                        <a:rPr lang="ru-RU" sz="1800" b="1" kern="1200" dirty="0" err="1" smtClean="0">
                          <a:solidFill>
                            <a:schemeClr val="lt1"/>
                          </a:solidFill>
                          <a:latin typeface="+mn-lt"/>
                          <a:ea typeface="+mn-ea"/>
                          <a:cs typeface="+mn-cs"/>
                        </a:rPr>
                        <a:t>особенностеи</a:t>
                      </a:r>
                      <a:r>
                        <a:rPr lang="ru-RU" sz="1800" b="1" kern="1200" dirty="0" smtClean="0">
                          <a:solidFill>
                            <a:schemeClr val="lt1"/>
                          </a:solidFill>
                          <a:latin typeface="+mn-lt"/>
                          <a:ea typeface="+mn-ea"/>
                          <a:cs typeface="+mn-cs"/>
                        </a:rPr>
                        <a:t>̆ строения скелета человека, связанных с прямохождением». </a:t>
                      </a: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Практическая работа «Изучение экологических адаптаций человека».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88" y="285750"/>
          <a:ext cx="8358187" cy="6286500"/>
        </p:xfrm>
        <a:graphic>
          <a:graphicData uri="http://schemas.openxmlformats.org/drawingml/2006/table">
            <a:tbl>
              <a:tblPr firstRow="1" bandRow="1">
                <a:tableStyleId>{5C22544A-7EE6-4342-B048-85BDC9FD1C3A}</a:tableStyleId>
              </a:tblPr>
              <a:tblGrid>
                <a:gridCol w="4179123">
                  <a:extLst>
                    <a:ext uri="{9D8B030D-6E8A-4147-A177-3AD203B41FA5}">
                      <a16:colId xmlns:a16="http://schemas.microsoft.com/office/drawing/2014/main" val="20000"/>
                    </a:ext>
                  </a:extLst>
                </a:gridCol>
                <a:gridCol w="4179123">
                  <a:extLst>
                    <a:ext uri="{9D8B030D-6E8A-4147-A177-3AD203B41FA5}">
                      <a16:colId xmlns:a16="http://schemas.microsoft.com/office/drawing/2014/main" val="20001"/>
                    </a:ext>
                  </a:extLst>
                </a:gridCol>
              </a:tblGrid>
              <a:tr h="6286544">
                <a:tc>
                  <a:txBody>
                    <a:bodyPr/>
                    <a:lstStyle/>
                    <a:p>
                      <a:r>
                        <a:rPr lang="ru-RU" sz="1800" b="1" kern="1200" dirty="0" smtClean="0">
                          <a:solidFill>
                            <a:schemeClr val="lt1"/>
                          </a:solidFill>
                          <a:latin typeface="+mn-lt"/>
                          <a:ea typeface="+mn-ea"/>
                          <a:cs typeface="+mn-cs"/>
                        </a:rPr>
                        <a:t>Глава 6. Экология – наука о </a:t>
                      </a:r>
                      <a:r>
                        <a:rPr lang="ru-RU" sz="1800" b="1" kern="1200" dirty="0" err="1" smtClean="0">
                          <a:solidFill>
                            <a:schemeClr val="lt1"/>
                          </a:solidFill>
                          <a:latin typeface="+mn-lt"/>
                          <a:ea typeface="+mn-ea"/>
                          <a:cs typeface="+mn-cs"/>
                        </a:rPr>
                        <a:t>надорганизменных</a:t>
                      </a:r>
                      <a:r>
                        <a:rPr lang="ru-RU" sz="1800" b="1" kern="1200" dirty="0" smtClean="0">
                          <a:solidFill>
                            <a:schemeClr val="lt1"/>
                          </a:solidFill>
                          <a:latin typeface="+mn-lt"/>
                          <a:ea typeface="+mn-ea"/>
                          <a:cs typeface="+mn-cs"/>
                        </a:rPr>
                        <a:t> системах (2 часа)</a:t>
                      </a:r>
                    </a:p>
                    <a:p>
                      <a:r>
                        <a:rPr lang="ru-RU" sz="1800" b="1" kern="1200" dirty="0" smtClean="0">
                          <a:solidFill>
                            <a:schemeClr val="lt1"/>
                          </a:solidFill>
                          <a:latin typeface="+mn-lt"/>
                          <a:ea typeface="+mn-ea"/>
                          <a:cs typeface="+mn-cs"/>
                        </a:rPr>
                        <a:t>Зарождение и развитие экологии в трудах А.Гумбольдта, </a:t>
                      </a:r>
                      <a:r>
                        <a:rPr lang="ru-RU" sz="1800" b="1" kern="1200" dirty="0" err="1" smtClean="0">
                          <a:solidFill>
                            <a:schemeClr val="lt1"/>
                          </a:solidFill>
                          <a:latin typeface="+mn-lt"/>
                          <a:ea typeface="+mn-ea"/>
                          <a:cs typeface="+mn-cs"/>
                        </a:rPr>
                        <a:t>К.Ф.Рулье</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Н.А.Северцова</a:t>
                      </a:r>
                      <a:r>
                        <a:rPr lang="ru-RU" sz="1800" b="1" kern="1200" dirty="0" smtClean="0">
                          <a:solidFill>
                            <a:schemeClr val="lt1"/>
                          </a:solidFill>
                          <a:latin typeface="+mn-lt"/>
                          <a:ea typeface="+mn-ea"/>
                          <a:cs typeface="+mn-cs"/>
                        </a:rPr>
                        <a:t>, Э.Геккеля, </a:t>
                      </a:r>
                      <a:r>
                        <a:rPr lang="ru-RU" sz="1800" b="1" kern="1200" dirty="0" err="1" smtClean="0">
                          <a:solidFill>
                            <a:schemeClr val="lt1"/>
                          </a:solidFill>
                          <a:latin typeface="+mn-lt"/>
                          <a:ea typeface="+mn-ea"/>
                          <a:cs typeface="+mn-cs"/>
                        </a:rPr>
                        <a:t>Ф.Клементса</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В.Шелфорда</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А.Тенсли</a:t>
                      </a:r>
                      <a:r>
                        <a:rPr lang="ru-RU" sz="1800" b="1" kern="1200" dirty="0" smtClean="0">
                          <a:solidFill>
                            <a:schemeClr val="lt1"/>
                          </a:solidFill>
                          <a:latin typeface="+mn-lt"/>
                          <a:ea typeface="+mn-ea"/>
                          <a:cs typeface="+mn-cs"/>
                        </a:rPr>
                        <a:t>, В.Н.Сукачёва, </a:t>
                      </a:r>
                      <a:r>
                        <a:rPr lang="ru-RU" sz="1800" b="1" kern="1200" dirty="0" err="1" smtClean="0">
                          <a:solidFill>
                            <a:schemeClr val="lt1"/>
                          </a:solidFill>
                          <a:latin typeface="+mn-lt"/>
                          <a:ea typeface="+mn-ea"/>
                          <a:cs typeface="+mn-cs"/>
                        </a:rPr>
                        <a:t>Ч.Элтона</a:t>
                      </a:r>
                      <a:r>
                        <a:rPr lang="ru-RU" sz="1800" b="1" kern="1200" dirty="0" smtClean="0">
                          <a:solidFill>
                            <a:schemeClr val="lt1"/>
                          </a:solidFill>
                          <a:latin typeface="+mn-lt"/>
                          <a:ea typeface="+mn-ea"/>
                          <a:cs typeface="+mn-cs"/>
                        </a:rPr>
                        <a:t>. Разделы и задачи экологии. Связь экологии с другими науками. Методы.</a:t>
                      </a:r>
                    </a:p>
                    <a:p>
                      <a:r>
                        <a:rPr lang="ru-RU" sz="1800" b="1" kern="1200" dirty="0" smtClean="0">
                          <a:solidFill>
                            <a:schemeClr val="lt1"/>
                          </a:solidFill>
                          <a:latin typeface="+mn-lt"/>
                          <a:ea typeface="+mn-ea"/>
                          <a:cs typeface="+mn-cs"/>
                        </a:rPr>
                        <a:t> </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6. Экология – наука о взаимоотношениях организмов и </a:t>
                      </a:r>
                      <a:r>
                        <a:rPr lang="ru-RU" sz="1800" b="1" kern="1200" dirty="0" err="1" smtClean="0">
                          <a:solidFill>
                            <a:schemeClr val="lt1"/>
                          </a:solidFill>
                          <a:latin typeface="+mn-lt"/>
                          <a:ea typeface="+mn-ea"/>
                          <a:cs typeface="+mn-cs"/>
                        </a:rPr>
                        <a:t>надорганизменных</a:t>
                      </a:r>
                      <a:r>
                        <a:rPr lang="ru-RU" sz="1800" b="1" kern="1200" dirty="0" smtClean="0">
                          <a:solidFill>
                            <a:schemeClr val="lt1"/>
                          </a:solidFill>
                          <a:latin typeface="+mn-lt"/>
                          <a:ea typeface="+mn-ea"/>
                          <a:cs typeface="+mn-cs"/>
                        </a:rPr>
                        <a:t> систем с </a:t>
                      </a:r>
                      <a:r>
                        <a:rPr lang="ru-RU" sz="1800" b="1" kern="1200" dirty="0" err="1" smtClean="0">
                          <a:solidFill>
                            <a:schemeClr val="lt1"/>
                          </a:solidFill>
                          <a:latin typeface="+mn-lt"/>
                          <a:ea typeface="+mn-ea"/>
                          <a:cs typeface="+mn-cs"/>
                        </a:rPr>
                        <a:t>окружающеи</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средои</a:t>
                      </a:r>
                      <a:r>
                        <a:rPr lang="ru-RU" sz="1800" b="1" kern="1200" dirty="0" smtClean="0">
                          <a:solidFill>
                            <a:schemeClr val="lt1"/>
                          </a:solidFill>
                          <a:latin typeface="+mn-lt"/>
                          <a:ea typeface="+mn-ea"/>
                          <a:cs typeface="+mn-cs"/>
                        </a:rPr>
                        <a:t>̆ (3 часа)</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Лабораторная работа «Изучение методов экологических исследований».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88" y="357188"/>
          <a:ext cx="8501062" cy="6218237"/>
        </p:xfrm>
        <a:graphic>
          <a:graphicData uri="http://schemas.openxmlformats.org/drawingml/2006/table">
            <a:tbl>
              <a:tblPr firstRow="1" bandRow="1">
                <a:tableStyleId>{5C22544A-7EE6-4342-B048-85BDC9FD1C3A}</a:tableStyleId>
              </a:tblPr>
              <a:tblGrid>
                <a:gridCol w="5786478">
                  <a:extLst>
                    <a:ext uri="{9D8B030D-6E8A-4147-A177-3AD203B41FA5}">
                      <a16:colId xmlns:a16="http://schemas.microsoft.com/office/drawing/2014/main" val="20000"/>
                    </a:ext>
                  </a:extLst>
                </a:gridCol>
                <a:gridCol w="2714644">
                  <a:extLst>
                    <a:ext uri="{9D8B030D-6E8A-4147-A177-3AD203B41FA5}">
                      <a16:colId xmlns:a16="http://schemas.microsoft.com/office/drawing/2014/main" val="20001"/>
                    </a:ext>
                  </a:extLst>
                </a:gridCol>
              </a:tblGrid>
              <a:tr h="6143668">
                <a:tc>
                  <a:txBody>
                    <a:bodyPr/>
                    <a:lstStyle/>
                    <a:p>
                      <a:r>
                        <a:rPr lang="ru-RU" sz="1800" b="1" kern="1200" dirty="0" smtClean="0">
                          <a:solidFill>
                            <a:schemeClr val="lt1"/>
                          </a:solidFill>
                          <a:latin typeface="+mn-lt"/>
                          <a:ea typeface="+mn-ea"/>
                          <a:cs typeface="+mn-cs"/>
                        </a:rPr>
                        <a:t>Глава 7. Организмы и среда обитания (14 часов)</a:t>
                      </a:r>
                    </a:p>
                    <a:p>
                      <a:r>
                        <a:rPr lang="ru-RU" sz="1400" b="1" kern="1200" dirty="0" smtClean="0">
                          <a:solidFill>
                            <a:schemeClr val="lt1"/>
                          </a:solidFill>
                          <a:latin typeface="+mn-lt"/>
                          <a:ea typeface="+mn-ea"/>
                          <a:cs typeface="+mn-cs"/>
                        </a:rPr>
                        <a:t>Среды обитания организмов. Их особенности. Приспособления организмов к жизни в разных средах обитания. Экологические факторы и закономерности их действия. Взаимодействие экологических факторов. Биологический оптимум и ограничивающий фактор. Правило минимума Ю.Либиха. Экологические спектры организмов. </a:t>
                      </a:r>
                      <a:r>
                        <a:rPr lang="ru-RU" sz="1400" b="1" kern="1200" dirty="0" err="1" smtClean="0">
                          <a:solidFill>
                            <a:schemeClr val="lt1"/>
                          </a:solidFill>
                          <a:latin typeface="+mn-lt"/>
                          <a:ea typeface="+mn-ea"/>
                          <a:cs typeface="+mn-cs"/>
                        </a:rPr>
                        <a:t>Эврибионьные</a:t>
                      </a:r>
                      <a:r>
                        <a:rPr lang="ru-RU" sz="1400" b="1" kern="1200" dirty="0" smtClean="0">
                          <a:solidFill>
                            <a:schemeClr val="lt1"/>
                          </a:solidFill>
                          <a:latin typeface="+mn-lt"/>
                          <a:ea typeface="+mn-ea"/>
                          <a:cs typeface="+mn-cs"/>
                        </a:rPr>
                        <a:t> и стенобионтные организмы. Классификация экологических факторов. Абиотические факторы. Свет и его действие на организмы. Экологические группы растений и животных по отношению к свету. Сигнальная роль света. Фотопериодизм. Температура и её действие на организмы. Пойкилотермные и гомойотермные организмы. Температурные приспособления организмов. Влажность и её действие на организмы. Приспособления организмов к поддержанию водного баланса. Газовый и ионный состав среды. Почва и рельеф. Погодные и климатические факторы. Приспособления организмов к действию абиотических факторов. Биологические ритмы. Приспособленность организмов к сезонным изменениям условий среды. Жизненные формы организмов. Особенности строения и образа жизни. Биотические факторы. Виды биотических взаимодействий. Значение биотических взаимодействий для существования организмов в среде обитания и в сообществах.</a:t>
                      </a:r>
                    </a:p>
                    <a:p>
                      <a:r>
                        <a:rPr lang="ru-RU" sz="1800" b="1" kern="1200" dirty="0" smtClean="0">
                          <a:solidFill>
                            <a:schemeClr val="lt1"/>
                          </a:solidFill>
                          <a:latin typeface="+mn-lt"/>
                          <a:ea typeface="+mn-ea"/>
                          <a:cs typeface="+mn-cs"/>
                        </a:rPr>
                        <a:t>Лабораторные работы №5 «Сравнение анатомических особенностей растений из разных мест обитания», №6 «Методы измерения </a:t>
                      </a:r>
                      <a:r>
                        <a:rPr lang="ru-RU" sz="1800" b="1" kern="1200" dirty="0" err="1" smtClean="0">
                          <a:solidFill>
                            <a:schemeClr val="lt1"/>
                          </a:solidFill>
                          <a:latin typeface="+mn-lt"/>
                          <a:ea typeface="+mn-ea"/>
                          <a:cs typeface="+mn-cs"/>
                        </a:rPr>
                        <a:t>эдафических</a:t>
                      </a:r>
                      <a:r>
                        <a:rPr lang="ru-RU" sz="1800" b="1" kern="1200" dirty="0" smtClean="0">
                          <a:solidFill>
                            <a:schemeClr val="lt1"/>
                          </a:solidFill>
                          <a:latin typeface="+mn-lt"/>
                          <a:ea typeface="+mn-ea"/>
                          <a:cs typeface="+mn-cs"/>
                        </a:rPr>
                        <a:t> факторов среды обитания», №7 «Описание жизненных форм у растений и животных».</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7. Организмы и среда обитания (9 часов)</a:t>
                      </a: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«Выявление приспособлений организмов к влиянию света». </a:t>
                      </a:r>
                    </a:p>
                    <a:p>
                      <a:r>
                        <a:rPr lang="ru-RU" sz="1800" b="1" kern="1200" dirty="0" smtClean="0">
                          <a:solidFill>
                            <a:schemeClr val="lt1"/>
                          </a:solidFill>
                          <a:latin typeface="+mn-lt"/>
                          <a:ea typeface="+mn-ea"/>
                          <a:cs typeface="+mn-cs"/>
                        </a:rPr>
                        <a:t>Лабораторная работа «Выявление приспособлений организмов к влиянию температуры». </a:t>
                      </a:r>
                    </a:p>
                    <a:p>
                      <a:r>
                        <a:rPr lang="ru-RU" sz="1800" b="1" kern="1200" dirty="0" smtClean="0">
                          <a:solidFill>
                            <a:schemeClr val="lt1"/>
                          </a:solidFill>
                          <a:latin typeface="+mn-lt"/>
                          <a:ea typeface="+mn-ea"/>
                          <a:cs typeface="+mn-cs"/>
                        </a:rPr>
                        <a:t>Лабораторная работа «Анатомические особенности растений из разных мест обитания».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71500" y="285750"/>
          <a:ext cx="8143875" cy="6400800"/>
        </p:xfrm>
        <a:graphic>
          <a:graphicData uri="http://schemas.openxmlformats.org/drawingml/2006/table">
            <a:tbl>
              <a:tblPr firstRow="1" bandRow="1">
                <a:tableStyleId>{5C22544A-7EE6-4342-B048-85BDC9FD1C3A}</a:tableStyleId>
              </a:tblPr>
              <a:tblGrid>
                <a:gridCol w="4714908">
                  <a:extLst>
                    <a:ext uri="{9D8B030D-6E8A-4147-A177-3AD203B41FA5}">
                      <a16:colId xmlns:a16="http://schemas.microsoft.com/office/drawing/2014/main" val="20000"/>
                    </a:ext>
                  </a:extLst>
                </a:gridCol>
                <a:gridCol w="3429024">
                  <a:extLst>
                    <a:ext uri="{9D8B030D-6E8A-4147-A177-3AD203B41FA5}">
                      <a16:colId xmlns:a16="http://schemas.microsoft.com/office/drawing/2014/main" val="20001"/>
                    </a:ext>
                  </a:extLst>
                </a:gridCol>
              </a:tblGrid>
              <a:tr h="5857916">
                <a:tc>
                  <a:txBody>
                    <a:bodyPr/>
                    <a:lstStyle/>
                    <a:p>
                      <a:r>
                        <a:rPr lang="ru-RU" sz="1800" b="1" kern="1200" dirty="0" smtClean="0">
                          <a:solidFill>
                            <a:schemeClr val="lt1"/>
                          </a:solidFill>
                          <a:latin typeface="+mn-lt"/>
                          <a:ea typeface="+mn-ea"/>
                          <a:cs typeface="+mn-cs"/>
                        </a:rPr>
                        <a:t>Глава 9. Сообщества и экологические системы (10 часов)</a:t>
                      </a:r>
                    </a:p>
                    <a:p>
                      <a:r>
                        <a:rPr lang="ru-RU" sz="1800" b="1" kern="1200" dirty="0" smtClean="0">
                          <a:solidFill>
                            <a:schemeClr val="lt1"/>
                          </a:solidFill>
                          <a:latin typeface="+mn-lt"/>
                          <a:ea typeface="+mn-ea"/>
                          <a:cs typeface="+mn-cs"/>
                        </a:rPr>
                        <a:t>Сообщества организмов: структуры и связи. Биогеоценоз. Его структуры, связи между организмами. Экосистемы. Структурные компоненты экосистемы. Круговорот веществ и потоки энергии. Трофические уровни. Трофические цепи и сети. Основные показатели. Экологические пирамиды. Свойства биогеоценозов и динамика сообществ. Циклические изменения. Сукцессии. Природные экосистемы. Экосистемы озера. Смешанного леса. Структурные компоненты и трофическая сеть природных экосистем. Антропогенные экосистемы. </a:t>
                      </a:r>
                      <a:r>
                        <a:rPr lang="ru-RU" sz="1800" b="1" kern="1200" dirty="0" err="1" smtClean="0">
                          <a:solidFill>
                            <a:schemeClr val="lt1"/>
                          </a:solidFill>
                          <a:latin typeface="+mn-lt"/>
                          <a:ea typeface="+mn-ea"/>
                          <a:cs typeface="+mn-cs"/>
                        </a:rPr>
                        <a:t>Агроэкосистемы</a:t>
                      </a:r>
                      <a:r>
                        <a:rPr lang="ru-RU" sz="1800" b="1" kern="1200" dirty="0" smtClean="0">
                          <a:solidFill>
                            <a:schemeClr val="lt1"/>
                          </a:solidFill>
                          <a:latin typeface="+mn-lt"/>
                          <a:ea typeface="+mn-ea"/>
                          <a:cs typeface="+mn-cs"/>
                        </a:rPr>
                        <a:t>. Отличия </a:t>
                      </a:r>
                      <a:r>
                        <a:rPr lang="ru-RU" sz="1800" b="1" kern="1200" dirty="0" err="1" smtClean="0">
                          <a:solidFill>
                            <a:schemeClr val="lt1"/>
                          </a:solidFill>
                          <a:latin typeface="+mn-lt"/>
                          <a:ea typeface="+mn-ea"/>
                          <a:cs typeface="+mn-cs"/>
                        </a:rPr>
                        <a:t>агроэкосистем</a:t>
                      </a:r>
                      <a:r>
                        <a:rPr lang="ru-RU" sz="1800" b="1" kern="1200" dirty="0" smtClean="0">
                          <a:solidFill>
                            <a:schemeClr val="lt1"/>
                          </a:solidFill>
                          <a:latin typeface="+mn-lt"/>
                          <a:ea typeface="+mn-ea"/>
                          <a:cs typeface="+mn-cs"/>
                        </a:rPr>
                        <a:t> от биогеоценозов. </a:t>
                      </a:r>
                      <a:r>
                        <a:rPr lang="ru-RU" sz="1800" b="1" kern="1200" dirty="0" err="1" smtClean="0">
                          <a:solidFill>
                            <a:schemeClr val="lt1"/>
                          </a:solidFill>
                          <a:latin typeface="+mn-lt"/>
                          <a:ea typeface="+mn-ea"/>
                          <a:cs typeface="+mn-cs"/>
                        </a:rPr>
                        <a:t>Урбоэкосистемы</a:t>
                      </a:r>
                      <a:r>
                        <a:rPr lang="ru-RU" sz="1800" b="1" kern="1200" dirty="0" smtClean="0">
                          <a:solidFill>
                            <a:schemeClr val="lt1"/>
                          </a:solidFill>
                          <a:latin typeface="+mn-lt"/>
                          <a:ea typeface="+mn-ea"/>
                          <a:cs typeface="+mn-cs"/>
                        </a:rPr>
                        <a:t>. Их основные компоненты. Городская флора и фауна. Биологическое и хозяйственное значение </a:t>
                      </a:r>
                      <a:r>
                        <a:rPr lang="ru-RU" sz="1800" b="1" kern="1200" dirty="0" err="1" smtClean="0">
                          <a:solidFill>
                            <a:schemeClr val="lt1"/>
                          </a:solidFill>
                          <a:latin typeface="+mn-lt"/>
                          <a:ea typeface="+mn-ea"/>
                          <a:cs typeface="+mn-cs"/>
                        </a:rPr>
                        <a:t>агроэкосистем</a:t>
                      </a:r>
                      <a:r>
                        <a:rPr lang="ru-RU" sz="1800" b="1" kern="1200" dirty="0" smtClean="0">
                          <a:solidFill>
                            <a:schemeClr val="lt1"/>
                          </a:solidFill>
                          <a:latin typeface="+mn-lt"/>
                          <a:ea typeface="+mn-ea"/>
                          <a:cs typeface="+mn-cs"/>
                        </a:rPr>
                        <a:t> и </a:t>
                      </a:r>
                      <a:r>
                        <a:rPr lang="ru-RU" sz="1800" b="1" kern="1200" dirty="0" err="1" smtClean="0">
                          <a:solidFill>
                            <a:schemeClr val="lt1"/>
                          </a:solidFill>
                          <a:latin typeface="+mn-lt"/>
                          <a:ea typeface="+mn-ea"/>
                          <a:cs typeface="+mn-cs"/>
                        </a:rPr>
                        <a:t>урбоэкосистем</a:t>
                      </a:r>
                      <a:r>
                        <a:rPr lang="ru-RU" sz="1800" b="1" kern="1200" dirty="0" smtClean="0">
                          <a:solidFill>
                            <a:schemeClr val="lt1"/>
                          </a:solidFill>
                          <a:latin typeface="+mn-lt"/>
                          <a:ea typeface="+mn-ea"/>
                          <a:cs typeface="+mn-cs"/>
                        </a:rPr>
                        <a:t>. </a:t>
                      </a:r>
                      <a:r>
                        <a:rPr lang="ru-RU" sz="1800" b="1" kern="1200" dirty="0" err="1" smtClean="0">
                          <a:solidFill>
                            <a:schemeClr val="lt1"/>
                          </a:solidFill>
                          <a:latin typeface="+mn-lt"/>
                          <a:ea typeface="+mn-ea"/>
                          <a:cs typeface="+mn-cs"/>
                        </a:rPr>
                        <a:t>Биоразнообразие</a:t>
                      </a:r>
                      <a:r>
                        <a:rPr lang="ru-RU" sz="1800" b="1" kern="1200" dirty="0" smtClean="0">
                          <a:solidFill>
                            <a:schemeClr val="lt1"/>
                          </a:solidFill>
                          <a:latin typeface="+mn-lt"/>
                          <a:ea typeface="+mn-ea"/>
                          <a:cs typeface="+mn-cs"/>
                        </a:rPr>
                        <a:t> – основа устойчивости сообществ. </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9. Экология сообществ. Экологические системы. (12 часов)</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i="1" kern="1200" dirty="0" smtClean="0">
                          <a:solidFill>
                            <a:schemeClr val="lt1"/>
                          </a:solidFill>
                          <a:latin typeface="+mn-lt"/>
                          <a:ea typeface="+mn-ea"/>
                          <a:cs typeface="+mn-cs"/>
                        </a:rPr>
                        <a:t>Динамика экосистем. Катастрофические </a:t>
                      </a:r>
                      <a:r>
                        <a:rPr lang="ru-RU" sz="1800" b="1" i="1" kern="1200" dirty="0" err="1" smtClean="0">
                          <a:solidFill>
                            <a:schemeClr val="lt1"/>
                          </a:solidFill>
                          <a:latin typeface="+mn-lt"/>
                          <a:ea typeface="+mn-ea"/>
                          <a:cs typeface="+mn-cs"/>
                        </a:rPr>
                        <a:t>перестройки</a:t>
                      </a:r>
                      <a:r>
                        <a:rPr lang="ru-RU" sz="1800" b="1" i="1" kern="1200" dirty="0" smtClean="0">
                          <a:solidFill>
                            <a:schemeClr val="lt1"/>
                          </a:solidFill>
                          <a:latin typeface="+mn-lt"/>
                          <a:ea typeface="+mn-ea"/>
                          <a:cs typeface="+mn-cs"/>
                        </a:rPr>
                        <a:t>. Флуктуации</a:t>
                      </a:r>
                      <a:r>
                        <a:rPr lang="ru-RU" sz="1800" b="1" kern="1200" dirty="0" smtClean="0">
                          <a:solidFill>
                            <a:schemeClr val="lt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i="1" kern="1200" dirty="0" smtClean="0">
                          <a:solidFill>
                            <a:schemeClr val="lt1"/>
                          </a:solidFill>
                          <a:latin typeface="+mn-lt"/>
                          <a:ea typeface="+mn-ea"/>
                          <a:cs typeface="+mn-cs"/>
                        </a:rPr>
                        <a:t>Экосистемы </a:t>
                      </a:r>
                      <a:r>
                        <a:rPr lang="ru-RU" sz="1800" b="1" i="1" kern="1200" dirty="0" err="1" smtClean="0">
                          <a:solidFill>
                            <a:schemeClr val="lt1"/>
                          </a:solidFill>
                          <a:latin typeface="+mn-lt"/>
                          <a:ea typeface="+mn-ea"/>
                          <a:cs typeface="+mn-cs"/>
                        </a:rPr>
                        <a:t>озёр</a:t>
                      </a:r>
                      <a:r>
                        <a:rPr lang="ru-RU" sz="1800" b="1" i="1" kern="1200" dirty="0" smtClean="0">
                          <a:solidFill>
                            <a:schemeClr val="lt1"/>
                          </a:solidFill>
                          <a:latin typeface="+mn-lt"/>
                          <a:ea typeface="+mn-ea"/>
                          <a:cs typeface="+mn-cs"/>
                        </a:rPr>
                        <a:t> и рек. Экосистемы </a:t>
                      </a:r>
                      <a:r>
                        <a:rPr lang="ru-RU" sz="1800" b="1" i="1" kern="1200" dirty="0" err="1" smtClean="0">
                          <a:solidFill>
                            <a:schemeClr val="lt1"/>
                          </a:solidFill>
                          <a:latin typeface="+mn-lt"/>
                          <a:ea typeface="+mn-ea"/>
                          <a:cs typeface="+mn-cs"/>
                        </a:rPr>
                        <a:t>мореи</a:t>
                      </a:r>
                      <a:r>
                        <a:rPr lang="ru-RU" sz="1800" b="1" i="1" kern="1200" dirty="0" smtClean="0">
                          <a:solidFill>
                            <a:schemeClr val="lt1"/>
                          </a:solidFill>
                          <a:latin typeface="+mn-lt"/>
                          <a:ea typeface="+mn-ea"/>
                          <a:cs typeface="+mn-cs"/>
                        </a:rPr>
                        <a:t>̆ и океанов. Экосистемы тундр, лесов, </a:t>
                      </a:r>
                      <a:r>
                        <a:rPr lang="ru-RU" sz="1800" b="1" i="1" kern="1200" dirty="0" err="1" smtClean="0">
                          <a:solidFill>
                            <a:schemeClr val="lt1"/>
                          </a:solidFill>
                          <a:latin typeface="+mn-lt"/>
                          <a:ea typeface="+mn-ea"/>
                          <a:cs typeface="+mn-cs"/>
                        </a:rPr>
                        <a:t>степеи</a:t>
                      </a:r>
                      <a:r>
                        <a:rPr lang="ru-RU" sz="1800" b="1" i="1" kern="1200" dirty="0" smtClean="0">
                          <a:solidFill>
                            <a:schemeClr val="lt1"/>
                          </a:solidFill>
                          <a:latin typeface="+mn-lt"/>
                          <a:ea typeface="+mn-ea"/>
                          <a:cs typeface="+mn-cs"/>
                        </a:rPr>
                        <a:t>̆, пустынь</a:t>
                      </a:r>
                      <a:r>
                        <a:rPr lang="ru-RU" sz="1800" b="1" kern="1200" dirty="0" smtClean="0">
                          <a:solidFill>
                            <a:schemeClr val="lt1"/>
                          </a:solidFill>
                          <a:latin typeface="+mn-lt"/>
                          <a:ea typeface="+mn-ea"/>
                          <a:cs typeface="+mn-cs"/>
                        </a:rPr>
                        <a:t>. </a:t>
                      </a:r>
                    </a:p>
                    <a:p>
                      <a:r>
                        <a:rPr lang="ru-RU" sz="1800" b="1" i="1" kern="1200" dirty="0" smtClean="0">
                          <a:solidFill>
                            <a:schemeClr val="lt1"/>
                          </a:solidFill>
                          <a:latin typeface="+mn-lt"/>
                          <a:ea typeface="+mn-ea"/>
                          <a:cs typeface="+mn-cs"/>
                        </a:rPr>
                        <a:t>Роль каскадного эффекта и </a:t>
                      </a:r>
                      <a:r>
                        <a:rPr lang="ru-RU" sz="1800" b="1" i="1" kern="1200" dirty="0" err="1" smtClean="0">
                          <a:solidFill>
                            <a:schemeClr val="lt1"/>
                          </a:solidFill>
                          <a:latin typeface="+mn-lt"/>
                          <a:ea typeface="+mn-ea"/>
                          <a:cs typeface="+mn-cs"/>
                        </a:rPr>
                        <a:t>видов-эдификаторов</a:t>
                      </a:r>
                      <a:r>
                        <a:rPr lang="ru-RU" sz="1800" b="1" i="1" kern="1200" dirty="0" smtClean="0">
                          <a:solidFill>
                            <a:schemeClr val="lt1"/>
                          </a:solidFill>
                          <a:latin typeface="+mn-lt"/>
                          <a:ea typeface="+mn-ea"/>
                          <a:cs typeface="+mn-cs"/>
                        </a:rPr>
                        <a:t> (ключевых видов) в функционировании экосистем</a:t>
                      </a:r>
                      <a:r>
                        <a:rPr lang="ru-RU" sz="1800" b="1" kern="1200" dirty="0" smtClean="0">
                          <a:solidFill>
                            <a:schemeClr val="lt1"/>
                          </a:solidFill>
                          <a:latin typeface="+mn-lt"/>
                          <a:ea typeface="+mn-ea"/>
                          <a:cs typeface="+mn-cs"/>
                        </a:rPr>
                        <a:t>. </a:t>
                      </a:r>
                    </a:p>
                    <a:p>
                      <a:r>
                        <a:rPr lang="ru-RU" sz="1800" b="1" i="1" kern="1200" dirty="0" smtClean="0">
                          <a:solidFill>
                            <a:schemeClr val="lt1"/>
                          </a:solidFill>
                          <a:latin typeface="+mn-lt"/>
                          <a:ea typeface="+mn-ea"/>
                          <a:cs typeface="+mn-cs"/>
                        </a:rPr>
                        <a:t>Механизмы </a:t>
                      </a:r>
                      <a:r>
                        <a:rPr lang="ru-RU" sz="1800" b="1" i="1" kern="1200" dirty="0" err="1" smtClean="0">
                          <a:solidFill>
                            <a:schemeClr val="lt1"/>
                          </a:solidFill>
                          <a:latin typeface="+mn-lt"/>
                          <a:ea typeface="+mn-ea"/>
                          <a:cs typeface="+mn-cs"/>
                        </a:rPr>
                        <a:t>воздействия</a:t>
                      </a:r>
                      <a:r>
                        <a:rPr lang="ru-RU" sz="1800" b="1" i="1" kern="1200" dirty="0" smtClean="0">
                          <a:solidFill>
                            <a:schemeClr val="lt1"/>
                          </a:solidFill>
                          <a:latin typeface="+mn-lt"/>
                          <a:ea typeface="+mn-ea"/>
                          <a:cs typeface="+mn-cs"/>
                        </a:rPr>
                        <a:t> загрязнений разных типов на </a:t>
                      </a:r>
                      <a:r>
                        <a:rPr lang="ru-RU" sz="1800" b="1" i="1" kern="1200" dirty="0" err="1" smtClean="0">
                          <a:solidFill>
                            <a:schemeClr val="lt1"/>
                          </a:solidFill>
                          <a:latin typeface="+mn-lt"/>
                          <a:ea typeface="+mn-ea"/>
                          <a:cs typeface="+mn-cs"/>
                        </a:rPr>
                        <a:t>суборганизменном</a:t>
                      </a:r>
                      <a:r>
                        <a:rPr lang="ru-RU" sz="1800" b="1" i="1" kern="1200" dirty="0" smtClean="0">
                          <a:solidFill>
                            <a:schemeClr val="lt1"/>
                          </a:solidFill>
                          <a:latin typeface="+mn-lt"/>
                          <a:ea typeface="+mn-ea"/>
                          <a:cs typeface="+mn-cs"/>
                        </a:rPr>
                        <a:t>, организменном, популяционном и </a:t>
                      </a:r>
                      <a:r>
                        <a:rPr lang="ru-RU" sz="1800" b="1" i="1" kern="1200" dirty="0" err="1" smtClean="0">
                          <a:solidFill>
                            <a:schemeClr val="lt1"/>
                          </a:solidFill>
                          <a:latin typeface="+mn-lt"/>
                          <a:ea typeface="+mn-ea"/>
                          <a:cs typeface="+mn-cs"/>
                        </a:rPr>
                        <a:t>экосистемном</a:t>
                      </a:r>
                      <a:r>
                        <a:rPr lang="ru-RU" sz="1800" b="1" i="1" kern="1200" dirty="0" smtClean="0">
                          <a:solidFill>
                            <a:schemeClr val="lt1"/>
                          </a:solidFill>
                          <a:latin typeface="+mn-lt"/>
                          <a:ea typeface="+mn-ea"/>
                          <a:cs typeface="+mn-cs"/>
                        </a:rPr>
                        <a:t> уровнях, основы экологического нормирования антропогенного </a:t>
                      </a:r>
                      <a:r>
                        <a:rPr lang="ru-RU" sz="1800" b="1" i="1" kern="1200" dirty="0" err="1" smtClean="0">
                          <a:solidFill>
                            <a:schemeClr val="lt1"/>
                          </a:solidFill>
                          <a:latin typeface="+mn-lt"/>
                          <a:ea typeface="+mn-ea"/>
                          <a:cs typeface="+mn-cs"/>
                        </a:rPr>
                        <a:t>воздействия</a:t>
                      </a:r>
                      <a:r>
                        <a:rPr lang="ru-RU" sz="1800" b="1" i="1" kern="1200" dirty="0" smtClean="0">
                          <a:solidFill>
                            <a:schemeClr val="lt1"/>
                          </a:solidFill>
                          <a:latin typeface="+mn-lt"/>
                          <a:ea typeface="+mn-ea"/>
                          <a:cs typeface="+mn-cs"/>
                        </a:rPr>
                        <a:t>.</a:t>
                      </a:r>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42938" y="500063"/>
          <a:ext cx="8143875" cy="3857625"/>
        </p:xfrm>
        <a:graphic>
          <a:graphicData uri="http://schemas.openxmlformats.org/drawingml/2006/table">
            <a:tbl>
              <a:tblPr firstRow="1" bandRow="1">
                <a:tableStyleId>{5C22544A-7EE6-4342-B048-85BDC9FD1C3A}</a:tableStyleId>
              </a:tblPr>
              <a:tblGrid>
                <a:gridCol w="4071966">
                  <a:extLst>
                    <a:ext uri="{9D8B030D-6E8A-4147-A177-3AD203B41FA5}">
                      <a16:colId xmlns:a16="http://schemas.microsoft.com/office/drawing/2014/main" val="20000"/>
                    </a:ext>
                  </a:extLst>
                </a:gridCol>
                <a:gridCol w="4071966">
                  <a:extLst>
                    <a:ext uri="{9D8B030D-6E8A-4147-A177-3AD203B41FA5}">
                      <a16:colId xmlns:a16="http://schemas.microsoft.com/office/drawing/2014/main" val="20001"/>
                    </a:ext>
                  </a:extLst>
                </a:gridCol>
              </a:tblGrid>
              <a:tr h="38576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Лабораторная работа №10 «Моделирование структур и процессов, происходящих в экосистемах».</a:t>
                      </a:r>
                    </a:p>
                    <a:p>
                      <a:endParaRPr lang="ru-RU" dirty="0"/>
                    </a:p>
                  </a:txBody>
                  <a:tcPr/>
                </a:tc>
                <a:tc>
                  <a:txBody>
                    <a:bodyPr/>
                    <a:lstStyle/>
                    <a:p>
                      <a:r>
                        <a:rPr lang="ru-RU" sz="1800" b="1" kern="1200" dirty="0" smtClean="0">
                          <a:solidFill>
                            <a:schemeClr val="lt1"/>
                          </a:solidFill>
                          <a:latin typeface="+mn-lt"/>
                          <a:ea typeface="+mn-ea"/>
                          <a:cs typeface="+mn-cs"/>
                        </a:rPr>
                        <a:t>Практическая работа «Изучение и описание </a:t>
                      </a:r>
                      <a:r>
                        <a:rPr lang="ru-RU" sz="1800" b="1" kern="1200" dirty="0" err="1" smtClean="0">
                          <a:solidFill>
                            <a:schemeClr val="lt1"/>
                          </a:solidFill>
                          <a:latin typeface="+mn-lt"/>
                          <a:ea typeface="+mn-ea"/>
                          <a:cs typeface="+mn-cs"/>
                        </a:rPr>
                        <a:t>урбоэкосистемы</a:t>
                      </a:r>
                      <a:r>
                        <a:rPr lang="ru-RU" sz="1800" b="1" kern="1200" dirty="0" smtClean="0">
                          <a:solidFill>
                            <a:schemeClr val="lt1"/>
                          </a:solidFill>
                          <a:latin typeface="+mn-lt"/>
                          <a:ea typeface="+mn-ea"/>
                          <a:cs typeface="+mn-cs"/>
                        </a:rPr>
                        <a:t>». </a:t>
                      </a:r>
                    </a:p>
                    <a:p>
                      <a:r>
                        <a:rPr lang="ru-RU" sz="1800" b="1" kern="1200" dirty="0" smtClean="0">
                          <a:solidFill>
                            <a:schemeClr val="lt1"/>
                          </a:solidFill>
                          <a:latin typeface="+mn-lt"/>
                          <a:ea typeface="+mn-ea"/>
                          <a:cs typeface="+mn-cs"/>
                        </a:rPr>
                        <a:t>Лабораторная работа «Изучение разнообразия мелких почвенных членистоногих в разных экосистемах».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88" y="214313"/>
          <a:ext cx="8358246" cy="6400800"/>
        </p:xfrm>
        <a:graphic>
          <a:graphicData uri="http://schemas.openxmlformats.org/drawingml/2006/table">
            <a:tbl>
              <a:tblPr firstRow="1" bandRow="1">
                <a:tableStyleId>{5C22544A-7EE6-4342-B048-85BDC9FD1C3A}</a:tableStyleId>
              </a:tblPr>
              <a:tblGrid>
                <a:gridCol w="4714908">
                  <a:extLst>
                    <a:ext uri="{9D8B030D-6E8A-4147-A177-3AD203B41FA5}">
                      <a16:colId xmlns:a16="http://schemas.microsoft.com/office/drawing/2014/main" val="20000"/>
                    </a:ext>
                  </a:extLst>
                </a:gridCol>
                <a:gridCol w="3643338">
                  <a:extLst>
                    <a:ext uri="{9D8B030D-6E8A-4147-A177-3AD203B41FA5}">
                      <a16:colId xmlns:a16="http://schemas.microsoft.com/office/drawing/2014/main" val="20001"/>
                    </a:ext>
                  </a:extLst>
                </a:gridCol>
              </a:tblGrid>
              <a:tr h="5286412">
                <a:tc>
                  <a:txBody>
                    <a:bodyPr/>
                    <a:lstStyle/>
                    <a:p>
                      <a:r>
                        <a:rPr lang="ru-RU" sz="1800" b="1" kern="1200" dirty="0" smtClean="0">
                          <a:solidFill>
                            <a:schemeClr val="lt1"/>
                          </a:solidFill>
                          <a:latin typeface="+mn-lt"/>
                          <a:ea typeface="+mn-ea"/>
                          <a:cs typeface="+mn-cs"/>
                        </a:rPr>
                        <a:t>Глава 11. Человек и окружающая среда (10 часов)</a:t>
                      </a:r>
                    </a:p>
                    <a:p>
                      <a:r>
                        <a:rPr lang="ru-RU" sz="1800" b="1" kern="1200" dirty="0" smtClean="0">
                          <a:solidFill>
                            <a:schemeClr val="lt1"/>
                          </a:solidFill>
                          <a:latin typeface="+mn-lt"/>
                          <a:ea typeface="+mn-ea"/>
                          <a:cs typeface="+mn-cs"/>
                        </a:rPr>
                        <a:t>Человечество в биосфере Земли. Биосферная роль человека. </a:t>
                      </a:r>
                      <a:r>
                        <a:rPr lang="ru-RU" sz="1800" b="1" kern="1200" dirty="0" err="1" smtClean="0">
                          <a:solidFill>
                            <a:schemeClr val="lt1"/>
                          </a:solidFill>
                          <a:latin typeface="+mn-lt"/>
                          <a:ea typeface="+mn-ea"/>
                          <a:cs typeface="+mn-cs"/>
                        </a:rPr>
                        <a:t>Антропобиосфера</a:t>
                      </a:r>
                      <a:r>
                        <a:rPr lang="ru-RU" sz="1800" b="1" kern="1200" dirty="0" smtClean="0">
                          <a:solidFill>
                            <a:schemeClr val="lt1"/>
                          </a:solidFill>
                          <a:latin typeface="+mn-lt"/>
                          <a:ea typeface="+mn-ea"/>
                          <a:cs typeface="+mn-cs"/>
                        </a:rPr>
                        <a:t>. Переход биосферы и ноосферу. Воздействие человека на биосферу. Загрязнение воздушной среды. Охрана воздуха. Загрязнение водной среды. Охрана водных ресурсов. Разрушение почвы и изменение климата. Охрана почвенных ресурсов и воздуха. Антропогенное воздействие на растительный и животный мир. Охрана растительного и животного мира. Проблемы охраны природы. Красные книги. ООПТ. Ботанические сады и зоологические парки. Рациональное природопользование и устойчивое развитие. Истощение природных ресурсов. Концепция устойчивого развития.  «Повестка дня на </a:t>
                      </a:r>
                      <a:r>
                        <a:rPr lang="en-US" sz="1800" b="1" kern="1200" dirty="0" smtClean="0">
                          <a:solidFill>
                            <a:schemeClr val="lt1"/>
                          </a:solidFill>
                          <a:latin typeface="+mn-lt"/>
                          <a:ea typeface="+mn-ea"/>
                          <a:cs typeface="+mn-cs"/>
                        </a:rPr>
                        <a:t>XXI</a:t>
                      </a:r>
                      <a:r>
                        <a:rPr lang="ru-RU" sz="1800" b="1" kern="1200" dirty="0" smtClean="0">
                          <a:solidFill>
                            <a:schemeClr val="lt1"/>
                          </a:solidFill>
                          <a:latin typeface="+mn-lt"/>
                          <a:ea typeface="+mn-ea"/>
                          <a:cs typeface="+mn-cs"/>
                        </a:rPr>
                        <a:t> век». Сосуществование человека и природы. Законы Б.Коммонера. </a:t>
                      </a:r>
                      <a:r>
                        <a:rPr lang="ru-RU" sz="1800" b="1" kern="1200" dirty="0" err="1" smtClean="0">
                          <a:solidFill>
                            <a:schemeClr val="lt1"/>
                          </a:solidFill>
                          <a:latin typeface="+mn-lt"/>
                          <a:ea typeface="+mn-ea"/>
                          <a:cs typeface="+mn-cs"/>
                        </a:rPr>
                        <a:t>Глобалистика</a:t>
                      </a:r>
                      <a:r>
                        <a:rPr lang="ru-RU" sz="1800" b="1" kern="1200" dirty="0" smtClean="0">
                          <a:solidFill>
                            <a:schemeClr val="lt1"/>
                          </a:solidFill>
                          <a:latin typeface="+mn-lt"/>
                          <a:ea typeface="+mn-ea"/>
                          <a:cs typeface="+mn-cs"/>
                        </a:rPr>
                        <a:t>. Модели управляемого мира.</a:t>
                      </a:r>
                    </a:p>
                    <a:p>
                      <a:endParaRPr lang="ru-RU" sz="1800" b="1" kern="1200" dirty="0" smtClean="0">
                        <a:solidFill>
                          <a:schemeClr val="lt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11. Человек и окружающая среда (6 часов)</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i="1" kern="1200" dirty="0" smtClean="0">
                          <a:solidFill>
                            <a:schemeClr val="lt1"/>
                          </a:solidFill>
                          <a:latin typeface="+mn-lt"/>
                          <a:ea typeface="+mn-ea"/>
                          <a:cs typeface="+mn-cs"/>
                        </a:rPr>
                        <a:t>Системные исследования перехода к </a:t>
                      </a:r>
                      <a:r>
                        <a:rPr lang="ru-RU" sz="1800" b="1" i="1" kern="1200" dirty="0" err="1" smtClean="0">
                          <a:solidFill>
                            <a:schemeClr val="lt1"/>
                          </a:solidFill>
                          <a:latin typeface="+mn-lt"/>
                          <a:ea typeface="+mn-ea"/>
                          <a:cs typeface="+mn-cs"/>
                        </a:rPr>
                        <a:t>ресурсосберегающеи</a:t>
                      </a:r>
                      <a:r>
                        <a:rPr lang="ru-RU" sz="1800" b="1" i="1" kern="1200" dirty="0" smtClean="0">
                          <a:solidFill>
                            <a:schemeClr val="lt1"/>
                          </a:solidFill>
                          <a:latin typeface="+mn-lt"/>
                          <a:ea typeface="+mn-ea"/>
                          <a:cs typeface="+mn-cs"/>
                        </a:rPr>
                        <a:t>̆ и </a:t>
                      </a:r>
                      <a:r>
                        <a:rPr lang="ru-RU" sz="1800" b="1" i="1" kern="1200" dirty="0" err="1" smtClean="0">
                          <a:solidFill>
                            <a:schemeClr val="lt1"/>
                          </a:solidFill>
                          <a:latin typeface="+mn-lt"/>
                          <a:ea typeface="+mn-ea"/>
                          <a:cs typeface="+mn-cs"/>
                        </a:rPr>
                        <a:t>конкурентоспособнои</a:t>
                      </a:r>
                      <a:r>
                        <a:rPr lang="ru-RU" sz="1800" b="1" i="1" kern="1200" dirty="0" smtClean="0">
                          <a:solidFill>
                            <a:schemeClr val="lt1"/>
                          </a:solidFill>
                          <a:latin typeface="+mn-lt"/>
                          <a:ea typeface="+mn-ea"/>
                          <a:cs typeface="+mn-cs"/>
                        </a:rPr>
                        <a:t>̆ энергетике. Биологическое разнообразие и биоресурсы. Национальные информационные системы, обеспечивающие доступ к информации по состоянию отдельных видов и экосистем. Основы </a:t>
                      </a:r>
                      <a:r>
                        <a:rPr lang="ru-RU" sz="1800" b="1" i="1" kern="1200" dirty="0" err="1" smtClean="0">
                          <a:solidFill>
                            <a:schemeClr val="lt1"/>
                          </a:solidFill>
                          <a:latin typeface="+mn-lt"/>
                          <a:ea typeface="+mn-ea"/>
                          <a:cs typeface="+mn-cs"/>
                        </a:rPr>
                        <a:t>экореабилитации</a:t>
                      </a:r>
                      <a:r>
                        <a:rPr lang="ru-RU" sz="1800" b="1" i="1" kern="1200" dirty="0" smtClean="0">
                          <a:solidFill>
                            <a:schemeClr val="lt1"/>
                          </a:solidFill>
                          <a:latin typeface="+mn-lt"/>
                          <a:ea typeface="+mn-ea"/>
                          <a:cs typeface="+mn-cs"/>
                        </a:rPr>
                        <a:t> экосистем и способов борьбы с биоповреждениями. Реконструкция морских и наземных экосистем. </a:t>
                      </a:r>
                      <a:endParaRPr lang="ru-RU"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39800"/>
          </a:xfrm>
        </p:spPr>
        <p:txBody>
          <a:bodyPr rtlCol="0">
            <a:normAutofit fontScale="90000"/>
          </a:bodyPr>
          <a:lstStyle/>
          <a:p>
            <a:pPr fontAlgn="auto">
              <a:spcAft>
                <a:spcPts val="0"/>
              </a:spcAft>
              <a:defRPr/>
            </a:pPr>
            <a:r>
              <a:rPr lang="ru-RU" dirty="0" smtClean="0"/>
              <a:t>Сравнение содержания учебных программ</a:t>
            </a:r>
            <a:br>
              <a:rPr lang="ru-RU" dirty="0" smtClean="0"/>
            </a:br>
            <a:r>
              <a:rPr lang="ru-RU" dirty="0" smtClean="0"/>
              <a:t>10 класс</a:t>
            </a:r>
            <a:endParaRPr lang="ru-RU" dirty="0"/>
          </a:p>
        </p:txBody>
      </p:sp>
      <p:graphicFrame>
        <p:nvGraphicFramePr>
          <p:cNvPr id="4" name="Содержимое 3"/>
          <p:cNvGraphicFramePr>
            <a:graphicFrameLocks noGrp="1"/>
          </p:cNvGraphicFramePr>
          <p:nvPr>
            <p:ph idx="1"/>
          </p:nvPr>
        </p:nvGraphicFramePr>
        <p:xfrm>
          <a:off x="457200" y="1600200"/>
          <a:ext cx="8229600" cy="512572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ru-RU" dirty="0" smtClean="0"/>
                        <a:t>Программа 2021</a:t>
                      </a:r>
                      <a:endParaRPr lang="ru-RU" dirty="0"/>
                    </a:p>
                  </a:txBody>
                  <a:tcPr/>
                </a:tc>
                <a:tc>
                  <a:txBody>
                    <a:bodyPr/>
                    <a:lstStyle/>
                    <a:p>
                      <a:r>
                        <a:rPr lang="ru-RU" dirty="0" smtClean="0"/>
                        <a:t>Программа 2023</a:t>
                      </a:r>
                      <a:endParaRPr lang="ru-RU"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dk1"/>
                          </a:solidFill>
                          <a:latin typeface="+mn-lt"/>
                          <a:ea typeface="+mn-ea"/>
                          <a:cs typeface="+mn-cs"/>
                        </a:rPr>
                        <a:t>Тема 1. Биология – наука о жизни. (1 час)</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dk1"/>
                          </a:solidFill>
                          <a:latin typeface="+mn-lt"/>
                          <a:ea typeface="+mn-ea"/>
                          <a:cs typeface="+mn-cs"/>
                        </a:rPr>
                        <a:t>Место биологии в системе естественных наук, Связь биологии с другими науками. Общебиологические закономерности – основа для понимания явлений жизни и рационального природопользования</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kern="1200" dirty="0" smtClean="0">
                        <a:solidFill>
                          <a:schemeClr val="dk1"/>
                        </a:solidFill>
                        <a:latin typeface="+mn-lt"/>
                        <a:ea typeface="+mn-ea"/>
                        <a:cs typeface="+mn-cs"/>
                      </a:endParaRP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dk1"/>
                          </a:solidFill>
                          <a:latin typeface="+mn-lt"/>
                          <a:ea typeface="+mn-ea"/>
                          <a:cs typeface="+mn-cs"/>
                        </a:rPr>
                        <a:t>Тема 1. Биология как наука (1 час)</a:t>
                      </a:r>
                    </a:p>
                    <a:p>
                      <a:r>
                        <a:rPr lang="ru-RU" sz="1800" kern="1200" dirty="0" smtClean="0">
                          <a:solidFill>
                            <a:schemeClr val="dk1"/>
                          </a:solidFill>
                          <a:latin typeface="+mn-lt"/>
                          <a:ea typeface="+mn-ea"/>
                          <a:cs typeface="+mn-cs"/>
                        </a:rPr>
                        <a:t>Современная биология – комплексная наука. Краткая история развития биологии. </a:t>
                      </a:r>
                      <a:r>
                        <a:rPr lang="ru-RU" sz="1800" i="1" kern="1200" dirty="0" smtClean="0">
                          <a:solidFill>
                            <a:schemeClr val="tx1"/>
                          </a:solidFill>
                          <a:latin typeface="+mn-lt"/>
                          <a:ea typeface="+mn-ea"/>
                          <a:cs typeface="+mn-cs"/>
                        </a:rPr>
                        <a:t>Биологические науки и изучаемые ими проблемы. Фундаментальные, прикладные и поисковые научные исследования в биологии. </a:t>
                      </a:r>
                    </a:p>
                    <a:p>
                      <a:r>
                        <a:rPr lang="ru-RU" sz="1800" kern="1200" dirty="0" smtClean="0">
                          <a:solidFill>
                            <a:schemeClr val="dk1"/>
                          </a:solidFill>
                          <a:latin typeface="+mn-lt"/>
                          <a:ea typeface="+mn-ea"/>
                          <a:cs typeface="+mn-cs"/>
                        </a:rPr>
                        <a:t>Значение биологии в формировании современной естественно -научной картины мира</a:t>
                      </a:r>
                      <a:r>
                        <a:rPr lang="ru-RU" sz="1800" kern="1200" dirty="0" smtClean="0">
                          <a:solidFill>
                            <a:srgbClr val="FF0000"/>
                          </a:solidFill>
                          <a:latin typeface="+mn-lt"/>
                          <a:ea typeface="+mn-ea"/>
                          <a:cs typeface="+mn-cs"/>
                        </a:rPr>
                        <a:t>. </a:t>
                      </a:r>
                      <a:r>
                        <a:rPr lang="ru-RU" sz="1800" i="1" kern="1200" dirty="0" smtClean="0">
                          <a:solidFill>
                            <a:schemeClr val="tx1"/>
                          </a:solidFill>
                          <a:latin typeface="+mn-lt"/>
                          <a:ea typeface="+mn-ea"/>
                          <a:cs typeface="+mn-cs"/>
                        </a:rPr>
                        <a:t>Профессии, связанные с биологией. Значение биологии в практической деятельности человека: медицине, сельском хозяйстве, промышленности, охране природы. </a:t>
                      </a:r>
                    </a:p>
                    <a:p>
                      <a:endParaRPr lang="ru-RU"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Заголовок 1"/>
          <p:cNvSpPr>
            <a:spLocks noGrp="1"/>
          </p:cNvSpPr>
          <p:nvPr>
            <p:ph type="title"/>
          </p:nvPr>
        </p:nvSpPr>
        <p:spPr/>
        <p:txBody>
          <a:bodyPr/>
          <a:lstStyle/>
          <a:p>
            <a:endParaRPr lang="ru-RU" smtClean="0"/>
          </a:p>
        </p:txBody>
      </p:sp>
      <p:sp>
        <p:nvSpPr>
          <p:cNvPr id="55298" name="Содержимое 2"/>
          <p:cNvSpPr>
            <a:spLocks noGrp="1"/>
          </p:cNvSpPr>
          <p:nvPr>
            <p:ph idx="1"/>
          </p:nvPr>
        </p:nvSpPr>
        <p:spPr/>
        <p:txBody>
          <a:bodyPr/>
          <a:lstStyle/>
          <a:p>
            <a:pPr algn="ctr">
              <a:buFont typeface="Arial" charset="0"/>
              <a:buNone/>
            </a:pPr>
            <a:r>
              <a:rPr lang="ru-RU" sz="4400" smtClean="0"/>
              <a:t>Спасибо за внимание</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500063" y="214313"/>
          <a:ext cx="8429684" cy="6000792"/>
        </p:xfrm>
        <a:graphic>
          <a:graphicData uri="http://schemas.openxmlformats.org/drawingml/2006/table">
            <a:tbl>
              <a:tblPr firstRow="1" bandRow="1">
                <a:tableStyleId>{5C22544A-7EE6-4342-B048-85BDC9FD1C3A}</a:tableStyleId>
              </a:tblPr>
              <a:tblGrid>
                <a:gridCol w="3645254">
                  <a:extLst>
                    <a:ext uri="{9D8B030D-6E8A-4147-A177-3AD203B41FA5}">
                      <a16:colId xmlns:a16="http://schemas.microsoft.com/office/drawing/2014/main" val="20000"/>
                    </a:ext>
                  </a:extLst>
                </a:gridCol>
                <a:gridCol w="4784430">
                  <a:extLst>
                    <a:ext uri="{9D8B030D-6E8A-4147-A177-3AD203B41FA5}">
                      <a16:colId xmlns:a16="http://schemas.microsoft.com/office/drawing/2014/main" val="20001"/>
                    </a:ext>
                  </a:extLst>
                </a:gridCol>
              </a:tblGrid>
              <a:tr h="60007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Глава 1. Биологические системы, процессы и их изучение (3 ч)</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Понятие о системе. Организация биологических систем, структура, основные принципы, разнообразие. Уровни организации живого. Процессы, происходящие в биосистемах. Основные критерии живого. Жизнь как форма существования материи. Определение понятия «жизнь». Методы изучения биологических систем и процессов. Научное познание. Методы биологических исследований.</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lt1"/>
                        </a:solidFill>
                        <a:latin typeface="+mn-lt"/>
                        <a:ea typeface="+mn-ea"/>
                        <a:cs typeface="+mn-cs"/>
                      </a:endParaRP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2. Живые системы и их изучение (2 часа)</a:t>
                      </a:r>
                    </a:p>
                    <a:p>
                      <a:r>
                        <a:rPr lang="ru-RU" sz="1800" b="1" kern="1200" dirty="0" smtClean="0">
                          <a:solidFill>
                            <a:schemeClr val="bg1"/>
                          </a:solidFill>
                          <a:latin typeface="+mn-lt"/>
                          <a:ea typeface="+mn-ea"/>
                          <a:cs typeface="+mn-cs"/>
                        </a:rPr>
                        <a:t>Понятие о зависимой и независимой переменной. Планирование эксперимента. Постановка и проверка гипотез. Нулевая гипотеза. Понятие выборки и ее достоверность. Разброс в биологических данных. Оценка достоверности полученных результатов. Причины искажения результатов эксперимента. Понятие статистического теста. </a:t>
                      </a:r>
                    </a:p>
                    <a:p>
                      <a:endParaRPr lang="ru-RU" sz="1800" b="1" kern="1200" dirty="0" smtClean="0">
                        <a:solidFill>
                          <a:schemeClr val="bg1"/>
                        </a:solidFill>
                        <a:latin typeface="+mn-lt"/>
                        <a:ea typeface="+mn-ea"/>
                        <a:cs typeface="+mn-cs"/>
                      </a:endParaRPr>
                    </a:p>
                    <a:p>
                      <a:endParaRPr lang="ru-RU" sz="1800" b="1" kern="1200" dirty="0" smtClean="0">
                        <a:solidFill>
                          <a:schemeClr val="bg1"/>
                        </a:solidFill>
                        <a:latin typeface="+mn-lt"/>
                        <a:ea typeface="+mn-ea"/>
                        <a:cs typeface="+mn-cs"/>
                      </a:endParaRPr>
                    </a:p>
                    <a:p>
                      <a:endParaRPr lang="ru-RU" sz="1800" b="1" kern="1200" dirty="0" smtClean="0">
                        <a:solidFill>
                          <a:schemeClr val="bg1"/>
                        </a:solidFill>
                        <a:latin typeface="+mn-lt"/>
                        <a:ea typeface="+mn-ea"/>
                        <a:cs typeface="+mn-cs"/>
                      </a:endParaRPr>
                    </a:p>
                    <a:p>
                      <a:endParaRPr lang="ru-RU" sz="1800" b="1" kern="1200" dirty="0" smtClean="0">
                        <a:solidFill>
                          <a:schemeClr val="bg1"/>
                        </a:solidFill>
                        <a:latin typeface="+mn-lt"/>
                        <a:ea typeface="+mn-ea"/>
                        <a:cs typeface="+mn-cs"/>
                      </a:endParaRPr>
                    </a:p>
                    <a:p>
                      <a:endParaRPr lang="ru-RU" sz="1800" b="1" kern="1200" dirty="0" smtClean="0">
                        <a:solidFill>
                          <a:schemeClr val="bg1"/>
                        </a:solidFill>
                        <a:latin typeface="+mn-lt"/>
                        <a:ea typeface="+mn-ea"/>
                        <a:cs typeface="+mn-cs"/>
                      </a:endParaRPr>
                    </a:p>
                    <a:p>
                      <a:endParaRPr lang="ru-RU" sz="1800" b="1" kern="1200" dirty="0" smtClean="0">
                        <a:solidFill>
                          <a:schemeClr val="bg1"/>
                        </a:solidFill>
                        <a:latin typeface="+mn-lt"/>
                        <a:ea typeface="+mn-ea"/>
                        <a:cs typeface="+mn-cs"/>
                      </a:endParaRPr>
                    </a:p>
                    <a:p>
                      <a:r>
                        <a:rPr lang="ru-RU" sz="1800" b="1" kern="1200" dirty="0" smtClean="0">
                          <a:solidFill>
                            <a:schemeClr val="bg1"/>
                          </a:solidFill>
                          <a:latin typeface="+mn-lt"/>
                          <a:ea typeface="+mn-ea"/>
                          <a:cs typeface="+mn-cs"/>
                        </a:rPr>
                        <a:t>Практическая работа</a:t>
                      </a:r>
                      <a:br>
                        <a:rPr lang="ru-RU" sz="1800" b="1" kern="1200" dirty="0" smtClean="0">
                          <a:solidFill>
                            <a:schemeClr val="bg1"/>
                          </a:solidFill>
                          <a:latin typeface="+mn-lt"/>
                          <a:ea typeface="+mn-ea"/>
                          <a:cs typeface="+mn-cs"/>
                        </a:rPr>
                      </a:br>
                      <a:r>
                        <a:rPr lang="ru-RU" sz="1800" b="1" kern="1200" dirty="0" smtClean="0">
                          <a:solidFill>
                            <a:schemeClr val="bg1"/>
                          </a:solidFill>
                          <a:latin typeface="+mn-lt"/>
                          <a:ea typeface="+mn-ea"/>
                          <a:cs typeface="+mn-cs"/>
                        </a:rPr>
                        <a:t>«Использование различных методов при изучении живых систем». </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b="1" kern="1200" dirty="0" smtClean="0">
                        <a:solidFill>
                          <a:schemeClr val="bg1"/>
                        </a:solidFill>
                        <a:latin typeface="+mn-lt"/>
                        <a:ea typeface="+mn-ea"/>
                        <a:cs typeface="+mn-cs"/>
                      </a:endParaRP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5"/>
          <p:cNvSpPr>
            <a:spLocks noGrp="1"/>
          </p:cNvSpPr>
          <p:nvPr>
            <p:ph type="title"/>
          </p:nvPr>
        </p:nvSpPr>
        <p:spPr/>
        <p:txBody>
          <a:bodyPr/>
          <a:lstStyle/>
          <a:p>
            <a:r>
              <a:rPr lang="ru-RU" smtClean="0"/>
              <a:t>Задания 22-23</a:t>
            </a:r>
          </a:p>
        </p:txBody>
      </p:sp>
      <p:sp>
        <p:nvSpPr>
          <p:cNvPr id="7" name="Содержимое 6"/>
          <p:cNvSpPr>
            <a:spLocks noGrp="1"/>
          </p:cNvSpPr>
          <p:nvPr>
            <p:ph idx="1"/>
          </p:nvPr>
        </p:nvSpPr>
        <p:spPr/>
        <p:txBody>
          <a:bodyPr>
            <a:normAutofit/>
          </a:bodyPr>
          <a:lstStyle/>
          <a:p>
            <a:pPr>
              <a:lnSpc>
                <a:spcPct val="80000"/>
              </a:lnSpc>
              <a:buFont typeface="Arial" charset="0"/>
              <a:buNone/>
            </a:pPr>
            <a:r>
              <a:rPr lang="ru-RU" sz="2800" smtClean="0"/>
              <a:t>Ученым был проведен эксперимент с водным растением элодеей. В три конические воронки помещались по 10 одинаковых веточек этого растения. Воронки погружались на дно трех аквариумов, поверх воронок устанавливались пробирки с водой, как показано на рисунке. Каждый аквариум освещался в течение 1ч светом определенной длины волны</a:t>
            </a:r>
          </a:p>
          <a:p>
            <a:pPr>
              <a:lnSpc>
                <a:spcPct val="80000"/>
              </a:lnSpc>
              <a:buFont typeface="Arial" charset="0"/>
              <a:buNone/>
            </a:pPr>
            <a:r>
              <a:rPr lang="ru-RU" sz="2800" smtClean="0"/>
              <a:t> (420нм, 550нм и 670нм), после</a:t>
            </a:r>
          </a:p>
          <a:p>
            <a:pPr>
              <a:lnSpc>
                <a:spcPct val="80000"/>
              </a:lnSpc>
              <a:buFont typeface="Arial" charset="0"/>
              <a:buNone/>
            </a:pPr>
            <a:r>
              <a:rPr lang="ru-RU" sz="2800" smtClean="0"/>
              <a:t> чего измерялся уровень воды в про</a:t>
            </a:r>
          </a:p>
          <a:p>
            <a:pPr>
              <a:lnSpc>
                <a:spcPct val="80000"/>
              </a:lnSpc>
              <a:buFont typeface="Arial" charset="0"/>
              <a:buNone/>
            </a:pPr>
            <a:r>
              <a:rPr lang="ru-RU" sz="2800" smtClean="0"/>
              <a:t>бирках. Результаты приведены в таблице.</a:t>
            </a:r>
          </a:p>
          <a:p>
            <a:pPr>
              <a:lnSpc>
                <a:spcPct val="80000"/>
              </a:lnSpc>
            </a:pPr>
            <a:endParaRPr lang="ru-RU" sz="3000" smtClean="0"/>
          </a:p>
        </p:txBody>
      </p:sp>
      <p:pic>
        <p:nvPicPr>
          <p:cNvPr id="19459" name="Содержимое 3"/>
          <p:cNvPicPr>
            <a:picLocks/>
          </p:cNvPicPr>
          <p:nvPr/>
        </p:nvPicPr>
        <p:blipFill>
          <a:blip r:embed="rId2"/>
          <a:srcRect/>
          <a:stretch>
            <a:fillRect/>
          </a:stretch>
        </p:blipFill>
        <p:spPr bwMode="auto">
          <a:xfrm>
            <a:off x="6786563" y="4000500"/>
            <a:ext cx="1938337" cy="217646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3987"/>
          </a:xfrm>
        </p:spPr>
        <p:txBody>
          <a:bodyPr rtlCol="0">
            <a:normAutofit fontScale="90000"/>
          </a:bodyPr>
          <a:lstStyle/>
          <a:p>
            <a:pPr fontAlgn="auto">
              <a:spcAft>
                <a:spcPts val="0"/>
              </a:spcAft>
              <a:defRPr/>
            </a:pPr>
            <a:endParaRPr lang="ru-RU" dirty="0"/>
          </a:p>
        </p:txBody>
      </p:sp>
      <p:sp>
        <p:nvSpPr>
          <p:cNvPr id="3" name="Содержимое 2"/>
          <p:cNvSpPr>
            <a:spLocks noGrp="1"/>
          </p:cNvSpPr>
          <p:nvPr>
            <p:ph idx="1"/>
          </p:nvPr>
        </p:nvSpPr>
        <p:spPr>
          <a:xfrm>
            <a:off x="457200" y="642938"/>
            <a:ext cx="8229600" cy="5786437"/>
          </a:xfrm>
        </p:spPr>
        <p:txBody>
          <a:bodyPr>
            <a:normAutofit/>
          </a:bodyPr>
          <a:lstStyle/>
          <a:p>
            <a:pPr>
              <a:lnSpc>
                <a:spcPct val="80000"/>
              </a:lnSpc>
              <a:buFont typeface="Arial" charset="0"/>
              <a:buNone/>
            </a:pPr>
            <a:r>
              <a:rPr lang="ru-RU" sz="2500" smtClean="0"/>
              <a:t>Какую </a:t>
            </a:r>
            <a:r>
              <a:rPr lang="ru-RU" sz="2500" i="1" smtClean="0"/>
              <a:t>нулевую гипотезу</a:t>
            </a:r>
            <a:r>
              <a:rPr lang="ru-RU" sz="2500" smtClean="0"/>
              <a:t>* смог сформулировать исследователь перед постановкой эксперимента? Объясните, почему в конические воронки помещались строго равное количество одинаковых веточек растения элодеи? Почему результаты эксперимента могут быть недостоверными, если известно, что температура воды в трёх ёмкостях была разной?</a:t>
            </a:r>
          </a:p>
          <a:p>
            <a:pPr>
              <a:lnSpc>
                <a:spcPct val="80000"/>
              </a:lnSpc>
              <a:buFont typeface="Arial" charset="0"/>
              <a:buNone/>
            </a:pPr>
            <a:r>
              <a:rPr lang="ru-RU" sz="2500" smtClean="0"/>
              <a:t>*</a:t>
            </a:r>
            <a:r>
              <a:rPr lang="ru-RU" sz="2500" i="1" smtClean="0"/>
              <a:t>Нулевая гипотеза</a:t>
            </a:r>
            <a:r>
              <a:rPr lang="ru-RU" sz="2500" smtClean="0"/>
              <a:t>— принимаемое по умолчанию предположение, что не существует связи между двумя наблюдаемыми событиями, феноменами.</a:t>
            </a:r>
          </a:p>
          <a:p>
            <a:pPr>
              <a:lnSpc>
                <a:spcPct val="80000"/>
              </a:lnSpc>
              <a:buFont typeface="Arial" charset="0"/>
              <a:buNone/>
            </a:pPr>
            <a:endParaRPr lang="ru-RU" sz="2500" smtClean="0"/>
          </a:p>
          <a:p>
            <a:pPr>
              <a:lnSpc>
                <a:spcPct val="80000"/>
              </a:lnSpc>
              <a:buFont typeface="Arial" charset="0"/>
              <a:buNone/>
            </a:pPr>
            <a:r>
              <a:rPr lang="ru-RU" sz="2500" smtClean="0"/>
              <a:t>Какая длина световой волны оптимальна для фотосинтеза у элодеи? Ответ поясните, опираясь на результаты эксперимента. Какую роль играет свет в процессе фотосинтеза? Как изменится уровень воды в трёх пробирках, если сильно повысить уровень углекислого газа? Объясните, почему произойдёт изменение.</a:t>
            </a:r>
          </a:p>
          <a:p>
            <a:pPr>
              <a:lnSpc>
                <a:spcPct val="80000"/>
              </a:lnSpc>
            </a:pPr>
            <a:endParaRPr lang="ru-RU" sz="25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88" y="285750"/>
          <a:ext cx="8501122" cy="6286544"/>
        </p:xfrm>
        <a:graphic>
          <a:graphicData uri="http://schemas.openxmlformats.org/drawingml/2006/table">
            <a:tbl>
              <a:tblPr firstRow="1" bandRow="1">
                <a:tableStyleId>{5C22544A-7EE6-4342-B048-85BDC9FD1C3A}</a:tableStyleId>
              </a:tblPr>
              <a:tblGrid>
                <a:gridCol w="4176638">
                  <a:extLst>
                    <a:ext uri="{9D8B030D-6E8A-4147-A177-3AD203B41FA5}">
                      <a16:colId xmlns:a16="http://schemas.microsoft.com/office/drawing/2014/main" val="20000"/>
                    </a:ext>
                  </a:extLst>
                </a:gridCol>
                <a:gridCol w="4324484">
                  <a:extLst>
                    <a:ext uri="{9D8B030D-6E8A-4147-A177-3AD203B41FA5}">
                      <a16:colId xmlns:a16="http://schemas.microsoft.com/office/drawing/2014/main" val="20001"/>
                    </a:ext>
                  </a:extLst>
                </a:gridCol>
              </a:tblGrid>
              <a:tr h="6286544">
                <a:tc>
                  <a:txBody>
                    <a:bodyPr/>
                    <a:lstStyle/>
                    <a:p>
                      <a:r>
                        <a:rPr lang="ru-RU" sz="1800" b="1" kern="1200" dirty="0" smtClean="0">
                          <a:solidFill>
                            <a:schemeClr val="lt1"/>
                          </a:solidFill>
                          <a:latin typeface="+mn-lt"/>
                          <a:ea typeface="+mn-ea"/>
                          <a:cs typeface="+mn-cs"/>
                        </a:rPr>
                        <a:t>Глава 2. Цитология – наука о клетке (3 ч)</a:t>
                      </a:r>
                    </a:p>
                    <a:p>
                      <a:r>
                        <a:rPr lang="ru-RU" sz="1800" b="1" kern="1200" dirty="0" smtClean="0">
                          <a:solidFill>
                            <a:schemeClr val="lt1"/>
                          </a:solidFill>
                          <a:latin typeface="+mn-lt"/>
                          <a:ea typeface="+mn-ea"/>
                          <a:cs typeface="+mn-cs"/>
                        </a:rPr>
                        <a:t>Клетка – структурно-функциональная единица живого. История открытия клетки. Работы Р.Гука, А.Левенгука. Клеточная теория Т.Шванна, М. </a:t>
                      </a:r>
                      <a:r>
                        <a:rPr lang="ru-RU" sz="1800" b="1" kern="1200" dirty="0" err="1" smtClean="0">
                          <a:solidFill>
                            <a:schemeClr val="lt1"/>
                          </a:solidFill>
                          <a:latin typeface="+mn-lt"/>
                          <a:ea typeface="+mn-ea"/>
                          <a:cs typeface="+mn-cs"/>
                        </a:rPr>
                        <a:t>Шлейдена</a:t>
                      </a:r>
                      <a:r>
                        <a:rPr lang="ru-RU" sz="1800" b="1" kern="1200" dirty="0" smtClean="0">
                          <a:solidFill>
                            <a:schemeClr val="lt1"/>
                          </a:solidFill>
                          <a:latin typeface="+mn-lt"/>
                          <a:ea typeface="+mn-ea"/>
                          <a:cs typeface="+mn-cs"/>
                        </a:rPr>
                        <a:t>, Р.Вирхова. Развитие цитологии в 20 веке. Основные положения современной клеточной теории. Её значение для развития биологии и познания природы. Методы изучения клетки.</a:t>
                      </a: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«Устройство светового микроскопа и техника </a:t>
                      </a:r>
                      <a:r>
                        <a:rPr lang="ru-RU" sz="1800" b="1" kern="1200" dirty="0" err="1" smtClean="0">
                          <a:solidFill>
                            <a:schemeClr val="lt1"/>
                          </a:solidFill>
                          <a:latin typeface="+mn-lt"/>
                          <a:ea typeface="+mn-ea"/>
                          <a:cs typeface="+mn-cs"/>
                        </a:rPr>
                        <a:t>микроскопирования</a:t>
                      </a:r>
                      <a:r>
                        <a:rPr lang="ru-RU" sz="1800" b="1" kern="1200" dirty="0" smtClean="0">
                          <a:solidFill>
                            <a:schemeClr val="lt1"/>
                          </a:solidFill>
                          <a:latin typeface="+mn-lt"/>
                          <a:ea typeface="+mn-ea"/>
                          <a:cs typeface="+mn-cs"/>
                        </a:rPr>
                        <a:t>».</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3. Биология клетки (2 часа)</a:t>
                      </a: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r>
                        <a:rPr lang="ru-RU" sz="1800" b="1" i="1" kern="1200" dirty="0" smtClean="0">
                          <a:solidFill>
                            <a:schemeClr val="lt1"/>
                          </a:solidFill>
                          <a:latin typeface="+mn-lt"/>
                          <a:ea typeface="+mn-ea"/>
                          <a:cs typeface="+mn-cs"/>
                        </a:rPr>
                        <a:t>Изучение фиксированных клеток.</a:t>
                      </a:r>
                      <a:r>
                        <a:rPr lang="ru-RU" sz="1800" b="1" kern="1200" dirty="0" smtClean="0">
                          <a:solidFill>
                            <a:schemeClr val="lt1"/>
                          </a:solidFill>
                          <a:latin typeface="+mn-lt"/>
                          <a:ea typeface="+mn-ea"/>
                          <a:cs typeface="+mn-cs"/>
                        </a:rPr>
                        <a:t> Электронная микроскопия. </a:t>
                      </a:r>
                      <a:r>
                        <a:rPr lang="ru-RU" sz="1800" b="1" i="1" kern="1200" dirty="0" smtClean="0">
                          <a:solidFill>
                            <a:schemeClr val="lt1"/>
                          </a:solidFill>
                          <a:latin typeface="+mn-lt"/>
                          <a:ea typeface="+mn-ea"/>
                          <a:cs typeface="+mn-cs"/>
                        </a:rPr>
                        <a:t>Конфокальная микроскопия. Витальное (прижизненное) изучение клеток. </a:t>
                      </a: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i="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Практическая работа</a:t>
                      </a:r>
                      <a:br>
                        <a:rPr lang="ru-RU" sz="1800" b="1" kern="1200" dirty="0" smtClean="0">
                          <a:solidFill>
                            <a:schemeClr val="lt1"/>
                          </a:solidFill>
                          <a:latin typeface="+mn-lt"/>
                          <a:ea typeface="+mn-ea"/>
                          <a:cs typeface="+mn-cs"/>
                        </a:rPr>
                      </a:br>
                      <a:r>
                        <a:rPr lang="ru-RU" sz="1800" b="1" kern="1200" dirty="0" smtClean="0">
                          <a:solidFill>
                            <a:schemeClr val="lt1"/>
                          </a:solidFill>
                          <a:latin typeface="+mn-lt"/>
                          <a:ea typeface="+mn-ea"/>
                          <a:cs typeface="+mn-cs"/>
                        </a:rPr>
                        <a:t>«Изучение методов </a:t>
                      </a:r>
                      <a:r>
                        <a:rPr lang="ru-RU" sz="1800" b="1" kern="1200" dirty="0" err="1" smtClean="0">
                          <a:solidFill>
                            <a:schemeClr val="lt1"/>
                          </a:solidFill>
                          <a:latin typeface="+mn-lt"/>
                          <a:ea typeface="+mn-ea"/>
                          <a:cs typeface="+mn-cs"/>
                        </a:rPr>
                        <a:t>клеточнои</a:t>
                      </a:r>
                      <a:r>
                        <a:rPr lang="ru-RU" sz="1800" b="1" kern="1200" dirty="0" smtClean="0">
                          <a:solidFill>
                            <a:schemeClr val="lt1"/>
                          </a:solidFill>
                          <a:latin typeface="+mn-lt"/>
                          <a:ea typeface="+mn-ea"/>
                          <a:cs typeface="+mn-cs"/>
                        </a:rPr>
                        <a:t>̆ биологии (хроматография, электрофорез, </a:t>
                      </a:r>
                      <a:r>
                        <a:rPr lang="ru-RU" sz="1800" b="1" kern="1200" baseline="0" dirty="0" smtClean="0">
                          <a:solidFill>
                            <a:schemeClr val="lt1"/>
                          </a:solidFill>
                          <a:latin typeface="+mn-lt"/>
                          <a:ea typeface="+mn-ea"/>
                          <a:cs typeface="+mn-cs"/>
                        </a:rPr>
                        <a:t> </a:t>
                      </a:r>
                      <a:r>
                        <a:rPr lang="ru-RU" sz="1800" b="1" kern="1200" dirty="0" smtClean="0">
                          <a:solidFill>
                            <a:schemeClr val="lt1"/>
                          </a:solidFill>
                          <a:latin typeface="+mn-lt"/>
                          <a:ea typeface="+mn-ea"/>
                          <a:cs typeface="+mn-cs"/>
                        </a:rPr>
                        <a:t>дифференциальное центрифугирование, ПЦР)».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00063" y="500063"/>
          <a:ext cx="8143932" cy="6126480"/>
        </p:xfrm>
        <a:graphic>
          <a:graphicData uri="http://schemas.openxmlformats.org/drawingml/2006/table">
            <a:tbl>
              <a:tblPr firstRow="1" bandRow="1">
                <a:tableStyleId>{5C22544A-7EE6-4342-B048-85BDC9FD1C3A}</a:tableStyleId>
              </a:tblPr>
              <a:tblGrid>
                <a:gridCol w="4071966">
                  <a:extLst>
                    <a:ext uri="{9D8B030D-6E8A-4147-A177-3AD203B41FA5}">
                      <a16:colId xmlns:a16="http://schemas.microsoft.com/office/drawing/2014/main" val="20000"/>
                    </a:ext>
                  </a:extLst>
                </a:gridCol>
                <a:gridCol w="4071966">
                  <a:extLst>
                    <a:ext uri="{9D8B030D-6E8A-4147-A177-3AD203B41FA5}">
                      <a16:colId xmlns:a16="http://schemas.microsoft.com/office/drawing/2014/main" val="20001"/>
                    </a:ext>
                  </a:extLst>
                </a:gridCol>
              </a:tblGrid>
              <a:tr h="58579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Глава 3. Химическая организация клетки (8 ч)</a:t>
                      </a:r>
                    </a:p>
                    <a:p>
                      <a:r>
                        <a:rPr lang="ru-RU" sz="1200" b="1" kern="1200" dirty="0" smtClean="0">
                          <a:solidFill>
                            <a:schemeClr val="lt1"/>
                          </a:solidFill>
                          <a:latin typeface="+mn-lt"/>
                          <a:ea typeface="+mn-ea"/>
                          <a:cs typeface="+mn-cs"/>
                        </a:rPr>
                        <a:t>Химический состав клетки. Вода, её физико-химические свойства и биологическая роль в клетке. Свободная и связанная вода. Минеральные вещества клетки, их биологическая роль. Буферные системы клетки. Органические компоненты клетки. Белки. Аминокислотный состав белков. Структуры белковой молекулы. Свойства белков. Классификация белков. Функции белков. Углеводы. Моносахариды, дисахариды, полисахариды. Биологические полимеры. Общий план строения и физико-химические свойства. Биологические функции углеводов. Липиды – высокомолекулярные сложные эфиры. Общий план строения и физико-химические свойства. Классификация липидов. Биологическая роль липидов в клетке. Нуклеиновые кислоты. ДНК и РНК. Строение, структура, местонахождение функции. Виды РНК. АТФ, строение, функции.</a:t>
                      </a:r>
                    </a:p>
                    <a:p>
                      <a:endParaRPr lang="ru-RU" sz="1200" b="1" kern="1200" dirty="0" smtClean="0">
                        <a:solidFill>
                          <a:schemeClr val="lt1"/>
                        </a:solidFill>
                        <a:latin typeface="+mn-lt"/>
                        <a:ea typeface="+mn-ea"/>
                        <a:cs typeface="+mn-cs"/>
                      </a:endParaRPr>
                    </a:p>
                    <a:p>
                      <a:endParaRPr lang="ru-RU" sz="12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Лабораторные работы «Ферментативное расщепление </a:t>
                      </a:r>
                      <a:r>
                        <a:rPr lang="ru-RU" sz="1800" b="1" kern="1200" dirty="0" err="1" smtClean="0">
                          <a:solidFill>
                            <a:schemeClr val="lt1"/>
                          </a:solidFill>
                          <a:latin typeface="+mn-lt"/>
                          <a:ea typeface="+mn-ea"/>
                          <a:cs typeface="+mn-cs"/>
                        </a:rPr>
                        <a:t>пероксида</a:t>
                      </a:r>
                      <a:r>
                        <a:rPr lang="ru-RU" sz="1800" b="1" kern="1200" dirty="0" smtClean="0">
                          <a:solidFill>
                            <a:schemeClr val="lt1"/>
                          </a:solidFill>
                          <a:latin typeface="+mn-lt"/>
                          <a:ea typeface="+mn-ea"/>
                          <a:cs typeface="+mn-cs"/>
                        </a:rPr>
                        <a:t> водорода в растительных и животных клетках», «Обнаружение белков, углеводов, липидов с помощью качественных реакций и выделение ДНК».</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dirty="0" smtClean="0">
                          <a:solidFill>
                            <a:schemeClr val="lt1"/>
                          </a:solidFill>
                          <a:latin typeface="+mn-lt"/>
                          <a:ea typeface="+mn-ea"/>
                          <a:cs typeface="+mn-cs"/>
                        </a:rPr>
                        <a:t>Тема 4. Химическая организация клетки (10 часов)</a:t>
                      </a:r>
                    </a:p>
                    <a:p>
                      <a:r>
                        <a:rPr lang="ru-RU" sz="1800" b="1" i="1" kern="1200" dirty="0" err="1" smtClean="0">
                          <a:solidFill>
                            <a:schemeClr val="lt1"/>
                          </a:solidFill>
                          <a:latin typeface="+mn-lt"/>
                          <a:ea typeface="+mn-ea"/>
                          <a:cs typeface="+mn-cs"/>
                        </a:rPr>
                        <a:t>Прионы</a:t>
                      </a:r>
                      <a:r>
                        <a:rPr lang="ru-RU" sz="1800" b="1" i="1" kern="1200" dirty="0" smtClean="0">
                          <a:solidFill>
                            <a:schemeClr val="lt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lang="ru-RU" sz="1800" b="1" i="1" kern="1200" dirty="0" smtClean="0">
                          <a:solidFill>
                            <a:schemeClr val="lt1"/>
                          </a:solidFill>
                          <a:latin typeface="+mn-lt"/>
                          <a:ea typeface="+mn-ea"/>
                          <a:cs typeface="+mn-cs"/>
                        </a:rPr>
                        <a:t>Другие </a:t>
                      </a:r>
                      <a:r>
                        <a:rPr lang="ru-RU" sz="1800" b="1" i="1" kern="1200" dirty="0" err="1" smtClean="0">
                          <a:solidFill>
                            <a:schemeClr val="lt1"/>
                          </a:solidFill>
                          <a:latin typeface="+mn-lt"/>
                          <a:ea typeface="+mn-ea"/>
                          <a:cs typeface="+mn-cs"/>
                        </a:rPr>
                        <a:t>нуклеозидтрифосфаты</a:t>
                      </a:r>
                      <a:r>
                        <a:rPr lang="ru-RU" sz="1800" b="1" i="1" kern="1200" dirty="0" smtClean="0">
                          <a:solidFill>
                            <a:schemeClr val="lt1"/>
                          </a:solidFill>
                          <a:latin typeface="+mn-lt"/>
                          <a:ea typeface="+mn-ea"/>
                          <a:cs typeface="+mn-cs"/>
                        </a:rPr>
                        <a:t> (НТФ).</a:t>
                      </a:r>
                      <a:r>
                        <a:rPr lang="ru-RU" sz="1800" b="1" kern="1200" dirty="0" err="1" smtClean="0">
                          <a:solidFill>
                            <a:schemeClr val="lt1"/>
                          </a:solidFill>
                          <a:latin typeface="+mn-lt"/>
                          <a:ea typeface="+mn-ea"/>
                          <a:cs typeface="+mn-cs"/>
                        </a:rPr>
                        <a:t>Секвенирование</a:t>
                      </a:r>
                      <a:r>
                        <a:rPr lang="ru-RU" sz="1800" b="1" kern="1200" dirty="0" smtClean="0">
                          <a:solidFill>
                            <a:schemeClr val="lt1"/>
                          </a:solidFill>
                          <a:latin typeface="+mn-lt"/>
                          <a:ea typeface="+mn-ea"/>
                          <a:cs typeface="+mn-cs"/>
                        </a:rPr>
                        <a:t> ДНК. </a:t>
                      </a:r>
                      <a:r>
                        <a:rPr lang="ru-RU" sz="1800" b="1" i="1" kern="1200" dirty="0" smtClean="0">
                          <a:solidFill>
                            <a:schemeClr val="lt1"/>
                          </a:solidFill>
                          <a:latin typeface="+mn-lt"/>
                          <a:ea typeface="+mn-ea"/>
                          <a:cs typeface="+mn-cs"/>
                        </a:rPr>
                        <a:t>Методы </a:t>
                      </a:r>
                      <a:r>
                        <a:rPr lang="ru-RU" sz="1800" b="1" i="1" kern="1200" dirty="0" err="1" smtClean="0">
                          <a:solidFill>
                            <a:schemeClr val="lt1"/>
                          </a:solidFill>
                          <a:latin typeface="+mn-lt"/>
                          <a:ea typeface="+mn-ea"/>
                          <a:cs typeface="+mn-cs"/>
                        </a:rPr>
                        <a:t>геномики</a:t>
                      </a:r>
                      <a:r>
                        <a:rPr lang="ru-RU" sz="1800" b="1" i="1" kern="1200" dirty="0" smtClean="0">
                          <a:solidFill>
                            <a:schemeClr val="lt1"/>
                          </a:solidFill>
                          <a:latin typeface="+mn-lt"/>
                          <a:ea typeface="+mn-ea"/>
                          <a:cs typeface="+mn-cs"/>
                        </a:rPr>
                        <a:t>, </a:t>
                      </a:r>
                      <a:r>
                        <a:rPr lang="ru-RU" sz="1800" b="1" i="1" kern="1200" dirty="0" err="1" smtClean="0">
                          <a:solidFill>
                            <a:schemeClr val="lt1"/>
                          </a:solidFill>
                          <a:latin typeface="+mn-lt"/>
                          <a:ea typeface="+mn-ea"/>
                          <a:cs typeface="+mn-cs"/>
                        </a:rPr>
                        <a:t>транскриптомики</a:t>
                      </a:r>
                      <a:r>
                        <a:rPr lang="ru-RU" sz="1800" b="1" i="1" kern="1200" dirty="0" smtClean="0">
                          <a:solidFill>
                            <a:schemeClr val="lt1"/>
                          </a:solidFill>
                          <a:latin typeface="+mn-lt"/>
                          <a:ea typeface="+mn-ea"/>
                          <a:cs typeface="+mn-cs"/>
                        </a:rPr>
                        <a:t>, </a:t>
                      </a:r>
                      <a:r>
                        <a:rPr lang="ru-RU" sz="1800" b="1" i="1" kern="1200" dirty="0" err="1" smtClean="0">
                          <a:solidFill>
                            <a:schemeClr val="lt1"/>
                          </a:solidFill>
                          <a:latin typeface="+mn-lt"/>
                          <a:ea typeface="+mn-ea"/>
                          <a:cs typeface="+mn-cs"/>
                        </a:rPr>
                        <a:t>протеомики</a:t>
                      </a:r>
                      <a:r>
                        <a:rPr lang="ru-RU" sz="1800" b="1" i="1" kern="1200" dirty="0" smtClean="0">
                          <a:solidFill>
                            <a:schemeClr val="lt1"/>
                          </a:solidFill>
                          <a:latin typeface="+mn-lt"/>
                          <a:ea typeface="+mn-ea"/>
                          <a:cs typeface="+mn-cs"/>
                        </a:rPr>
                        <a:t>. </a:t>
                      </a:r>
                      <a:endParaRPr lang="ru-RU" sz="1800" b="1" kern="1200" dirty="0" smtClean="0">
                        <a:solidFill>
                          <a:schemeClr val="lt1"/>
                        </a:solidFill>
                        <a:latin typeface="+mn-lt"/>
                        <a:ea typeface="+mn-ea"/>
                        <a:cs typeface="+mn-cs"/>
                      </a:endParaRPr>
                    </a:p>
                    <a:p>
                      <a:r>
                        <a:rPr lang="ru-RU" sz="1800" b="1" i="1" kern="1200" dirty="0" smtClean="0">
                          <a:solidFill>
                            <a:schemeClr val="lt1"/>
                          </a:solidFill>
                          <a:latin typeface="+mn-lt"/>
                          <a:ea typeface="+mn-ea"/>
                          <a:cs typeface="+mn-cs"/>
                        </a:rPr>
                        <a:t>Моделирование структуры и функций </a:t>
                      </a:r>
                      <a:r>
                        <a:rPr lang="ru-RU" sz="1800" b="1" i="1" kern="1200" dirty="0" err="1" smtClean="0">
                          <a:solidFill>
                            <a:schemeClr val="lt1"/>
                          </a:solidFill>
                          <a:latin typeface="+mn-lt"/>
                          <a:ea typeface="+mn-ea"/>
                          <a:cs typeface="+mn-cs"/>
                        </a:rPr>
                        <a:t>биомолекул</a:t>
                      </a:r>
                      <a:r>
                        <a:rPr lang="ru-RU" sz="1800" b="1" i="1" kern="1200" dirty="0" smtClean="0">
                          <a:solidFill>
                            <a:schemeClr val="lt1"/>
                          </a:solidFill>
                          <a:latin typeface="+mn-lt"/>
                          <a:ea typeface="+mn-ea"/>
                          <a:cs typeface="+mn-cs"/>
                        </a:rPr>
                        <a:t> и их комплексов. </a:t>
                      </a:r>
                      <a:r>
                        <a:rPr lang="ru-RU" sz="1800" b="1" i="1" kern="1200" dirty="0" err="1" smtClean="0">
                          <a:solidFill>
                            <a:schemeClr val="lt1"/>
                          </a:solidFill>
                          <a:latin typeface="+mn-lt"/>
                          <a:ea typeface="+mn-ea"/>
                          <a:cs typeface="+mn-cs"/>
                        </a:rPr>
                        <a:t>Компьютерныи</a:t>
                      </a:r>
                      <a:r>
                        <a:rPr lang="ru-RU" sz="1800" b="1" i="1" kern="1200" dirty="0" smtClean="0">
                          <a:solidFill>
                            <a:schemeClr val="lt1"/>
                          </a:solidFill>
                          <a:latin typeface="+mn-lt"/>
                          <a:ea typeface="+mn-ea"/>
                          <a:cs typeface="+mn-cs"/>
                        </a:rPr>
                        <a:t>̆ </a:t>
                      </a:r>
                      <a:r>
                        <a:rPr lang="ru-RU" sz="1800" b="1" i="1" kern="1200" dirty="0" err="1" smtClean="0">
                          <a:solidFill>
                            <a:schemeClr val="lt1"/>
                          </a:solidFill>
                          <a:latin typeface="+mn-lt"/>
                          <a:ea typeface="+mn-ea"/>
                          <a:cs typeface="+mn-cs"/>
                        </a:rPr>
                        <a:t>дизайн</a:t>
                      </a:r>
                      <a:r>
                        <a:rPr lang="ru-RU" sz="1800" b="1" i="1" kern="1200" dirty="0" smtClean="0">
                          <a:solidFill>
                            <a:schemeClr val="lt1"/>
                          </a:solidFill>
                          <a:latin typeface="+mn-lt"/>
                          <a:ea typeface="+mn-ea"/>
                          <a:cs typeface="+mn-cs"/>
                        </a:rPr>
                        <a:t> и </a:t>
                      </a:r>
                      <a:r>
                        <a:rPr lang="ru-RU" sz="1800" b="1" i="1" kern="1200" dirty="0" err="1" smtClean="0">
                          <a:solidFill>
                            <a:schemeClr val="lt1"/>
                          </a:solidFill>
                          <a:latin typeface="+mn-lt"/>
                          <a:ea typeface="+mn-ea"/>
                          <a:cs typeface="+mn-cs"/>
                        </a:rPr>
                        <a:t>органическии</a:t>
                      </a:r>
                      <a:r>
                        <a:rPr lang="ru-RU" sz="1800" b="1" i="1" kern="1200" dirty="0" smtClean="0">
                          <a:solidFill>
                            <a:schemeClr val="lt1"/>
                          </a:solidFill>
                          <a:latin typeface="+mn-lt"/>
                          <a:ea typeface="+mn-ea"/>
                          <a:cs typeface="+mn-cs"/>
                        </a:rPr>
                        <a:t>̆ синтез </a:t>
                      </a:r>
                      <a:r>
                        <a:rPr lang="ru-RU" sz="1800" b="1" i="1" kern="1200" dirty="0" err="1" smtClean="0">
                          <a:solidFill>
                            <a:schemeClr val="lt1"/>
                          </a:solidFill>
                          <a:latin typeface="+mn-lt"/>
                          <a:ea typeface="+mn-ea"/>
                          <a:cs typeface="+mn-cs"/>
                        </a:rPr>
                        <a:t>биомолекул</a:t>
                      </a:r>
                      <a:r>
                        <a:rPr lang="ru-RU" sz="1800" b="1" i="1" kern="1200" dirty="0" smtClean="0">
                          <a:solidFill>
                            <a:schemeClr val="lt1"/>
                          </a:solidFill>
                          <a:latin typeface="+mn-lt"/>
                          <a:ea typeface="+mn-ea"/>
                          <a:cs typeface="+mn-cs"/>
                        </a:rPr>
                        <a:t> и их неприродных аналогов. </a:t>
                      </a: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endParaRPr lang="ru-RU" sz="1800" b="1" kern="1200" dirty="0" smtClean="0">
                        <a:solidFill>
                          <a:schemeClr val="lt1"/>
                        </a:solidFill>
                        <a:latin typeface="+mn-lt"/>
                        <a:ea typeface="+mn-ea"/>
                        <a:cs typeface="+mn-cs"/>
                      </a:endParaRPr>
                    </a:p>
                    <a:p>
                      <a:r>
                        <a:rPr lang="ru-RU" sz="1800" b="1" kern="1200" dirty="0" smtClean="0">
                          <a:solidFill>
                            <a:schemeClr val="lt1"/>
                          </a:solidFill>
                          <a:latin typeface="+mn-lt"/>
                          <a:ea typeface="+mn-ea"/>
                          <a:cs typeface="+mn-cs"/>
                        </a:rPr>
                        <a:t>Лабораторная работа «Обнаружение белков с помощью качественных реакций». </a:t>
                      </a:r>
                    </a:p>
                    <a:p>
                      <a:r>
                        <a:rPr lang="ru-RU" sz="1800" b="1" kern="1200" dirty="0" smtClean="0">
                          <a:solidFill>
                            <a:schemeClr val="lt1"/>
                          </a:solidFill>
                          <a:latin typeface="+mn-lt"/>
                          <a:ea typeface="+mn-ea"/>
                          <a:cs typeface="+mn-cs"/>
                        </a:rPr>
                        <a:t>Лабораторная работа «Исследование нуклеиновых кислот, выделенных из клеток различных организмов». </a:t>
                      </a:r>
                    </a:p>
                    <a:p>
                      <a:endParaRPr lang="ru-RU" dirty="0"/>
                    </a:p>
                  </a:txBody>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CFD3A79BB1963743BF1E02CF39CF4218" ma:contentTypeVersion="1" ma:contentTypeDescription="Создание документа." ma:contentTypeScope="" ma:versionID="7efbf879509eb3c640b5eee62c27f7e5">
  <xsd:schema xmlns:xsd="http://www.w3.org/2001/XMLSchema" xmlns:xs="http://www.w3.org/2001/XMLSchema" xmlns:p="http://schemas.microsoft.com/office/2006/metadata/properties" xmlns:ns2="d93f08c7-4dc9-4366-b183-71f4e46057df" targetNamespace="http://schemas.microsoft.com/office/2006/metadata/properties" ma:root="true" ma:fieldsID="901426136c3cb9e8a8df3f1a14d2308d" ns2:_="">
    <xsd:import namespace="d93f08c7-4dc9-4366-b183-71f4e46057d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3f08c7-4dc9-4366-b183-71f4e46057df"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E62FDA-EB53-40A8-972D-02F72D002314}"/>
</file>

<file path=customXml/itemProps2.xml><?xml version="1.0" encoding="utf-8"?>
<ds:datastoreItem xmlns:ds="http://schemas.openxmlformats.org/officeDocument/2006/customXml" ds:itemID="{9E76409B-D495-4419-BE25-5F7492C89539}"/>
</file>

<file path=customXml/itemProps3.xml><?xml version="1.0" encoding="utf-8"?>
<ds:datastoreItem xmlns:ds="http://schemas.openxmlformats.org/officeDocument/2006/customXml" ds:itemID="{F8D2E822-E7E4-41ED-91A7-1168EB357D94}"/>
</file>

<file path=docProps/app.xml><?xml version="1.0" encoding="utf-8"?>
<Properties xmlns="http://schemas.openxmlformats.org/officeDocument/2006/extended-properties" xmlns:vt="http://schemas.openxmlformats.org/officeDocument/2006/docPropsVTypes">
  <Template/>
  <TotalTime>123</TotalTime>
  <Words>5239</Words>
  <Application>Microsoft Office PowerPoint</Application>
  <PresentationFormat>Экран (4:3)</PresentationFormat>
  <Paragraphs>310</Paragraphs>
  <Slides>40</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40</vt:i4>
      </vt:variant>
    </vt:vector>
  </HeadingPairs>
  <TitlesOfParts>
    <vt:vector size="44" baseType="lpstr">
      <vt:lpstr>Arial</vt:lpstr>
      <vt:lpstr>Calibri</vt:lpstr>
      <vt:lpstr>Times New Roman</vt:lpstr>
      <vt:lpstr>Тема Office</vt:lpstr>
      <vt:lpstr>Реализация требований ФГОС среднего общего образования на углублённом уровне</vt:lpstr>
      <vt:lpstr>Презентация PowerPoint</vt:lpstr>
      <vt:lpstr>Требования к обучению ФГОС 2023</vt:lpstr>
      <vt:lpstr>Сравнение содержания учебных программ 10 класс</vt:lpstr>
      <vt:lpstr>Презентация PowerPoint</vt:lpstr>
      <vt:lpstr>Задания 22-23</vt:lpstr>
      <vt:lpstr>Презентация PowerPoint</vt:lpstr>
      <vt:lpstr>Презентация PowerPoint</vt:lpstr>
      <vt:lpstr>Презентация PowerPoint</vt:lpstr>
      <vt:lpstr>Задание 25</vt:lpstr>
      <vt:lpstr>Презентация PowerPoint</vt:lpstr>
      <vt:lpstr>Презентация PowerPoint</vt:lpstr>
      <vt:lpstr>Задание 25</vt:lpstr>
      <vt:lpstr>Презентация PowerPoint</vt:lpstr>
      <vt:lpstr>Презентация PowerPoint</vt:lpstr>
      <vt:lpstr>Задания 25</vt:lpstr>
      <vt:lpstr>Презентация PowerPoint</vt:lpstr>
      <vt:lpstr>Презентация PowerPoint</vt:lpstr>
      <vt:lpstr>Задание 24</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11 класс</vt:lpstr>
      <vt:lpstr>Задание 26</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Реализация требований ФГОС среднего общего образования на углублённом уровне</dc:title>
  <dc:creator>Василий</dc:creator>
  <cp:lastModifiedBy>User</cp:lastModifiedBy>
  <cp:revision>14</cp:revision>
  <dcterms:created xsi:type="dcterms:W3CDTF">2023-12-11T21:25:24Z</dcterms:created>
  <dcterms:modified xsi:type="dcterms:W3CDTF">2023-12-12T12:32:21Z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0x010100CFD3A79BB1963743BF1E02CF39CF4218</vt:lpwstr>
  </property>
</Properties>
</file>