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8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11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0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9" r:id="rId4"/>
    <p:sldId id="270" r:id="rId5"/>
    <p:sldId id="258" r:id="rId6"/>
    <p:sldId id="261" r:id="rId7"/>
    <p:sldId id="277" r:id="rId8"/>
    <p:sldId id="264" r:id="rId9"/>
    <p:sldId id="259" r:id="rId10"/>
    <p:sldId id="278" r:id="rId11"/>
    <p:sldId id="279" r:id="rId12"/>
    <p:sldId id="280" r:id="rId13"/>
    <p:sldId id="266" r:id="rId14"/>
    <p:sldId id="265" r:id="rId15"/>
    <p:sldId id="271" r:id="rId16"/>
    <p:sldId id="275" r:id="rId17"/>
    <p:sldId id="276" r:id="rId18"/>
    <p:sldId id="260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70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02" y="5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578-7432-4C76-91AE-11813AB11CEF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72F9-43C1-41F4-AD7D-7BD9FD52AE2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0190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578-7432-4C76-91AE-11813AB11CEF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72F9-43C1-41F4-AD7D-7BD9FD52AE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933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578-7432-4C76-91AE-11813AB11CEF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72F9-43C1-41F4-AD7D-7BD9FD52AE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279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578-7432-4C76-91AE-11813AB11CEF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72F9-43C1-41F4-AD7D-7BD9FD52AE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92637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578-7432-4C76-91AE-11813AB11CEF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72F9-43C1-41F4-AD7D-7BD9FD52AE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8752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578-7432-4C76-91AE-11813AB11CEF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72F9-43C1-41F4-AD7D-7BD9FD52AE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95814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578-7432-4C76-91AE-11813AB11CEF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72F9-43C1-41F4-AD7D-7BD9FD52AE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6700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578-7432-4C76-91AE-11813AB11CEF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72F9-43C1-41F4-AD7D-7BD9FD52AE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465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578-7432-4C76-91AE-11813AB11CEF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72F9-43C1-41F4-AD7D-7BD9FD52AE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800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578-7432-4C76-91AE-11813AB11CEF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72F9-43C1-41F4-AD7D-7BD9FD52AE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748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578-7432-4C76-91AE-11813AB11CEF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72F9-43C1-41F4-AD7D-7BD9FD52AE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429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578-7432-4C76-91AE-11813AB11CEF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72F9-43C1-41F4-AD7D-7BD9FD52AE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561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578-7432-4C76-91AE-11813AB11CEF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72F9-43C1-41F4-AD7D-7BD9FD52AE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83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578-7432-4C76-91AE-11813AB11CEF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72F9-43C1-41F4-AD7D-7BD9FD52AE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135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578-7432-4C76-91AE-11813AB11CEF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72F9-43C1-41F4-AD7D-7BD9FD52AE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643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578-7432-4C76-91AE-11813AB11CEF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72F9-43C1-41F4-AD7D-7BD9FD52AE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578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578-7432-4C76-91AE-11813AB11CEF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72F9-43C1-41F4-AD7D-7BD9FD52AE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182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F5E6578-7432-4C76-91AE-11813AB11CEF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92E72F9-43C1-41F4-AD7D-7BD9FD52AE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432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jp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4.jpeg"/><Relationship Id="rId7" Type="http://schemas.openxmlformats.org/officeDocument/2006/relationships/image" Target="../media/image1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2" cstate="print"/>
          <a:srcRect l="30391" t="-1331" r="31992"/>
          <a:stretch>
            <a:fillRect/>
          </a:stretch>
        </p:blipFill>
        <p:spPr bwMode="auto">
          <a:xfrm>
            <a:off x="10399594" y="191466"/>
            <a:ext cx="1241662" cy="2257686"/>
          </a:xfrm>
          <a:prstGeom prst="rect">
            <a:avLst/>
          </a:prstGeom>
          <a:noFill/>
        </p:spPr>
      </p:pic>
      <p:pic>
        <p:nvPicPr>
          <p:cNvPr id="1027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012" y="-867289"/>
            <a:ext cx="10317708" cy="72982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1971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0" y="2887881"/>
            <a:ext cx="5388710" cy="3030538"/>
          </a:xfrm>
        </p:spPr>
        <p:txBody>
          <a:bodyPr/>
          <a:lstStyle/>
          <a:p>
            <a:pPr marL="0" lvl="0" indent="0" algn="ctr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dirty="0">
                <a:solidFill>
                  <a:schemeClr val="tx1"/>
                </a:solidFill>
                <a:latin typeface="Circe Bold" panose="020B0602020203020203" pitchFamily="34" charset="-52"/>
              </a:rPr>
              <a:t> </a:t>
            </a:r>
            <a:r>
              <a:rPr lang="ru-RU" sz="2500" dirty="0">
                <a:solidFill>
                  <a:srgbClr val="005AAA"/>
                </a:solidFill>
                <a:latin typeface="Arial Black" panose="020B0A04020102020204" pitchFamily="34" charset="0"/>
              </a:rPr>
              <a:t>В ДОШКОЛЬНОМ УЧРЕЖДЕНИИ«ЗВЁЗДОЧКА»</a:t>
            </a:r>
          </a:p>
          <a:p>
            <a:pPr>
              <a:buNone/>
            </a:pPr>
            <a:endParaRPr lang="ru-RU" dirty="0">
              <a:solidFill>
                <a:schemeClr val="tx1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C792045-80CD-41C1-AE44-468A24DD22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651" y="275016"/>
            <a:ext cx="5767559" cy="4325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AA30C85-362F-4948-8CDA-693DC72CAC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809" y="2776249"/>
            <a:ext cx="5205245" cy="3903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6521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0" y="2887881"/>
            <a:ext cx="5388710" cy="3030538"/>
          </a:xfrm>
        </p:spPr>
        <p:txBody>
          <a:bodyPr/>
          <a:lstStyle/>
          <a:p>
            <a:pPr marL="0" lvl="0" indent="0" algn="ctr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dirty="0">
                <a:solidFill>
                  <a:schemeClr val="tx1"/>
                </a:solidFill>
                <a:latin typeface="Circe Bold" panose="020B0602020203020203" pitchFamily="34" charset="-52"/>
              </a:rPr>
              <a:t> </a:t>
            </a:r>
            <a:r>
              <a:rPr lang="ru-RU" sz="2500" dirty="0">
                <a:solidFill>
                  <a:srgbClr val="005AAA"/>
                </a:solidFill>
                <a:latin typeface="Arial Black" panose="020B0A04020102020204" pitchFamily="34" charset="0"/>
              </a:rPr>
              <a:t>БЕСЕДА В НАЧАЛЬНЫХ КЛАССАХ</a:t>
            </a:r>
          </a:p>
          <a:p>
            <a:pPr>
              <a:buNone/>
            </a:pPr>
            <a:endParaRPr lang="ru-RU" dirty="0">
              <a:solidFill>
                <a:schemeClr val="tx1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6F1E2F9-9C97-40FB-A6C1-7EAC595BED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668" y="3649643"/>
            <a:ext cx="4040717" cy="3030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1065D6B-6969-4B31-941E-12F5E8129D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3" t="26636" r="13144" b="25535"/>
          <a:stretch/>
        </p:blipFill>
        <p:spPr>
          <a:xfrm>
            <a:off x="4866745" y="150955"/>
            <a:ext cx="4175650" cy="3030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3D06E1-F767-4CB0-9DB9-7B568F6DE23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" t="10622"/>
          <a:stretch/>
        </p:blipFill>
        <p:spPr>
          <a:xfrm>
            <a:off x="7631185" y="2088933"/>
            <a:ext cx="4351264" cy="3121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9093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0" y="177818"/>
            <a:ext cx="5388710" cy="5740601"/>
          </a:xfrm>
        </p:spPr>
        <p:txBody>
          <a:bodyPr/>
          <a:lstStyle/>
          <a:p>
            <a:pPr marL="0" lvl="0" indent="0" algn="ctr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ru-RU" b="1" dirty="0">
              <a:solidFill>
                <a:schemeClr val="tx2"/>
              </a:solidFill>
              <a:latin typeface="Circe Bold" panose="020B0602020203020203" pitchFamily="34" charset="-52"/>
            </a:endParaRPr>
          </a:p>
          <a:p>
            <a:pPr marL="0" lvl="0" indent="0" algn="ctr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2500" dirty="0">
                <a:solidFill>
                  <a:srgbClr val="005AAA"/>
                </a:solidFill>
                <a:latin typeface="Arial Black" panose="020B0A04020102020204" pitchFamily="34" charset="0"/>
              </a:rPr>
              <a:t>ПАТРУЛИРОВАНИЕ</a:t>
            </a:r>
          </a:p>
          <a:p>
            <a:pPr marL="0" lvl="0" indent="0" algn="ctr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ru-RU" dirty="0" smtClean="0">
              <a:solidFill>
                <a:schemeClr val="tx1"/>
              </a:solidFill>
              <a:latin typeface="Circe Bold" panose="020B0602020203020203" pitchFamily="34" charset="-52"/>
            </a:endParaRPr>
          </a:p>
          <a:p>
            <a:pPr marL="0" lvl="0" indent="0" algn="ctr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ru-RU" dirty="0">
              <a:solidFill>
                <a:schemeClr val="tx1"/>
              </a:solidFill>
              <a:latin typeface="Circe Bold" panose="020B0602020203020203" pitchFamily="34" charset="-52"/>
            </a:endParaRPr>
          </a:p>
          <a:p>
            <a:pPr marL="0" lvl="0" indent="0" algn="ctr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ru-RU" dirty="0" smtClean="0">
              <a:solidFill>
                <a:schemeClr val="tx1"/>
              </a:solidFill>
              <a:latin typeface="Circe Bold" panose="020B0602020203020203" pitchFamily="34" charset="-52"/>
            </a:endParaRPr>
          </a:p>
          <a:p>
            <a:pPr marL="0" lvl="0" indent="0" algn="ctr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ru-RU" dirty="0">
              <a:solidFill>
                <a:schemeClr val="tx1"/>
              </a:solidFill>
              <a:latin typeface="Circe Bold" panose="020B0602020203020203" pitchFamily="34" charset="-52"/>
            </a:endParaRPr>
          </a:p>
          <a:p>
            <a:pPr marL="0" lvl="0" indent="0" algn="ctr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ru-RU" dirty="0" smtClean="0">
              <a:solidFill>
                <a:schemeClr val="tx1"/>
              </a:solidFill>
              <a:latin typeface="Circe Bold" panose="020B0602020203020203" pitchFamily="34" charset="-52"/>
            </a:endParaRPr>
          </a:p>
          <a:p>
            <a:pPr marL="0" lvl="0" indent="0" algn="ctr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ru-RU" dirty="0">
              <a:solidFill>
                <a:schemeClr val="tx1"/>
              </a:solidFill>
              <a:latin typeface="Circe Bold" panose="020B0602020203020203" pitchFamily="34" charset="-52"/>
            </a:endParaRPr>
          </a:p>
          <a:p>
            <a:pPr marL="0" lvl="0" indent="0" algn="ctr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ru-RU" dirty="0" smtClean="0">
              <a:solidFill>
                <a:schemeClr val="tx1"/>
              </a:solidFill>
              <a:latin typeface="Circe Bold" panose="020B0602020203020203" pitchFamily="34" charset="-52"/>
            </a:endParaRPr>
          </a:p>
          <a:p>
            <a:pPr marL="0" lvl="0" indent="0" algn="ctr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dirty="0" smtClean="0">
                <a:solidFill>
                  <a:schemeClr val="tx1"/>
                </a:solidFill>
                <a:latin typeface="Circe Bold" panose="020B0602020203020203" pitchFamily="34" charset="-52"/>
              </a:rPr>
              <a:t> </a:t>
            </a:r>
            <a:r>
              <a:rPr lang="ru-RU" sz="2500" dirty="0">
                <a:solidFill>
                  <a:srgbClr val="005AAA"/>
                </a:solidFill>
                <a:latin typeface="Arial Black" panose="020B0A04020102020204" pitchFamily="34" charset="0"/>
              </a:rPr>
              <a:t>ДОРОЖНЫЕ ЭКСКУРСИИ С </a:t>
            </a:r>
            <a:r>
              <a:rPr lang="ru-RU" sz="2500" dirty="0" smtClean="0">
                <a:solidFill>
                  <a:srgbClr val="005AAA"/>
                </a:solidFill>
                <a:latin typeface="Arial Black" panose="020B0A04020102020204" pitchFamily="34" charset="0"/>
              </a:rPr>
              <a:t>ПЕРВОКЛАССНИКАМИ</a:t>
            </a:r>
          </a:p>
          <a:p>
            <a:pPr>
              <a:buNone/>
            </a:pPr>
            <a:endParaRPr lang="ru-RU" dirty="0">
              <a:solidFill>
                <a:schemeClr val="tx1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97B3A9-E980-43B7-84E1-734265C893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9" t="12659" r="24079" b="24079"/>
          <a:stretch/>
        </p:blipFill>
        <p:spPr>
          <a:xfrm>
            <a:off x="5816651" y="177818"/>
            <a:ext cx="4791965" cy="3593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5034FF-C0CA-4819-8A91-AE3F3DDDBF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278" y="2638649"/>
            <a:ext cx="5388710" cy="4041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23122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marL="0" indent="0" algn="ctr">
              <a:buNone/>
            </a:pPr>
            <a:endParaRPr lang="en-US" dirty="0">
              <a:solidFill>
                <a:srgbClr val="2470B7"/>
              </a:solidFill>
              <a:latin typeface="Circe Bold" panose="020B0602020203020203" pitchFamily="34" charset="-52"/>
            </a:endParaRPr>
          </a:p>
          <a:p>
            <a:pPr marL="0" indent="0" algn="ctr">
              <a:buNone/>
            </a:pPr>
            <a:endParaRPr lang="ru-RU" dirty="0">
              <a:solidFill>
                <a:schemeClr val="tx1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5C1927C0-AB59-45DE-87DB-2F82DE5578C7}"/>
              </a:ext>
            </a:extLst>
          </p:cNvPr>
          <p:cNvGrpSpPr/>
          <p:nvPr/>
        </p:nvGrpSpPr>
        <p:grpSpPr>
          <a:xfrm>
            <a:off x="5155336" y="1738119"/>
            <a:ext cx="6120110" cy="3381761"/>
            <a:chOff x="1254467" y="1463371"/>
            <a:chExt cx="9683065" cy="3970404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E2F4C79D-488C-441B-A23A-1D94D9F52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54467" y="1463371"/>
              <a:ext cx="9683065" cy="3970404"/>
            </a:xfrm>
            <a:prstGeom prst="rect">
              <a:avLst/>
            </a:prstGeom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7F624330-F7F9-4AB8-A817-5F3A01039193}"/>
                </a:ext>
              </a:extLst>
            </p:cNvPr>
            <p:cNvSpPr/>
            <p:nvPr/>
          </p:nvSpPr>
          <p:spPr>
            <a:xfrm>
              <a:off x="5007429" y="3429000"/>
              <a:ext cx="5660571" cy="1965629"/>
            </a:xfrm>
            <a:prstGeom prst="rect">
              <a:avLst/>
            </a:prstGeom>
            <a:solidFill>
              <a:srgbClr val="F1F1F1"/>
            </a:solidFill>
            <a:ln w="12700" cap="flat" cmpd="sng" algn="ctr">
              <a:solidFill>
                <a:srgbClr val="F1F1F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Объект 6">
            <a:extLst>
              <a:ext uri="{FF2B5EF4-FFF2-40B4-BE49-F238E27FC236}">
                <a16:creationId xmlns:a16="http://schemas.microsoft.com/office/drawing/2014/main" id="{9E3FCA7F-7EC3-4E0C-B6CB-231951E8CDCC}"/>
              </a:ext>
            </a:extLst>
          </p:cNvPr>
          <p:cNvSpPr txBox="1">
            <a:spLocks/>
          </p:cNvSpPr>
          <p:nvPr/>
        </p:nvSpPr>
        <p:spPr>
          <a:xfrm>
            <a:off x="217681" y="2539492"/>
            <a:ext cx="4937655" cy="30305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</a:pPr>
            <a:r>
              <a:rPr lang="ru-RU">
                <a:solidFill>
                  <a:schemeClr val="tx1"/>
                </a:solidFill>
                <a:latin typeface="Circe Bold" panose="020B0602020203020203" pitchFamily="34" charset="-52"/>
              </a:rPr>
              <a:t> </a:t>
            </a:r>
            <a:r>
              <a:rPr lang="ru-RU" sz="2500">
                <a:solidFill>
                  <a:srgbClr val="005AAA"/>
                </a:solidFill>
                <a:latin typeface="Arial Black" panose="020B0A04020102020204" pitchFamily="34" charset="0"/>
              </a:rPr>
              <a:t>ВИДЕОРОЛИКИ ОТРЯДА ЮИД </a:t>
            </a:r>
          </a:p>
          <a:p>
            <a:pPr marL="0" indent="0" algn="ctr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</a:pPr>
            <a:r>
              <a:rPr lang="ru-RU" sz="2500">
                <a:solidFill>
                  <a:srgbClr val="005AAA"/>
                </a:solidFill>
                <a:latin typeface="Arial Black" panose="020B0A04020102020204" pitchFamily="34" charset="0"/>
              </a:rPr>
              <a:t>«ДОРОЖНЫЙ ПАТРУЛЬ»</a:t>
            </a:r>
          </a:p>
          <a:p>
            <a:pPr marL="0" indent="0" algn="ctr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</a:pPr>
            <a:r>
              <a:rPr lang="ru-RU" sz="2500">
                <a:solidFill>
                  <a:srgbClr val="005AAA"/>
                </a:solidFill>
                <a:latin typeface="Arial Black" panose="020B0A04020102020204" pitchFamily="34" charset="0"/>
              </a:rPr>
              <a:t>НА КАНАЛЕ </a:t>
            </a:r>
            <a:r>
              <a:rPr lang="en-US" sz="2500">
                <a:solidFill>
                  <a:srgbClr val="005AAA"/>
                </a:solidFill>
                <a:latin typeface="Arial Black" panose="020B0A04020102020204" pitchFamily="34" charset="0"/>
              </a:rPr>
              <a:t>YouTube</a:t>
            </a:r>
            <a:endParaRPr lang="ru-RU" sz="2500">
              <a:solidFill>
                <a:srgbClr val="005AAA"/>
              </a:solidFill>
              <a:latin typeface="Arial Black" panose="020B0A04020102020204" pitchFamily="34" charset="0"/>
            </a:endParaRPr>
          </a:p>
          <a:p>
            <a:pPr>
              <a:buFont typeface="Wingdings 3" panose="05040102010807070707" pitchFamily="18" charset="2"/>
              <a:buNone/>
            </a:pPr>
            <a:endParaRPr lang="ru-RU" dirty="0">
              <a:solidFill>
                <a:schemeClr val="tx1"/>
              </a:solidFill>
              <a:latin typeface="Circe Bold" panose="020B0602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9747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217681" y="2539492"/>
            <a:ext cx="4937655" cy="3030538"/>
          </a:xfrm>
        </p:spPr>
        <p:txBody>
          <a:bodyPr/>
          <a:lstStyle/>
          <a:p>
            <a:pPr marL="0" lvl="0" indent="0" algn="ctr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dirty="0">
                <a:solidFill>
                  <a:schemeClr val="tx1"/>
                </a:solidFill>
                <a:latin typeface="Circe Bold" panose="020B0602020203020203" pitchFamily="34" charset="-52"/>
              </a:rPr>
              <a:t> </a:t>
            </a:r>
            <a:r>
              <a:rPr lang="ru-RU" sz="2500" dirty="0">
                <a:solidFill>
                  <a:srgbClr val="005AAA"/>
                </a:solidFill>
                <a:latin typeface="Arial Black" panose="020B0A04020102020204" pitchFamily="34" charset="0"/>
              </a:rPr>
              <a:t>ВИДЕОРОЛИКИ ОТРЯДА ЮИД </a:t>
            </a:r>
          </a:p>
          <a:p>
            <a:pPr marL="0" lvl="0" indent="0" algn="ctr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2500" dirty="0">
                <a:solidFill>
                  <a:srgbClr val="005AAA"/>
                </a:solidFill>
                <a:latin typeface="Arial Black" panose="020B0A04020102020204" pitchFamily="34" charset="0"/>
              </a:rPr>
              <a:t>«ДОРОЖНЫЙ ПАТРУЛЬ»</a:t>
            </a:r>
          </a:p>
          <a:p>
            <a:pPr marL="0" lvl="0" indent="0" algn="ctr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2500" dirty="0">
                <a:solidFill>
                  <a:srgbClr val="005AAA"/>
                </a:solidFill>
                <a:latin typeface="Arial Black" panose="020B0A04020102020204" pitchFamily="34" charset="0"/>
              </a:rPr>
              <a:t>НА КАНАЛЕ </a:t>
            </a:r>
            <a:r>
              <a:rPr lang="en-US" sz="2500" dirty="0">
                <a:solidFill>
                  <a:srgbClr val="005AAA"/>
                </a:solidFill>
                <a:latin typeface="Arial Black" panose="020B0A04020102020204" pitchFamily="34" charset="0"/>
              </a:rPr>
              <a:t>YouTube</a:t>
            </a:r>
            <a:endParaRPr lang="ru-RU" sz="2500" dirty="0">
              <a:solidFill>
                <a:srgbClr val="005AAA"/>
              </a:solidFill>
              <a:latin typeface="Arial Black" panose="020B0A04020102020204" pitchFamily="34" charset="0"/>
            </a:endParaRPr>
          </a:p>
          <a:p>
            <a:pPr>
              <a:buNone/>
            </a:pPr>
            <a:endParaRPr lang="ru-RU" dirty="0">
              <a:solidFill>
                <a:schemeClr val="tx1"/>
              </a:solidFill>
              <a:latin typeface="Circe Bold" panose="020B0602020203020203" pitchFamily="34" charset="-52"/>
            </a:endParaRPr>
          </a:p>
        </p:txBody>
      </p:sp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marL="0" indent="0" algn="ctr">
              <a:buNone/>
            </a:pPr>
            <a:endParaRPr lang="en-US" dirty="0">
              <a:solidFill>
                <a:srgbClr val="2470B7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CA79509-BE6C-4137-AE0F-D31E556F530F}"/>
              </a:ext>
            </a:extLst>
          </p:cNvPr>
          <p:cNvGrpSpPr/>
          <p:nvPr/>
        </p:nvGrpSpPr>
        <p:grpSpPr>
          <a:xfrm>
            <a:off x="5155336" y="1009037"/>
            <a:ext cx="6030290" cy="4839926"/>
            <a:chOff x="2597224" y="744633"/>
            <a:chExt cx="6554528" cy="5190089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71E0ECB2-B203-47F2-B2EC-EC656E759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97224" y="744633"/>
              <a:ext cx="6554528" cy="4221332"/>
            </a:xfrm>
            <a:prstGeom prst="rect">
              <a:avLst/>
            </a:prstGeom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56D7C318-540D-46A4-AD63-4124EB840B95}"/>
                </a:ext>
              </a:extLst>
            </p:cNvPr>
            <p:cNvSpPr/>
            <p:nvPr/>
          </p:nvSpPr>
          <p:spPr>
            <a:xfrm>
              <a:off x="2597224" y="4842769"/>
              <a:ext cx="6554528" cy="1091953"/>
            </a:xfrm>
            <a:prstGeom prst="rect">
              <a:avLst/>
            </a:prstGeom>
            <a:solidFill>
              <a:srgbClr val="F1F1F1"/>
            </a:solidFill>
            <a:ln w="12700" cap="flat" cmpd="sng" algn="ctr">
              <a:solidFill>
                <a:srgbClr val="F1F1F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17DBDB5-67C0-4CB8-9399-154265613A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4997"/>
            <a:stretch/>
          </p:blipFill>
          <p:spPr>
            <a:xfrm>
              <a:off x="3040247" y="4554148"/>
              <a:ext cx="6111505" cy="12620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132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8" name="Picture 2" descr="C:\Users\lbvf\Desktop\IMG_20200828_1058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566" y="177818"/>
            <a:ext cx="4506107" cy="4790364"/>
          </a:xfrm>
          <a:prstGeom prst="rect">
            <a:avLst/>
          </a:prstGeom>
          <a:noFill/>
        </p:spPr>
      </p:pic>
      <p:pic>
        <p:nvPicPr>
          <p:cNvPr id="9" name="Picture 2" descr="C:\Users\lbvf\Desktop\IMG_20200827_113839.jpg"/>
          <p:cNvPicPr>
            <a:picLocks noChangeAspect="1" noChangeArrowheads="1"/>
          </p:cNvPicPr>
          <p:nvPr/>
        </p:nvPicPr>
        <p:blipFill>
          <a:blip r:embed="rId5" cstate="print"/>
          <a:srcRect t="6669" r="2172" b="7777"/>
          <a:stretch>
            <a:fillRect/>
          </a:stretch>
        </p:blipFill>
        <p:spPr bwMode="auto">
          <a:xfrm>
            <a:off x="5272227" y="177818"/>
            <a:ext cx="4694503" cy="2292825"/>
          </a:xfrm>
          <a:prstGeom prst="rect">
            <a:avLst/>
          </a:prstGeom>
          <a:noFill/>
        </p:spPr>
      </p:pic>
      <p:pic>
        <p:nvPicPr>
          <p:cNvPr id="10" name="Picture 3" descr="C:\Users\lbvf\Desktop\IMG_20200827_114311.jpg"/>
          <p:cNvPicPr>
            <a:picLocks noChangeAspect="1" noChangeArrowheads="1"/>
          </p:cNvPicPr>
          <p:nvPr/>
        </p:nvPicPr>
        <p:blipFill>
          <a:blip r:embed="rId6" cstate="print"/>
          <a:srcRect t="5343" b="5333"/>
          <a:stretch>
            <a:fillRect/>
          </a:stretch>
        </p:blipFill>
        <p:spPr bwMode="auto">
          <a:xfrm>
            <a:off x="5272227" y="2835001"/>
            <a:ext cx="6592516" cy="32466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0503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6" name="Picture 2" descr="E:\ШКОЛА №5\ЮИД\ЮИД России 2020\1 Фотоотчёт Проект ЮИД МБОУ СОШ № 5 (15-18 лет)\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8490" y="337294"/>
            <a:ext cx="4772853" cy="3570170"/>
          </a:xfrm>
          <a:prstGeom prst="rect">
            <a:avLst/>
          </a:prstGeom>
          <a:noFill/>
        </p:spPr>
      </p:pic>
      <p:pic>
        <p:nvPicPr>
          <p:cNvPr id="7" name="Picture 4" descr="C:\Users\lbvf\Desktop\Конференция\IMG_20200827_113127.jpg"/>
          <p:cNvPicPr>
            <a:picLocks noChangeAspect="1" noChangeArrowheads="1"/>
          </p:cNvPicPr>
          <p:nvPr/>
        </p:nvPicPr>
        <p:blipFill>
          <a:blip r:embed="rId5" cstate="print"/>
          <a:srcRect l="5729" t="10927" r="3200" b="8125"/>
          <a:stretch>
            <a:fillRect/>
          </a:stretch>
        </p:blipFill>
        <p:spPr bwMode="auto">
          <a:xfrm>
            <a:off x="5805037" y="337294"/>
            <a:ext cx="5358831" cy="356289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142699" y="4449170"/>
            <a:ext cx="9649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Магнитно-маркерное панно «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Автогородок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его использование на занятиях</a:t>
            </a:r>
          </a:p>
        </p:txBody>
      </p:sp>
    </p:spTree>
    <p:extLst>
      <p:ext uri="{BB962C8B-B14F-4D97-AF65-F5344CB8AC3E}">
        <p14:creationId xmlns:p14="http://schemas.microsoft.com/office/powerpoint/2010/main" val="24875369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6264" y="4850849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2388" y="603849"/>
            <a:ext cx="5209105" cy="3588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01029" y="177818"/>
            <a:ext cx="6081420" cy="4310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1590136" y="4600683"/>
            <a:ext cx="95737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Магнитно-маркерное панно «Городская инфраструктура» </a:t>
            </a:r>
          </a:p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его использование на занятиях</a:t>
            </a:r>
          </a:p>
        </p:txBody>
      </p:sp>
    </p:spTree>
    <p:extLst>
      <p:ext uri="{BB962C8B-B14F-4D97-AF65-F5344CB8AC3E}">
        <p14:creationId xmlns:p14="http://schemas.microsoft.com/office/powerpoint/2010/main" val="660424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0486" y="4562251"/>
            <a:ext cx="7935630" cy="1507067"/>
          </a:xfrm>
        </p:spPr>
        <p:txBody>
          <a:bodyPr anchor="b">
            <a:normAutofit/>
          </a:bodyPr>
          <a:lstStyle/>
          <a:p>
            <a:pPr algn="ctr"/>
            <a:r>
              <a:rPr lang="ru-RU" sz="2400" b="1" dirty="0">
                <a:latin typeface="Circe Bold" panose="020B0602020203020203" pitchFamily="34" charset="-52"/>
              </a:rPr>
              <a:t>СПАСИБО ЗА ВНИМАНИЕ</a:t>
            </a:r>
            <a:br>
              <a:rPr lang="ru-RU" sz="2400" b="1" dirty="0">
                <a:latin typeface="Circe Bold" panose="020B0602020203020203" pitchFamily="34" charset="-52"/>
              </a:rPr>
            </a:br>
            <a:r>
              <a:rPr lang="en-US" sz="2400" b="1" dirty="0">
                <a:latin typeface="Circe Bold" panose="020B0602020203020203" pitchFamily="34" charset="-52"/>
              </a:rPr>
              <a:t>vk.com/</a:t>
            </a:r>
            <a:r>
              <a:rPr lang="en-US" sz="2400" b="1" dirty="0" err="1">
                <a:latin typeface="Circe Bold" panose="020B0602020203020203" pitchFamily="34" charset="-52"/>
              </a:rPr>
              <a:t>rmcko</a:t>
            </a:r>
            <a:endParaRPr lang="ru-RU" sz="2400" b="1" dirty="0">
              <a:latin typeface="Circe Bold" panose="020B0602020203020203" pitchFamily="34" charset="-52"/>
            </a:endParaRPr>
          </a:p>
        </p:txBody>
      </p:sp>
      <p:pic>
        <p:nvPicPr>
          <p:cNvPr id="3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4901"/>
            <a:ext cx="11054687" cy="7245520"/>
          </a:xfrm>
          <a:prstGeom prst="rect">
            <a:avLst/>
          </a:prstGeom>
          <a:noFill/>
        </p:spPr>
      </p:pic>
      <p:pic>
        <p:nvPicPr>
          <p:cNvPr id="4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0781732" y="177818"/>
            <a:ext cx="1200718" cy="21832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0169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7658" y="493556"/>
            <a:ext cx="10251391" cy="252277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2470B7"/>
                </a:solidFill>
                <a:latin typeface="Arial Black" panose="020B0A04020102020204" pitchFamily="34" charset="0"/>
              </a:rPr>
              <a:t>Класс безопасности как площадка привития детям навыков безопасного участия в дорожном движении и вовлечению их в деятельность ЮИД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1447" y="2209799"/>
            <a:ext cx="8534400" cy="3615267"/>
          </a:xfrm>
        </p:spPr>
        <p:txBody>
          <a:bodyPr/>
          <a:lstStyle/>
          <a:p>
            <a:pPr>
              <a:buNone/>
            </a:pPr>
            <a:r>
              <a:rPr lang="ru-RU" b="1" dirty="0">
                <a:solidFill>
                  <a:srgbClr val="2470B7"/>
                </a:solidFill>
                <a:latin typeface="Arial Black" panose="020B0A04020102020204" pitchFamily="34" charset="0"/>
              </a:rPr>
              <a:t>Вилкова Наргиза Адылжановна – руководитель отряда ЮИД «Дорожный патруль» МБОУ СОШ №7</a:t>
            </a:r>
          </a:p>
          <a:p>
            <a:pPr>
              <a:buNone/>
            </a:pPr>
            <a:r>
              <a:rPr lang="ru-RU" b="1" dirty="0">
                <a:solidFill>
                  <a:srgbClr val="2470B7"/>
                </a:solidFill>
                <a:latin typeface="Arial Black" panose="020B0A04020102020204" pitchFamily="34" charset="0"/>
              </a:rPr>
              <a:t>Шиков Сергей Анатольевич - руководитель отряда ЮИД «</a:t>
            </a:r>
            <a:r>
              <a:rPr lang="en-US" b="1" dirty="0">
                <a:solidFill>
                  <a:srgbClr val="2470B7"/>
                </a:solidFill>
                <a:latin typeface="Arial Black" panose="020B0A04020102020204" pitchFamily="34" charset="0"/>
              </a:rPr>
              <a:t>STOP</a:t>
            </a:r>
            <a:r>
              <a:rPr lang="ru-RU" b="1" dirty="0">
                <a:solidFill>
                  <a:srgbClr val="2470B7"/>
                </a:solidFill>
                <a:latin typeface="Arial Black" panose="020B0A04020102020204" pitchFamily="34" charset="0"/>
              </a:rPr>
              <a:t>» МБОУ СОШ №</a:t>
            </a:r>
            <a:r>
              <a:rPr lang="en-US" b="1" dirty="0">
                <a:solidFill>
                  <a:srgbClr val="2470B7"/>
                </a:solidFill>
                <a:latin typeface="Arial Black" panose="020B0A04020102020204" pitchFamily="34" charset="0"/>
              </a:rPr>
              <a:t>5</a:t>
            </a:r>
            <a:endParaRPr lang="ru-RU" b="1" dirty="0">
              <a:solidFill>
                <a:srgbClr val="2470B7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2909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2" y="133815"/>
            <a:ext cx="2929520" cy="28395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73"/>
          <a:stretch/>
        </p:blipFill>
        <p:spPr>
          <a:xfrm>
            <a:off x="259830" y="3153525"/>
            <a:ext cx="1939807" cy="14740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544" y="133815"/>
            <a:ext cx="2518788" cy="23004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36850" y="2466945"/>
            <a:ext cx="73363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за безопасность </a:t>
            </a:r>
          </a:p>
          <a:p>
            <a:pPr algn="ctr"/>
            <a:r>
              <a:rPr lang="ru-RU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дорожного движения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379" y="2940473"/>
            <a:ext cx="2190750" cy="381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4057">
            <a:off x="7631383" y="4241733"/>
            <a:ext cx="1879810" cy="165423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01"/>
          <a:stretch/>
        </p:blipFill>
        <p:spPr>
          <a:xfrm rot="1412638">
            <a:off x="5721003" y="436147"/>
            <a:ext cx="1664318" cy="167873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" t="1188" r="-1047" b="12745"/>
          <a:stretch/>
        </p:blipFill>
        <p:spPr>
          <a:xfrm rot="20952284">
            <a:off x="2880131" y="4225109"/>
            <a:ext cx="1667234" cy="168748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23"/>
          <a:stretch/>
        </p:blipFill>
        <p:spPr>
          <a:xfrm rot="522841">
            <a:off x="3402698" y="594958"/>
            <a:ext cx="1509019" cy="145696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6134">
            <a:off x="5406808" y="4160342"/>
            <a:ext cx="1281668" cy="137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924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09" y="4222529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1" y="77636"/>
            <a:ext cx="3621928" cy="20617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1" y="2329132"/>
            <a:ext cx="3635137" cy="21457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524" y="77636"/>
            <a:ext cx="3657601" cy="20820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567" y="61405"/>
            <a:ext cx="2432385" cy="20779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567" y="2473625"/>
            <a:ext cx="3994030" cy="29955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607" y="2473625"/>
            <a:ext cx="3994029" cy="299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691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7638" y="277409"/>
            <a:ext cx="4416724" cy="4416724"/>
          </a:xfrm>
          <a:prstGeom prst="rect">
            <a:avLst/>
          </a:prstGeom>
        </p:spPr>
      </p:pic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4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048000" y="469413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400" dirty="0">
                <a:solidFill>
                  <a:srgbClr val="005AAA"/>
                </a:solidFill>
                <a:latin typeface="Arial Black" panose="020B0A04020102020204" pitchFamily="34" charset="0"/>
              </a:rPr>
              <a:t>ОТРЯД ЮИД </a:t>
            </a:r>
          </a:p>
          <a:p>
            <a:pPr lvl="0" algn="ctr"/>
            <a:r>
              <a:rPr lang="ru-RU" sz="2400" dirty="0">
                <a:solidFill>
                  <a:srgbClr val="005AAA"/>
                </a:solidFill>
                <a:latin typeface="Arial Black" panose="020B0A04020102020204" pitchFamily="34" charset="0"/>
              </a:rPr>
              <a:t>«ДОРОЖНЫЙ ПАТРУЛЬ»</a:t>
            </a:r>
          </a:p>
          <a:p>
            <a:pPr lvl="0" algn="ctr"/>
            <a:r>
              <a:rPr lang="ru-RU" sz="2400" dirty="0">
                <a:solidFill>
                  <a:srgbClr val="005AAA"/>
                </a:solidFill>
                <a:latin typeface="Arial Black" panose="020B0A04020102020204" pitchFamily="34" charset="0"/>
              </a:rPr>
              <a:t>МБОУ СОШ №7 г. Мантурово</a:t>
            </a:r>
          </a:p>
        </p:txBody>
      </p:sp>
    </p:spTree>
    <p:extLst>
      <p:ext uri="{BB962C8B-B14F-4D97-AF65-F5344CB8AC3E}">
        <p14:creationId xmlns:p14="http://schemas.microsoft.com/office/powerpoint/2010/main" val="3279419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338979" y="2807821"/>
            <a:ext cx="4937655" cy="1239407"/>
          </a:xfrm>
        </p:spPr>
        <p:txBody>
          <a:bodyPr>
            <a:normAutofit fontScale="70000" lnSpcReduction="20000"/>
          </a:bodyPr>
          <a:lstStyle/>
          <a:p>
            <a:pPr marL="0" lvl="0" indent="0" algn="ctr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dirty="0">
                <a:solidFill>
                  <a:schemeClr val="tx1"/>
                </a:solidFill>
                <a:latin typeface="Circe Bold" panose="020B0602020203020203" pitchFamily="34" charset="-52"/>
              </a:rPr>
              <a:t> </a:t>
            </a:r>
            <a:r>
              <a:rPr lang="ru-RU" sz="3600" dirty="0">
                <a:solidFill>
                  <a:srgbClr val="005AAA"/>
                </a:solidFill>
                <a:latin typeface="Arial Black" panose="020B0A04020102020204" pitchFamily="34" charset="0"/>
              </a:rPr>
              <a:t>ОСНОВНЫЕ ЗАДАЧИ ОТРЯДА ЮИД «ДОРОЖНЫЙ ПАТРУЛЬ»:</a:t>
            </a:r>
          </a:p>
          <a:p>
            <a:pPr>
              <a:buNone/>
            </a:pPr>
            <a:endParaRPr lang="ru-RU" dirty="0">
              <a:solidFill>
                <a:schemeClr val="tx1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B8E4B2-82FF-47E4-8FBD-B650CD01CB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246" y="-2949"/>
            <a:ext cx="4849834" cy="686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18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180358" y="2809296"/>
            <a:ext cx="4937655" cy="1239407"/>
          </a:xfrm>
        </p:spPr>
        <p:txBody>
          <a:bodyPr>
            <a:normAutofit fontScale="92500" lnSpcReduction="10000"/>
          </a:bodyPr>
          <a:lstStyle/>
          <a:p>
            <a:pPr marL="0" lvl="0" indent="0" algn="ctr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2900" dirty="0">
                <a:solidFill>
                  <a:srgbClr val="005AAA"/>
                </a:solidFill>
                <a:latin typeface="Arial Black" panose="020B0A04020102020204" pitchFamily="34" charset="0"/>
              </a:rPr>
              <a:t>ГИМН ОТРЯДА ЮИД «ДОРОЖНЫЙ ПАТРУЛЬ»:</a:t>
            </a:r>
          </a:p>
          <a:p>
            <a:pPr>
              <a:buNone/>
            </a:pPr>
            <a:endParaRPr lang="ru-RU" dirty="0">
              <a:solidFill>
                <a:schemeClr val="tx1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1BBDF7-468E-4175-B715-C8F49F5354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246" y="0"/>
            <a:ext cx="4847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05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0" y="2782088"/>
            <a:ext cx="5412315" cy="3030538"/>
          </a:xfrm>
        </p:spPr>
        <p:txBody>
          <a:bodyPr/>
          <a:lstStyle/>
          <a:p>
            <a:pPr marL="0" lvl="0" indent="0" algn="ctr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2500" dirty="0">
                <a:solidFill>
                  <a:schemeClr val="tx1"/>
                </a:solidFill>
                <a:latin typeface="Circe Bold" panose="020B0602020203020203" pitchFamily="34" charset="-52"/>
              </a:rPr>
              <a:t> </a:t>
            </a:r>
            <a:r>
              <a:rPr lang="ru-RU" sz="2500" dirty="0">
                <a:solidFill>
                  <a:srgbClr val="005AAA"/>
                </a:solidFill>
                <a:latin typeface="Arial Black" panose="020B0A04020102020204" pitchFamily="34" charset="0"/>
              </a:rPr>
              <a:t>СТРАНИЧКА ОТРЯДА ЮИД </a:t>
            </a:r>
          </a:p>
          <a:p>
            <a:pPr marL="0" lvl="0" indent="0" algn="ctr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2500" dirty="0">
                <a:solidFill>
                  <a:srgbClr val="005AAA"/>
                </a:solidFill>
                <a:latin typeface="Arial Black" panose="020B0A04020102020204" pitchFamily="34" charset="0"/>
              </a:rPr>
              <a:t>«ДОРОЖНЫЙ ПАТРУЛЬ» В ВК</a:t>
            </a:r>
          </a:p>
          <a:p>
            <a:pPr>
              <a:buNone/>
            </a:pPr>
            <a:endParaRPr lang="ru-RU" dirty="0">
              <a:solidFill>
                <a:schemeClr val="tx1"/>
              </a:solidFill>
              <a:latin typeface="Circe Bold" panose="020B0602020203020203" pitchFamily="34" charset="-52"/>
            </a:endParaRPr>
          </a:p>
        </p:txBody>
      </p:sp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marL="0" indent="0" algn="ctr">
              <a:buNone/>
            </a:pPr>
            <a:endParaRPr lang="en-US" dirty="0">
              <a:solidFill>
                <a:srgbClr val="2470B7"/>
              </a:solidFill>
              <a:latin typeface="Circe Bold" panose="020B0602020203020203" pitchFamily="34" charset="-52"/>
            </a:endParaRPr>
          </a:p>
          <a:p>
            <a:pPr marL="0" indent="0" algn="ctr">
              <a:buNone/>
            </a:pPr>
            <a:endParaRPr lang="ru-RU" dirty="0">
              <a:solidFill>
                <a:schemeClr val="tx1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C252E975-19FC-43DB-8B84-BF611E28089C}"/>
              </a:ext>
            </a:extLst>
          </p:cNvPr>
          <p:cNvGrpSpPr/>
          <p:nvPr/>
        </p:nvGrpSpPr>
        <p:grpSpPr>
          <a:xfrm>
            <a:off x="5495533" y="1220098"/>
            <a:ext cx="5508295" cy="4367373"/>
            <a:chOff x="2317072" y="597398"/>
            <a:chExt cx="6782539" cy="4975350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A105C80E-44C9-4F73-AA84-6897501D5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17072" y="597398"/>
              <a:ext cx="6782539" cy="4975350"/>
            </a:xfrm>
            <a:prstGeom prst="rect">
              <a:avLst/>
            </a:prstGeom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1255D936-63E3-4325-8152-EB43B7551252}"/>
                </a:ext>
              </a:extLst>
            </p:cNvPr>
            <p:cNvSpPr/>
            <p:nvPr/>
          </p:nvSpPr>
          <p:spPr>
            <a:xfrm>
              <a:off x="7918882" y="878845"/>
              <a:ext cx="1083075" cy="210952"/>
            </a:xfrm>
            <a:prstGeom prst="rect">
              <a:avLst/>
            </a:prstGeom>
            <a:solidFill>
              <a:srgbClr val="4A76A8"/>
            </a:solidFill>
            <a:ln w="12700" cap="flat" cmpd="sng" algn="ctr">
              <a:solidFill>
                <a:srgbClr val="4A76A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25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390E6E1-DACA-4295-8A98-668131805D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t="2718" r="639" b="1531"/>
          <a:stretch/>
        </p:blipFill>
        <p:spPr>
          <a:xfrm>
            <a:off x="5814170" y="-4431"/>
            <a:ext cx="4527955" cy="2867489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293633" y="2887881"/>
            <a:ext cx="4937655" cy="3030538"/>
          </a:xfrm>
        </p:spPr>
        <p:txBody>
          <a:bodyPr/>
          <a:lstStyle/>
          <a:p>
            <a:pPr marL="0" lvl="0" indent="0" algn="ctr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dirty="0">
                <a:solidFill>
                  <a:schemeClr val="tx1"/>
                </a:solidFill>
                <a:latin typeface="Circe Bold" panose="020B0602020203020203" pitchFamily="34" charset="-52"/>
              </a:rPr>
              <a:t> </a:t>
            </a:r>
            <a:r>
              <a:rPr lang="ru-RU" sz="2500" dirty="0">
                <a:solidFill>
                  <a:srgbClr val="005AAA"/>
                </a:solidFill>
                <a:latin typeface="Arial Black" panose="020B0A04020102020204" pitchFamily="34" charset="0"/>
              </a:rPr>
              <a:t>ОБУЧЕНИЕ В ОБРАЗОВАТЕЛЬНОМ ПРОЕКТЕ «ШКОЛА ЮИД»</a:t>
            </a:r>
          </a:p>
          <a:p>
            <a:pPr>
              <a:buNone/>
            </a:pPr>
            <a:endParaRPr lang="ru-RU" dirty="0">
              <a:solidFill>
                <a:schemeClr val="tx1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4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D7854B5-595C-4227-BC1B-7A1131CDD7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" t="2073" r="332" b="633"/>
          <a:stretch/>
        </p:blipFill>
        <p:spPr>
          <a:xfrm>
            <a:off x="5814170" y="1886026"/>
            <a:ext cx="4585172" cy="293665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9041FA7-76B5-48CA-A624-098B4961C6C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" t="1970" r="547" b="803"/>
          <a:stretch/>
        </p:blipFill>
        <p:spPr>
          <a:xfrm>
            <a:off x="5814170" y="4055904"/>
            <a:ext cx="4429957" cy="280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DE76C58522DDFD42BB606BD3B8AF94D8" ma:contentTypeVersion="" ma:contentTypeDescription="Создание документа." ma:contentTypeScope="" ma:versionID="05cf558e449e085b02c0a274eb91935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909ac9cd5bf9b5077b0549d86e641c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7659E3C-DDA2-46CD-8129-2D430A6112D6}"/>
</file>

<file path=customXml/itemProps2.xml><?xml version="1.0" encoding="utf-8"?>
<ds:datastoreItem xmlns:ds="http://schemas.openxmlformats.org/officeDocument/2006/customXml" ds:itemID="{F2634434-C751-4B24-AC9A-25C284A12F20}"/>
</file>

<file path=customXml/itemProps3.xml><?xml version="1.0" encoding="utf-8"?>
<ds:datastoreItem xmlns:ds="http://schemas.openxmlformats.org/officeDocument/2006/customXml" ds:itemID="{962157C0-6756-4B5D-AF6E-0C2FD21BD0BF}"/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268</TotalTime>
  <Words>163</Words>
  <Application>Microsoft Office PowerPoint</Application>
  <PresentationFormat>Широкоэкранный</PresentationFormat>
  <Paragraphs>44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 Black</vt:lpstr>
      <vt:lpstr>Calibri</vt:lpstr>
      <vt:lpstr>Century Gothic</vt:lpstr>
      <vt:lpstr>Circe Bold</vt:lpstr>
      <vt:lpstr>Times New Roman</vt:lpstr>
      <vt:lpstr>Wingdings 3</vt:lpstr>
      <vt:lpstr>Сектор</vt:lpstr>
      <vt:lpstr>Презентация PowerPoint</vt:lpstr>
      <vt:lpstr>Класс безопасности как площадка привития детям навыков безопасного участия в дорожном движении и вовлечению их в деятельность ЮИД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 vk.com/rmcko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Владелец</cp:lastModifiedBy>
  <cp:revision>31</cp:revision>
  <dcterms:created xsi:type="dcterms:W3CDTF">2020-05-20T10:15:06Z</dcterms:created>
  <dcterms:modified xsi:type="dcterms:W3CDTF">2020-09-02T20:00:28Z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0x010100DE76C58522DDFD42BB606BD3B8AF94D8</vt:lpwstr>
  </property>
</Properties>
</file>