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70B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6" d="100"/>
          <a:sy n="56" d="100"/>
        </p:scale>
        <p:origin x="-1685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7019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793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1279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892637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6875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495814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5670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946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180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974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9429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556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3383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51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764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157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018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F5E6578-7432-4C76-91AE-11813AB11CEF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92E72F9-43C1-41F4-AD7D-7BD9FD52A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443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2" cstate="print"/>
          <a:srcRect l="30391" t="-1331" r="31992"/>
          <a:stretch>
            <a:fillRect/>
          </a:stretch>
        </p:blipFill>
        <p:spPr bwMode="auto">
          <a:xfrm>
            <a:off x="10399594" y="191466"/>
            <a:ext cx="1241662" cy="2257686"/>
          </a:xfrm>
          <a:prstGeom prst="rect">
            <a:avLst/>
          </a:prstGeom>
          <a:noFill/>
        </p:spPr>
      </p:pic>
      <p:pic>
        <p:nvPicPr>
          <p:cNvPr id="1027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012" y="-867289"/>
            <a:ext cx="10317708" cy="72982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51971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658" y="493556"/>
            <a:ext cx="9469923" cy="150706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irce Bold" panose="020B0602020203020203" pitchFamily="34" charset="-52"/>
              </a:rPr>
              <a:t>Технологические аспекты обновления содержания дополнительного образования детей</a:t>
            </a:r>
            <a:endParaRPr lang="ru-RU" b="1" dirty="0">
              <a:latin typeface="Circe Bold" panose="020B0602020203020203" pitchFamily="34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1447" y="2209799"/>
            <a:ext cx="8534400" cy="3615267"/>
          </a:xfrm>
        </p:spPr>
        <p:txBody>
          <a:bodyPr/>
          <a:lstStyle/>
          <a:p>
            <a:pPr>
              <a:buNone/>
            </a:pPr>
            <a:endParaRPr lang="ru-RU" b="1" dirty="0" smtClean="0">
              <a:solidFill>
                <a:schemeClr val="tx1"/>
              </a:solidFill>
              <a:latin typeface="Circe Bold" panose="020B0602020203020203" pitchFamily="34" charset="-52"/>
            </a:endParaRP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  <a:latin typeface="Circe Bold" panose="020B0602020203020203" pitchFamily="34" charset="-52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Circe Bold" panose="020B0602020203020203" pitchFamily="34" charset="-52"/>
              </a:rPr>
              <a:t>Шибаева Евгения Максимовна</a:t>
            </a: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  <a:latin typeface="Circe Bold" panose="020B0602020203020203" pitchFamily="34" charset="-52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Circe Bold" panose="020B0602020203020203" pitchFamily="34" charset="-52"/>
              </a:rPr>
              <a:t>Руководитель Регионального модельного центра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Circe Bold" panose="020B0602020203020203" pitchFamily="34" charset="-52"/>
              </a:rPr>
              <a:t>дополнительного образования детей Костромской области </a:t>
            </a:r>
            <a:endParaRPr lang="ru-RU" b="1" dirty="0">
              <a:solidFill>
                <a:schemeClr val="tx1"/>
              </a:solidFill>
              <a:latin typeface="Circe Bold" panose="020B0602020203020203" pitchFamily="34" charset="-52"/>
            </a:endParaRPr>
          </a:p>
        </p:txBody>
      </p:sp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7290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6284" y="4302457"/>
            <a:ext cx="8534400" cy="951931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Circe Bold"/>
              </a:rPr>
              <a:t>КОЛЛАБОРАЦИЯ  ОБРАЗОВАНИЯ И ЭКОНОМИКИ</a:t>
            </a:r>
            <a:endParaRPr lang="ru-RU" b="1" dirty="0">
              <a:solidFill>
                <a:schemeClr val="tx1"/>
              </a:solidFill>
              <a:latin typeface="Circe Bold"/>
            </a:endParaRPr>
          </a:p>
        </p:txBody>
      </p:sp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  <p:pic>
        <p:nvPicPr>
          <p:cNvPr id="1026" name="Picture 2" descr="C:\Users\Евгения Шибаева\Desktop\ДЛЯ ПРЕЗЫ\student-with-graduation-uniform-vector-12533032.jpg"/>
          <p:cNvPicPr>
            <a:picLocks noChangeAspect="1" noChangeArrowheads="1"/>
          </p:cNvPicPr>
          <p:nvPr/>
        </p:nvPicPr>
        <p:blipFill>
          <a:blip r:embed="rId4" cstate="print"/>
          <a:srcRect b="8060"/>
          <a:stretch>
            <a:fillRect/>
          </a:stretch>
        </p:blipFill>
        <p:spPr bwMode="auto">
          <a:xfrm>
            <a:off x="4111530" y="465861"/>
            <a:ext cx="3554440" cy="35329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79419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Какими </a:t>
            </a: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знаниями, умениями </a:t>
            </a: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и навыками </a:t>
            </a: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нужно обладать, чтобы быть востребованным специалистом в новом мире? </a:t>
            </a:r>
            <a:endParaRPr lang="ru-RU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" name="Объект 36"/>
          <p:cNvSpPr>
            <a:spLocks noGrp="1"/>
          </p:cNvSpPr>
          <p:nvPr>
            <p:ph sz="quarter" idx="4"/>
          </p:nvPr>
        </p:nvSpPr>
        <p:spPr>
          <a:xfrm>
            <a:off x="6736738" y="1270529"/>
            <a:ext cx="4929188" cy="4804346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+mj-lt"/>
              </a:rPr>
              <a:t>Менеджер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</a:rPr>
              <a:t>SMM</a:t>
            </a:r>
          </a:p>
          <a:p>
            <a:pPr marL="0" indent="0" algn="ctr">
              <a:buNone/>
            </a:pPr>
            <a:r>
              <a:rPr lang="ru-RU" sz="2400" b="1" dirty="0" err="1" smtClean="0">
                <a:solidFill>
                  <a:schemeClr val="tx1"/>
                </a:solidFill>
                <a:latin typeface="+mj-lt"/>
              </a:rPr>
              <a:t>БиоФарМаКолоГ</a:t>
            </a:r>
            <a:endParaRPr lang="ru-RU" sz="2400" b="1" dirty="0" smtClean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ru-RU" sz="2400" b="1" dirty="0" err="1" smtClean="0">
                <a:solidFill>
                  <a:schemeClr val="tx1"/>
                </a:solidFill>
                <a:latin typeface="+mj-lt"/>
              </a:rPr>
              <a:t>БиоэТиК</a:t>
            </a:r>
            <a:endParaRPr lang="ru-RU" sz="2400" b="1" dirty="0" smtClean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+mj-lt"/>
              </a:rPr>
              <a:t>Менеджер По </a:t>
            </a:r>
            <a:r>
              <a:rPr lang="ru-RU" sz="2400" b="1" dirty="0" err="1" smtClean="0">
                <a:solidFill>
                  <a:schemeClr val="tx1"/>
                </a:solidFill>
                <a:latin typeface="+mj-lt"/>
              </a:rPr>
              <a:t>МодерниЗаЦии</a:t>
            </a:r>
            <a:r>
              <a:rPr lang="ru-RU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+mj-lt"/>
              </a:rPr>
              <a:t>сисТеМ</a:t>
            </a:r>
            <a:r>
              <a:rPr lang="ru-RU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+mj-lt"/>
              </a:rPr>
              <a:t>энерГоГенераЦии</a:t>
            </a:r>
            <a:endParaRPr lang="ru-RU" sz="2400" b="1" dirty="0" smtClean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+mj-lt"/>
              </a:rPr>
              <a:t>Кто это?</a:t>
            </a:r>
            <a:endParaRPr lang="ru-RU" sz="4000" b="1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7220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9824565" cy="303053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ОСНОВНЫЕ ТРЕБОВАНИЯ К СОДЕРЖАНИЮ ПРОГРАММ</a:t>
            </a:r>
          </a:p>
          <a:p>
            <a:pPr algn="ctr">
              <a:buNone/>
            </a:pP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КРОТКОСРОЧНОСТЬ 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ГИБКОСТЬ 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ЧЕТКИЙ ПРОДУКТ НА ВЫХОДЕ 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КРОСС-ОТРАСЛЕВАЯ СПЕЦИАЛИЗАЦИЯ </a:t>
            </a: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algn="ctr">
              <a:buNone/>
            </a:pP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algn="ctr">
              <a:buNone/>
            </a:pP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algn="ctr">
              <a:buNone/>
            </a:pPr>
            <a:endParaRPr lang="ru-RU" sz="28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7220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97859" y="451663"/>
            <a:ext cx="9824565" cy="478907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РАЗВИТИЕ НАДПРОФЕССИОНАЛЬНЫХ УМЕНИЙ И НАВЫКОВ</a:t>
            </a:r>
          </a:p>
          <a:p>
            <a:pPr algn="ctr">
              <a:buNone/>
            </a:pP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Системное мышление </a:t>
            </a: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Навыки межотраслевой коммуникации  </a:t>
            </a: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Умение управлять проектами и процессами </a:t>
            </a: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 Программирование </a:t>
            </a:r>
            <a:r>
              <a:rPr lang="ru-RU" sz="2800" b="1" dirty="0" err="1" smtClean="0">
                <a:solidFill>
                  <a:schemeClr val="tx1"/>
                </a:solidFill>
                <a:latin typeface="+mj-lt"/>
              </a:rPr>
              <a:t>ИТ-решений</a:t>
            </a: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 </a:t>
            </a: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marL="514350" indent="-514350">
              <a:buAutoNum type="arabicPeriod"/>
            </a:pPr>
            <a:r>
              <a:rPr lang="ru-RU" sz="2800" b="1" dirty="0" err="1" smtClean="0">
                <a:solidFill>
                  <a:schemeClr val="tx1"/>
                </a:solidFill>
                <a:latin typeface="+mj-lt"/>
              </a:rPr>
              <a:t>Мультиязычность</a:t>
            </a: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 и </a:t>
            </a:r>
            <a:r>
              <a:rPr lang="ru-RU" sz="2800" b="1" dirty="0" err="1" smtClean="0">
                <a:solidFill>
                  <a:schemeClr val="tx1"/>
                </a:solidFill>
                <a:latin typeface="+mj-lt"/>
              </a:rPr>
              <a:t>мультикультурность</a:t>
            </a: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Умение работать с коллективами, группами и отдельными людьми .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Работа в режиме высокой неопределенности и быстрой смены условий задач </a:t>
            </a: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Способность к художественному творчеству, наличие развитого эстетического вкуса .</a:t>
            </a: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marL="514350" indent="-514350">
              <a:buAutoNum type="arabicPeriod"/>
            </a:pP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algn="ctr">
              <a:buNone/>
            </a:pP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algn="ctr">
              <a:buNone/>
            </a:pP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algn="ctr">
              <a:buNone/>
            </a:pPr>
            <a:endParaRPr lang="ru-RU" sz="28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722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 l="33918" t="17910" r="36500" b="34329"/>
          <a:stretch>
            <a:fillRect/>
          </a:stretch>
        </p:blipFill>
        <p:spPr bwMode="auto">
          <a:xfrm>
            <a:off x="3657601" y="226907"/>
            <a:ext cx="7519916" cy="66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0375" y="423080"/>
            <a:ext cx="57184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ВАЖНО ДАТЬ РЕБЕНКУ ПРЕДСТАВЛЕНИЕ О  СФЕРАХ, </a:t>
            </a:r>
          </a:p>
          <a:p>
            <a:r>
              <a:rPr lang="ru-RU" sz="2800" b="1" dirty="0" smtClean="0"/>
              <a:t>В КОТОРЫХ ОН МОЖЕТ РАБОТАТЬ В БУДУЩЕМ 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257220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0684"/>
            <a:ext cx="3725839" cy="2635471"/>
          </a:xfrm>
          <a:prstGeom prst="rect">
            <a:avLst/>
          </a:prstGeom>
          <a:noFill/>
        </p:spPr>
      </p:pic>
      <p:pic>
        <p:nvPicPr>
          <p:cNvPr id="5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1163868" y="177818"/>
            <a:ext cx="818581" cy="148840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50375" y="423080"/>
            <a:ext cx="5718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42448" y="504966"/>
            <a:ext cx="892563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+mj-lt"/>
              </a:rPr>
              <a:t>70% ДЕТЕЙ НЕ ГОТОВЫ ХОДИТЬ НА ОДНУ ПРОГРАММУ БОЛЬШЕ 2-Х ЛЕТ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55% ПОДРОСТКОВ ГОТОВЫ ЗАКОНЧИТЬ КРАТКОСРОЧНЫЕ КУРСЫ </a:t>
            </a:r>
          </a:p>
          <a:p>
            <a:r>
              <a:rPr lang="ru-RU" sz="2000" dirty="0" smtClean="0">
                <a:latin typeface="+mj-lt"/>
              </a:rPr>
              <a:t>ДЛЯ ОТРАБОТКИ КОНКРЕТНЫХ ПРОФЕССИОНАЛЬНЫХ НАВЫКОВ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80% ПОДРОСТКОВ ГОТОВЫ ОБУЧАТЬСЯ (УЖЕ НАУЧИЛИСЬ) ЧЕРЕЗ  </a:t>
            </a:r>
            <a:r>
              <a:rPr lang="en-US" sz="2000" dirty="0" smtClean="0">
                <a:latin typeface="+mj-lt"/>
              </a:rPr>
              <a:t>YouTube</a:t>
            </a:r>
            <a:r>
              <a:rPr lang="ru-RU" sz="2000" dirty="0" smtClean="0">
                <a:latin typeface="+mj-lt"/>
              </a:rPr>
              <a:t> И </a:t>
            </a:r>
            <a:r>
              <a:rPr lang="en-US" sz="2000" dirty="0" err="1" smtClean="0">
                <a:latin typeface="+mj-lt"/>
              </a:rPr>
              <a:t>Instagram</a:t>
            </a:r>
            <a:endParaRPr lang="ru-RU" sz="2000" dirty="0" smtClean="0">
              <a:latin typeface="+mj-lt"/>
            </a:endParaRP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60%  ПОДРОСКОВ СЧИТАЮТ, ЧТО ВЫСШЕЕ И СРЕДНЕЕ ОБРАЗОВАНИЕ НЕ ОБЯЗАТЕЛЬНО ДЛЯ ПОЛУЧЕНИЯ ПРОФЕССИИ 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90% ДЕТЕЙ СЧИТАЮТ, ЧТО ОПЫТ ВАЖНЕЕ ЗНАНИЙ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60% ПОДРОСКОВ СЧИТАЮТ ПРОГРАММЫ ДОПОЛНИТЕЛЬНОГО ОБРАЗОВАНИЯ НЕ СОВРЕМЕННЫМИ И НЕ АКТУАЛЬНЫМИ 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7220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0486" y="4562251"/>
            <a:ext cx="7935630" cy="1507067"/>
          </a:xfrm>
        </p:spPr>
        <p:txBody>
          <a:bodyPr anchor="b">
            <a:normAutofit/>
          </a:bodyPr>
          <a:lstStyle/>
          <a:p>
            <a:pPr algn="ctr"/>
            <a:r>
              <a:rPr lang="ru-RU" sz="2400" b="1" dirty="0">
                <a:latin typeface="Circe Bold" panose="020B0602020203020203" pitchFamily="34" charset="-52"/>
              </a:rPr>
              <a:t>СПАСИБО ЗА ВНИМАНИЕ</a:t>
            </a:r>
            <a:br>
              <a:rPr lang="ru-RU" sz="2400" b="1" dirty="0">
                <a:latin typeface="Circe Bold" panose="020B0602020203020203" pitchFamily="34" charset="-52"/>
              </a:rPr>
            </a:br>
            <a:r>
              <a:rPr lang="en-US" sz="2400" b="1" dirty="0">
                <a:latin typeface="Circe Bold" panose="020B0602020203020203" pitchFamily="34" charset="-52"/>
              </a:rPr>
              <a:t>vk.com/</a:t>
            </a:r>
            <a:r>
              <a:rPr lang="en-US" sz="2400" b="1" dirty="0" err="1">
                <a:latin typeface="Circe Bold" panose="020B0602020203020203" pitchFamily="34" charset="-52"/>
              </a:rPr>
              <a:t>rmcko</a:t>
            </a:r>
            <a:endParaRPr lang="ru-RU" sz="2400" b="1" dirty="0">
              <a:latin typeface="Circe Bold" panose="020B0602020203020203" pitchFamily="34" charset="-52"/>
            </a:endParaRPr>
          </a:p>
        </p:txBody>
      </p:sp>
      <p:pic>
        <p:nvPicPr>
          <p:cNvPr id="3" name="Picture 3" descr="C:\Users\Евгения Шибаева\Downloads\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94901"/>
            <a:ext cx="11054687" cy="7245520"/>
          </a:xfrm>
          <a:prstGeom prst="rect">
            <a:avLst/>
          </a:prstGeom>
          <a:noFill/>
        </p:spPr>
      </p:pic>
      <p:pic>
        <p:nvPicPr>
          <p:cNvPr id="4" name="Picture 2" descr="C:\Users\Евгения Шибаева\Desktop\1583985313_Успех_каждого_ребенка.jpg"/>
          <p:cNvPicPr>
            <a:picLocks noChangeAspect="1" noChangeArrowheads="1"/>
          </p:cNvPicPr>
          <p:nvPr/>
        </p:nvPicPr>
        <p:blipFill>
          <a:blip r:embed="rId3" cstate="print"/>
          <a:srcRect l="30391" t="-1331" r="31992"/>
          <a:stretch>
            <a:fillRect/>
          </a:stretch>
        </p:blipFill>
        <p:spPr bwMode="auto">
          <a:xfrm>
            <a:off x="10781732" y="177818"/>
            <a:ext cx="1200718" cy="2183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1016905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E76C58522DDFD42BB606BD3B8AF94D8" ma:contentTypeVersion="" ma:contentTypeDescription="Создание документа." ma:contentTypeScope="" ma:versionID="05cf558e449e085b02c0a274eb91935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909ac9cd5bf9b5077b0549d86e641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8218FA-D29A-47AC-9E96-40FE082DFB46}"/>
</file>

<file path=customXml/itemProps2.xml><?xml version="1.0" encoding="utf-8"?>
<ds:datastoreItem xmlns:ds="http://schemas.openxmlformats.org/officeDocument/2006/customXml" ds:itemID="{D36E6919-FEB5-40BA-B652-82CAF0959CB3}"/>
</file>

<file path=customXml/itemProps3.xml><?xml version="1.0" encoding="utf-8"?>
<ds:datastoreItem xmlns:ds="http://schemas.openxmlformats.org/officeDocument/2006/customXml" ds:itemID="{EF5DC21F-F645-4636-B68D-9E0D468E9DB6}"/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125</TotalTime>
  <Words>207</Words>
  <Application>Microsoft Office PowerPoint</Application>
  <PresentationFormat>Произвольный</PresentationFormat>
  <Paragraphs>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Сектор</vt:lpstr>
      <vt:lpstr>Слайд 1</vt:lpstr>
      <vt:lpstr>Технологические аспекты обновления содержания дополнительного образования детей</vt:lpstr>
      <vt:lpstr>Слайд 3</vt:lpstr>
      <vt:lpstr>Слайд 4</vt:lpstr>
      <vt:lpstr>Слайд 5</vt:lpstr>
      <vt:lpstr>Слайд 6</vt:lpstr>
      <vt:lpstr>Слайд 7</vt:lpstr>
      <vt:lpstr>Слайд 8</vt:lpstr>
      <vt:lpstr>СПАСИБО ЗА ВНИМАНИЕ vk.com/rmcko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Евгения Шибаева</cp:lastModifiedBy>
  <cp:revision>15</cp:revision>
  <dcterms:created xsi:type="dcterms:W3CDTF">2020-05-20T10:15:06Z</dcterms:created>
  <dcterms:modified xsi:type="dcterms:W3CDTF">2020-09-02T18:09:57Z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0x010100DE76C58522DDFD42BB606BD3B8AF94D8</vt:lpwstr>
  </property>
</Properties>
</file>