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1.xml" ContentType="application/vnd.openxmlformats-officedocument.theme+xml"/>
  <Override PartName="/ppt/diagrams/quickStyle2.xml" ContentType="application/vnd.openxmlformats-officedocument.drawingml.diagramStyl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7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43EEDE-4E7D-46B8-96F3-30A71C04B986}" type="doc">
      <dgm:prSet loTypeId="urn:microsoft.com/office/officeart/2005/8/layout/lProcess3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C12A22A-0AD2-42C4-831F-AE62F865F5C1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3200" b="1" dirty="0" smtClean="0">
              <a:solidFill>
                <a:srgbClr val="002060"/>
              </a:solidFill>
            </a:rPr>
            <a:t>9 программ</a:t>
          </a:r>
          <a:endParaRPr lang="ru-RU" sz="3200" b="1" dirty="0">
            <a:solidFill>
              <a:srgbClr val="002060"/>
            </a:solidFill>
          </a:endParaRPr>
        </a:p>
      </dgm:t>
    </dgm:pt>
    <dgm:pt modelId="{B5034BF9-E49F-4E25-99B6-427596A3F653}" type="parTrans" cxnId="{A52EDA59-77EB-4B56-A681-C6938891FF65}">
      <dgm:prSet/>
      <dgm:spPr/>
      <dgm:t>
        <a:bodyPr/>
        <a:lstStyle/>
        <a:p>
          <a:endParaRPr lang="ru-RU"/>
        </a:p>
      </dgm:t>
    </dgm:pt>
    <dgm:pt modelId="{15AD0AED-5F79-4979-865F-7EC467759FAD}" type="sibTrans" cxnId="{A52EDA59-77EB-4B56-A681-C6938891FF65}">
      <dgm:prSet/>
      <dgm:spPr/>
      <dgm:t>
        <a:bodyPr/>
        <a:lstStyle/>
        <a:p>
          <a:endParaRPr lang="ru-RU"/>
        </a:p>
      </dgm:t>
    </dgm:pt>
    <dgm:pt modelId="{49B32C87-892B-4354-958A-3D7393AB974A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Сертификат с номиналом</a:t>
          </a:r>
          <a:endParaRPr lang="ru-RU" b="1" dirty="0">
            <a:solidFill>
              <a:srgbClr val="002060"/>
            </a:solidFill>
          </a:endParaRPr>
        </a:p>
      </dgm:t>
    </dgm:pt>
    <dgm:pt modelId="{DC39FBF5-5321-4811-91C7-BDB750881FCF}" type="parTrans" cxnId="{A79F15B4-280F-4923-B171-C9B9165D4321}">
      <dgm:prSet/>
      <dgm:spPr/>
      <dgm:t>
        <a:bodyPr/>
        <a:lstStyle/>
        <a:p>
          <a:endParaRPr lang="ru-RU"/>
        </a:p>
      </dgm:t>
    </dgm:pt>
    <dgm:pt modelId="{50864D4E-08EF-4BAF-A877-14435CC30662}" type="sibTrans" cxnId="{A79F15B4-280F-4923-B171-C9B9165D4321}">
      <dgm:prSet/>
      <dgm:spPr/>
      <dgm:t>
        <a:bodyPr/>
        <a:lstStyle/>
        <a:p>
          <a:endParaRPr lang="ru-RU"/>
        </a:p>
      </dgm:t>
    </dgm:pt>
    <dgm:pt modelId="{D56481AB-5C40-42A3-84DB-233C368C8108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</a:rPr>
            <a:t>ДЮСШ ДШИ</a:t>
          </a:r>
          <a:endParaRPr lang="ru-RU" sz="2800" b="1" dirty="0">
            <a:solidFill>
              <a:srgbClr val="002060"/>
            </a:solidFill>
          </a:endParaRPr>
        </a:p>
      </dgm:t>
    </dgm:pt>
    <dgm:pt modelId="{5151D4A8-86BC-4607-A82B-7AAFE307A3C3}" type="parTrans" cxnId="{E2AEBE74-6A7C-4704-9CF3-A5741A956BC7}">
      <dgm:prSet/>
      <dgm:spPr/>
      <dgm:t>
        <a:bodyPr/>
        <a:lstStyle/>
        <a:p>
          <a:endParaRPr lang="ru-RU"/>
        </a:p>
      </dgm:t>
    </dgm:pt>
    <dgm:pt modelId="{981FA9DC-2ECD-465D-9F9D-41230AD4BF4E}" type="sibTrans" cxnId="{E2AEBE74-6A7C-4704-9CF3-A5741A956BC7}">
      <dgm:prSet/>
      <dgm:spPr/>
      <dgm:t>
        <a:bodyPr/>
        <a:lstStyle/>
        <a:p>
          <a:endParaRPr lang="ru-RU"/>
        </a:p>
      </dgm:t>
    </dgm:pt>
    <dgm:pt modelId="{9215CAED-943A-498D-BE96-872E24410F43}">
      <dgm:prSet phldrT="[Текст]"/>
      <dgm:spPr>
        <a:solidFill>
          <a:srgbClr val="99FF33"/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49 программ</a:t>
          </a:r>
          <a:endParaRPr lang="ru-RU" b="1" dirty="0">
            <a:solidFill>
              <a:srgbClr val="002060"/>
            </a:solidFill>
          </a:endParaRPr>
        </a:p>
      </dgm:t>
    </dgm:pt>
    <dgm:pt modelId="{AA515ABF-C468-48A7-BF2E-AFAB4D296805}" type="parTrans" cxnId="{46986EFC-7FA4-4AA0-BBB7-38B4BFDC035D}">
      <dgm:prSet/>
      <dgm:spPr/>
      <dgm:t>
        <a:bodyPr/>
        <a:lstStyle/>
        <a:p>
          <a:endParaRPr lang="ru-RU"/>
        </a:p>
      </dgm:t>
    </dgm:pt>
    <dgm:pt modelId="{A6BA7C70-4F2A-4A6E-971C-B7773D24A540}" type="sibTrans" cxnId="{46986EFC-7FA4-4AA0-BBB7-38B4BFDC035D}">
      <dgm:prSet/>
      <dgm:spPr/>
      <dgm:t>
        <a:bodyPr/>
        <a:lstStyle/>
        <a:p>
          <a:endParaRPr lang="ru-RU"/>
        </a:p>
      </dgm:t>
    </dgm:pt>
    <dgm:pt modelId="{465A10CF-F747-4A58-A405-95987F61B2C4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Сертификат учета (МЗ)</a:t>
          </a:r>
          <a:endParaRPr lang="ru-RU" b="1" dirty="0">
            <a:solidFill>
              <a:srgbClr val="002060"/>
            </a:solidFill>
          </a:endParaRPr>
        </a:p>
      </dgm:t>
    </dgm:pt>
    <dgm:pt modelId="{AF3C649A-79B3-4391-892A-9C1B211B177E}" type="parTrans" cxnId="{2FDD9C21-398B-4425-BE0B-B8EA47CC4249}">
      <dgm:prSet/>
      <dgm:spPr/>
      <dgm:t>
        <a:bodyPr/>
        <a:lstStyle/>
        <a:p>
          <a:endParaRPr lang="ru-RU"/>
        </a:p>
      </dgm:t>
    </dgm:pt>
    <dgm:pt modelId="{4D05FC71-B319-4114-BEF2-42A5748746C8}" type="sibTrans" cxnId="{2FDD9C21-398B-4425-BE0B-B8EA47CC4249}">
      <dgm:prSet/>
      <dgm:spPr/>
      <dgm:t>
        <a:bodyPr/>
        <a:lstStyle/>
        <a:p>
          <a:endParaRPr lang="ru-RU"/>
        </a:p>
      </dgm:t>
    </dgm:pt>
    <dgm:pt modelId="{83345249-3237-4845-BA3A-485B9C1F37D6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Школы, д/с, УДО</a:t>
          </a:r>
          <a:endParaRPr lang="ru-RU" b="1" dirty="0">
            <a:solidFill>
              <a:srgbClr val="002060"/>
            </a:solidFill>
          </a:endParaRPr>
        </a:p>
      </dgm:t>
    </dgm:pt>
    <dgm:pt modelId="{07D7ACE9-5F73-4949-8E0C-9FD7B1624A42}" type="parTrans" cxnId="{B709C036-2E89-4EF2-B3FC-0B655D0853B9}">
      <dgm:prSet/>
      <dgm:spPr/>
      <dgm:t>
        <a:bodyPr/>
        <a:lstStyle/>
        <a:p>
          <a:endParaRPr lang="ru-RU"/>
        </a:p>
      </dgm:t>
    </dgm:pt>
    <dgm:pt modelId="{B78C1AB2-0E96-43F8-925D-7B71F3479186}" type="sibTrans" cxnId="{B709C036-2E89-4EF2-B3FC-0B655D0853B9}">
      <dgm:prSet/>
      <dgm:spPr/>
      <dgm:t>
        <a:bodyPr/>
        <a:lstStyle/>
        <a:p>
          <a:endParaRPr lang="ru-RU"/>
        </a:p>
      </dgm:t>
    </dgm:pt>
    <dgm:pt modelId="{796BE076-52E3-4CC1-BF47-8AAD461D4872}" type="pres">
      <dgm:prSet presAssocID="{EA43EEDE-4E7D-46B8-96F3-30A71C04B98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34E7883-2336-46B6-B20A-503D49E843F2}" type="pres">
      <dgm:prSet presAssocID="{DC12A22A-0AD2-42C4-831F-AE62F865F5C1}" presName="horFlow" presStyleCnt="0"/>
      <dgm:spPr/>
    </dgm:pt>
    <dgm:pt modelId="{E0134385-4A57-47C6-940D-924BF108D8EE}" type="pres">
      <dgm:prSet presAssocID="{DC12A22A-0AD2-42C4-831F-AE62F865F5C1}" presName="bigChev" presStyleLbl="node1" presStyleIdx="0" presStyleCnt="2"/>
      <dgm:spPr/>
      <dgm:t>
        <a:bodyPr/>
        <a:lstStyle/>
        <a:p>
          <a:endParaRPr lang="ru-RU"/>
        </a:p>
      </dgm:t>
    </dgm:pt>
    <dgm:pt modelId="{87B1A9D7-C425-421B-9A58-484628EFCEBA}" type="pres">
      <dgm:prSet presAssocID="{DC39FBF5-5321-4811-91C7-BDB750881FCF}" presName="parTrans" presStyleCnt="0"/>
      <dgm:spPr/>
    </dgm:pt>
    <dgm:pt modelId="{E0C22E38-6228-4158-82F8-047CFFF9763A}" type="pres">
      <dgm:prSet presAssocID="{49B32C87-892B-4354-958A-3D7393AB974A}" presName="node" presStyleLbl="alignAccFollowNode1" presStyleIdx="0" presStyleCnt="4" custScaleX="1390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7430B-7231-498D-A24F-2950000DFE0E}" type="pres">
      <dgm:prSet presAssocID="{50864D4E-08EF-4BAF-A877-14435CC30662}" presName="sibTrans" presStyleCnt="0"/>
      <dgm:spPr/>
    </dgm:pt>
    <dgm:pt modelId="{D1A6E40B-5FA2-49D1-8876-E3976EC4D598}" type="pres">
      <dgm:prSet presAssocID="{D56481AB-5C40-42A3-84DB-233C368C8108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D44F0-3FAE-449E-8982-AA813BE85A73}" type="pres">
      <dgm:prSet presAssocID="{DC12A22A-0AD2-42C4-831F-AE62F865F5C1}" presName="vSp" presStyleCnt="0"/>
      <dgm:spPr/>
    </dgm:pt>
    <dgm:pt modelId="{3FFAC200-5383-4834-9B81-EC347086547E}" type="pres">
      <dgm:prSet presAssocID="{9215CAED-943A-498D-BE96-872E24410F43}" presName="horFlow" presStyleCnt="0"/>
      <dgm:spPr/>
    </dgm:pt>
    <dgm:pt modelId="{D3ACA47E-CD5D-46AE-89CD-BF55E043541A}" type="pres">
      <dgm:prSet presAssocID="{9215CAED-943A-498D-BE96-872E24410F43}" presName="bigChev" presStyleLbl="node1" presStyleIdx="1" presStyleCnt="2"/>
      <dgm:spPr/>
      <dgm:t>
        <a:bodyPr/>
        <a:lstStyle/>
        <a:p>
          <a:endParaRPr lang="ru-RU"/>
        </a:p>
      </dgm:t>
    </dgm:pt>
    <dgm:pt modelId="{B444668F-9362-47F4-9B9C-499270DBF215}" type="pres">
      <dgm:prSet presAssocID="{AF3C649A-79B3-4391-892A-9C1B211B177E}" presName="parTrans" presStyleCnt="0"/>
      <dgm:spPr/>
    </dgm:pt>
    <dgm:pt modelId="{82548189-9314-4900-B1A9-EA76205FEBF7}" type="pres">
      <dgm:prSet presAssocID="{465A10CF-F747-4A58-A405-95987F61B2C4}" presName="node" presStyleLbl="alignAccFollowNode1" presStyleIdx="2" presStyleCnt="4" custScaleX="145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B2A73-EAED-45A0-ABD6-7A27B13C8D95}" type="pres">
      <dgm:prSet presAssocID="{4D05FC71-B319-4114-BEF2-42A5748746C8}" presName="sibTrans" presStyleCnt="0"/>
      <dgm:spPr/>
    </dgm:pt>
    <dgm:pt modelId="{9FA25196-4C3E-4630-B321-4DD506562887}" type="pres">
      <dgm:prSet presAssocID="{83345249-3237-4845-BA3A-485B9C1F37D6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AEBE74-6A7C-4704-9CF3-A5741A956BC7}" srcId="{DC12A22A-0AD2-42C4-831F-AE62F865F5C1}" destId="{D56481AB-5C40-42A3-84DB-233C368C8108}" srcOrd="1" destOrd="0" parTransId="{5151D4A8-86BC-4607-A82B-7AAFE307A3C3}" sibTransId="{981FA9DC-2ECD-465D-9F9D-41230AD4BF4E}"/>
    <dgm:cxn modelId="{B709C036-2E89-4EF2-B3FC-0B655D0853B9}" srcId="{9215CAED-943A-498D-BE96-872E24410F43}" destId="{83345249-3237-4845-BA3A-485B9C1F37D6}" srcOrd="1" destOrd="0" parTransId="{07D7ACE9-5F73-4949-8E0C-9FD7B1624A42}" sibTransId="{B78C1AB2-0E96-43F8-925D-7B71F3479186}"/>
    <dgm:cxn modelId="{2FDD9C21-398B-4425-BE0B-B8EA47CC4249}" srcId="{9215CAED-943A-498D-BE96-872E24410F43}" destId="{465A10CF-F747-4A58-A405-95987F61B2C4}" srcOrd="0" destOrd="0" parTransId="{AF3C649A-79B3-4391-892A-9C1B211B177E}" sibTransId="{4D05FC71-B319-4114-BEF2-42A5748746C8}"/>
    <dgm:cxn modelId="{3D84F6D0-7EB3-41CD-A553-691DAE175F4F}" type="presOf" srcId="{DC12A22A-0AD2-42C4-831F-AE62F865F5C1}" destId="{E0134385-4A57-47C6-940D-924BF108D8EE}" srcOrd="0" destOrd="0" presId="urn:microsoft.com/office/officeart/2005/8/layout/lProcess3"/>
    <dgm:cxn modelId="{73D72947-4370-4C26-8BA4-753197463EEC}" type="presOf" srcId="{EA43EEDE-4E7D-46B8-96F3-30A71C04B986}" destId="{796BE076-52E3-4CC1-BF47-8AAD461D4872}" srcOrd="0" destOrd="0" presId="urn:microsoft.com/office/officeart/2005/8/layout/lProcess3"/>
    <dgm:cxn modelId="{589A43C3-AC50-4EB9-82D0-6EDB8D0F798B}" type="presOf" srcId="{49B32C87-892B-4354-958A-3D7393AB974A}" destId="{E0C22E38-6228-4158-82F8-047CFFF9763A}" srcOrd="0" destOrd="0" presId="urn:microsoft.com/office/officeart/2005/8/layout/lProcess3"/>
    <dgm:cxn modelId="{A52EDA59-77EB-4B56-A681-C6938891FF65}" srcId="{EA43EEDE-4E7D-46B8-96F3-30A71C04B986}" destId="{DC12A22A-0AD2-42C4-831F-AE62F865F5C1}" srcOrd="0" destOrd="0" parTransId="{B5034BF9-E49F-4E25-99B6-427596A3F653}" sibTransId="{15AD0AED-5F79-4979-865F-7EC467759FAD}"/>
    <dgm:cxn modelId="{4D704319-2110-4F68-B03E-386531F3C728}" type="presOf" srcId="{D56481AB-5C40-42A3-84DB-233C368C8108}" destId="{D1A6E40B-5FA2-49D1-8876-E3976EC4D598}" srcOrd="0" destOrd="0" presId="urn:microsoft.com/office/officeart/2005/8/layout/lProcess3"/>
    <dgm:cxn modelId="{46BEDCB4-C19E-4368-A5D7-8AE23901F216}" type="presOf" srcId="{465A10CF-F747-4A58-A405-95987F61B2C4}" destId="{82548189-9314-4900-B1A9-EA76205FEBF7}" srcOrd="0" destOrd="0" presId="urn:microsoft.com/office/officeart/2005/8/layout/lProcess3"/>
    <dgm:cxn modelId="{C539F086-0A8F-458D-BD42-F61321846045}" type="presOf" srcId="{9215CAED-943A-498D-BE96-872E24410F43}" destId="{D3ACA47E-CD5D-46AE-89CD-BF55E043541A}" srcOrd="0" destOrd="0" presId="urn:microsoft.com/office/officeart/2005/8/layout/lProcess3"/>
    <dgm:cxn modelId="{CA850F6D-5841-4D91-AB09-CE4AC6B13FB1}" type="presOf" srcId="{83345249-3237-4845-BA3A-485B9C1F37D6}" destId="{9FA25196-4C3E-4630-B321-4DD506562887}" srcOrd="0" destOrd="0" presId="urn:microsoft.com/office/officeart/2005/8/layout/lProcess3"/>
    <dgm:cxn modelId="{46986EFC-7FA4-4AA0-BBB7-38B4BFDC035D}" srcId="{EA43EEDE-4E7D-46B8-96F3-30A71C04B986}" destId="{9215CAED-943A-498D-BE96-872E24410F43}" srcOrd="1" destOrd="0" parTransId="{AA515ABF-C468-48A7-BF2E-AFAB4D296805}" sibTransId="{A6BA7C70-4F2A-4A6E-971C-B7773D24A540}"/>
    <dgm:cxn modelId="{A79F15B4-280F-4923-B171-C9B9165D4321}" srcId="{DC12A22A-0AD2-42C4-831F-AE62F865F5C1}" destId="{49B32C87-892B-4354-958A-3D7393AB974A}" srcOrd="0" destOrd="0" parTransId="{DC39FBF5-5321-4811-91C7-BDB750881FCF}" sibTransId="{50864D4E-08EF-4BAF-A877-14435CC30662}"/>
    <dgm:cxn modelId="{8673D350-0BA5-4FD5-903F-C18E4FF1B744}" type="presParOf" srcId="{796BE076-52E3-4CC1-BF47-8AAD461D4872}" destId="{634E7883-2336-46B6-B20A-503D49E843F2}" srcOrd="0" destOrd="0" presId="urn:microsoft.com/office/officeart/2005/8/layout/lProcess3"/>
    <dgm:cxn modelId="{9D2D0ADB-1191-47FE-974C-D9C12311747F}" type="presParOf" srcId="{634E7883-2336-46B6-B20A-503D49E843F2}" destId="{E0134385-4A57-47C6-940D-924BF108D8EE}" srcOrd="0" destOrd="0" presId="urn:microsoft.com/office/officeart/2005/8/layout/lProcess3"/>
    <dgm:cxn modelId="{73E9893D-560C-4274-8A37-68022B53CFC2}" type="presParOf" srcId="{634E7883-2336-46B6-B20A-503D49E843F2}" destId="{87B1A9D7-C425-421B-9A58-484628EFCEBA}" srcOrd="1" destOrd="0" presId="urn:microsoft.com/office/officeart/2005/8/layout/lProcess3"/>
    <dgm:cxn modelId="{CEDE39D9-01BE-4837-95BC-4A4AD2C1FBD2}" type="presParOf" srcId="{634E7883-2336-46B6-B20A-503D49E843F2}" destId="{E0C22E38-6228-4158-82F8-047CFFF9763A}" srcOrd="2" destOrd="0" presId="urn:microsoft.com/office/officeart/2005/8/layout/lProcess3"/>
    <dgm:cxn modelId="{C22AFCF3-6D67-4A34-B0D7-F1C357C6C499}" type="presParOf" srcId="{634E7883-2336-46B6-B20A-503D49E843F2}" destId="{3487430B-7231-498D-A24F-2950000DFE0E}" srcOrd="3" destOrd="0" presId="urn:microsoft.com/office/officeart/2005/8/layout/lProcess3"/>
    <dgm:cxn modelId="{53BA6903-8BB9-48E5-BC42-F89AA51D4414}" type="presParOf" srcId="{634E7883-2336-46B6-B20A-503D49E843F2}" destId="{D1A6E40B-5FA2-49D1-8876-E3976EC4D598}" srcOrd="4" destOrd="0" presId="urn:microsoft.com/office/officeart/2005/8/layout/lProcess3"/>
    <dgm:cxn modelId="{5A4A8690-1EB0-448D-83C0-A340C9615E83}" type="presParOf" srcId="{796BE076-52E3-4CC1-BF47-8AAD461D4872}" destId="{435D44F0-3FAE-449E-8982-AA813BE85A73}" srcOrd="1" destOrd="0" presId="urn:microsoft.com/office/officeart/2005/8/layout/lProcess3"/>
    <dgm:cxn modelId="{EA1412BC-BC0D-4AC2-B911-92577C7E75F6}" type="presParOf" srcId="{796BE076-52E3-4CC1-BF47-8AAD461D4872}" destId="{3FFAC200-5383-4834-9B81-EC347086547E}" srcOrd="2" destOrd="0" presId="urn:microsoft.com/office/officeart/2005/8/layout/lProcess3"/>
    <dgm:cxn modelId="{F69F18C1-D597-49E0-8543-BF0965EDF408}" type="presParOf" srcId="{3FFAC200-5383-4834-9B81-EC347086547E}" destId="{D3ACA47E-CD5D-46AE-89CD-BF55E043541A}" srcOrd="0" destOrd="0" presId="urn:microsoft.com/office/officeart/2005/8/layout/lProcess3"/>
    <dgm:cxn modelId="{124EC062-1023-4B69-856B-F0F22F95DD8C}" type="presParOf" srcId="{3FFAC200-5383-4834-9B81-EC347086547E}" destId="{B444668F-9362-47F4-9B9C-499270DBF215}" srcOrd="1" destOrd="0" presId="urn:microsoft.com/office/officeart/2005/8/layout/lProcess3"/>
    <dgm:cxn modelId="{B4089434-F970-479D-98D3-18E4ED6B750F}" type="presParOf" srcId="{3FFAC200-5383-4834-9B81-EC347086547E}" destId="{82548189-9314-4900-B1A9-EA76205FEBF7}" srcOrd="2" destOrd="0" presId="urn:microsoft.com/office/officeart/2005/8/layout/lProcess3"/>
    <dgm:cxn modelId="{1F33FC97-92A1-46D6-9B5E-64E957AF0932}" type="presParOf" srcId="{3FFAC200-5383-4834-9B81-EC347086547E}" destId="{EBCB2A73-EAED-45A0-ABD6-7A27B13C8D95}" srcOrd="3" destOrd="0" presId="urn:microsoft.com/office/officeart/2005/8/layout/lProcess3"/>
    <dgm:cxn modelId="{AB7F0B2F-8435-49CF-B1B1-C457DF786D1B}" type="presParOf" srcId="{3FFAC200-5383-4834-9B81-EC347086547E}" destId="{9FA25196-4C3E-4630-B321-4DD506562887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28EC55-A93A-4CAF-A443-F26171BA7546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EE71FE4-88E3-4529-822F-6B0E07FD6BE7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rgbClr val="002060"/>
              </a:solidFill>
            </a:rPr>
            <a:t>4 140 600 рублей</a:t>
          </a:r>
          <a:endParaRPr lang="ru-RU" sz="2800" b="1" dirty="0">
            <a:solidFill>
              <a:srgbClr val="002060"/>
            </a:solidFill>
          </a:endParaRPr>
        </a:p>
      </dgm:t>
    </dgm:pt>
    <dgm:pt modelId="{1B57119B-257F-4410-829A-5FA3043F31BF}" type="parTrans" cxnId="{E3DAEDE8-884C-4B26-A429-DF525708DF59}">
      <dgm:prSet/>
      <dgm:spPr/>
      <dgm:t>
        <a:bodyPr/>
        <a:lstStyle/>
        <a:p>
          <a:endParaRPr lang="ru-RU"/>
        </a:p>
      </dgm:t>
    </dgm:pt>
    <dgm:pt modelId="{0ED92BEF-113A-41D4-B90E-E21CE4DCA8EB}" type="sibTrans" cxnId="{E3DAEDE8-884C-4B26-A429-DF525708DF59}">
      <dgm:prSet/>
      <dgm:spPr/>
      <dgm:t>
        <a:bodyPr/>
        <a:lstStyle/>
        <a:p>
          <a:endParaRPr lang="ru-RU"/>
        </a:p>
      </dgm:t>
    </dgm:pt>
    <dgm:pt modelId="{1CBCE93A-F02D-4147-B64A-0133AC0A1DC2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</a:rPr>
            <a:t>Объем обеспечения сертификатов</a:t>
          </a:r>
          <a:endParaRPr lang="ru-RU" sz="2800" b="1" dirty="0">
            <a:solidFill>
              <a:srgbClr val="002060"/>
            </a:solidFill>
          </a:endParaRPr>
        </a:p>
      </dgm:t>
    </dgm:pt>
    <dgm:pt modelId="{1241E177-C4CA-422E-B783-6CE13FB0DF1C}" type="parTrans" cxnId="{B6338AAF-69AC-40F0-8F76-5C3562C8D5DD}">
      <dgm:prSet/>
      <dgm:spPr/>
      <dgm:t>
        <a:bodyPr/>
        <a:lstStyle/>
        <a:p>
          <a:endParaRPr lang="ru-RU"/>
        </a:p>
      </dgm:t>
    </dgm:pt>
    <dgm:pt modelId="{38C9E509-4909-4446-9CDD-6FCDEF0AB365}" type="sibTrans" cxnId="{B6338AAF-69AC-40F0-8F76-5C3562C8D5DD}">
      <dgm:prSet/>
      <dgm:spPr/>
      <dgm:t>
        <a:bodyPr/>
        <a:lstStyle/>
        <a:p>
          <a:endParaRPr lang="ru-RU"/>
        </a:p>
      </dgm:t>
    </dgm:pt>
    <dgm:pt modelId="{DB35CAB9-0990-406E-8BD6-89A9A3FC91C7}">
      <dgm:prSet phldrT="[Текст]" custT="1"/>
      <dgm:spPr>
        <a:solidFill>
          <a:srgbClr val="99FF33"/>
        </a:solidFill>
      </dgm:spPr>
      <dgm:t>
        <a:bodyPr/>
        <a:lstStyle/>
        <a:p>
          <a:r>
            <a:rPr lang="ru-RU" sz="2800" b="1" dirty="0" smtClean="0">
              <a:solidFill>
                <a:srgbClr val="002060"/>
              </a:solidFill>
            </a:rPr>
            <a:t>13 400 </a:t>
          </a:r>
          <a:r>
            <a:rPr lang="ru-RU" sz="2800" b="1" dirty="0" smtClean="0">
              <a:solidFill>
                <a:srgbClr val="002060"/>
              </a:solidFill>
            </a:rPr>
            <a:t>рублей</a:t>
          </a:r>
          <a:endParaRPr lang="ru-RU" sz="2000" b="1" dirty="0">
            <a:solidFill>
              <a:srgbClr val="002060"/>
            </a:solidFill>
          </a:endParaRPr>
        </a:p>
      </dgm:t>
    </dgm:pt>
    <dgm:pt modelId="{0717B3D8-6D2A-4E4B-98FD-DBCF3178FAED}" type="parTrans" cxnId="{EE44006D-CC9D-4859-B8E3-A9B1760181F0}">
      <dgm:prSet/>
      <dgm:spPr/>
      <dgm:t>
        <a:bodyPr/>
        <a:lstStyle/>
        <a:p>
          <a:endParaRPr lang="ru-RU"/>
        </a:p>
      </dgm:t>
    </dgm:pt>
    <dgm:pt modelId="{6C5E555A-8829-4089-BEAC-0081CA4C78A2}" type="sibTrans" cxnId="{EE44006D-CC9D-4859-B8E3-A9B1760181F0}">
      <dgm:prSet/>
      <dgm:spPr/>
      <dgm:t>
        <a:bodyPr/>
        <a:lstStyle/>
        <a:p>
          <a:endParaRPr lang="ru-RU"/>
        </a:p>
      </dgm:t>
    </dgm:pt>
    <dgm:pt modelId="{54C300B1-EBA7-4CEB-9BED-72925C016B5C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</a:rPr>
            <a:t>Номинал сертификата на период 01.01.– 31.12.2020г.</a:t>
          </a:r>
          <a:endParaRPr lang="ru-RU" sz="2800" b="1" dirty="0">
            <a:solidFill>
              <a:srgbClr val="002060"/>
            </a:solidFill>
          </a:endParaRPr>
        </a:p>
      </dgm:t>
    </dgm:pt>
    <dgm:pt modelId="{336D3CC0-DCFE-4F11-AA0C-49BD316E1B7E}" type="parTrans" cxnId="{22364226-B082-4BBA-842D-F0932EEBCC8E}">
      <dgm:prSet/>
      <dgm:spPr/>
      <dgm:t>
        <a:bodyPr/>
        <a:lstStyle/>
        <a:p>
          <a:endParaRPr lang="ru-RU"/>
        </a:p>
      </dgm:t>
    </dgm:pt>
    <dgm:pt modelId="{35A19D2E-A119-4220-857B-60B05BB89BED}" type="sibTrans" cxnId="{22364226-B082-4BBA-842D-F0932EEBCC8E}">
      <dgm:prSet/>
      <dgm:spPr/>
      <dgm:t>
        <a:bodyPr/>
        <a:lstStyle/>
        <a:p>
          <a:endParaRPr lang="ru-RU"/>
        </a:p>
      </dgm:t>
    </dgm:pt>
    <dgm:pt modelId="{519344CE-1F6C-4ADD-94EA-36F436FA4F3A}" type="pres">
      <dgm:prSet presAssocID="{4228EC55-A93A-4CAF-A443-F26171BA75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AB8A93-2631-43B2-B063-67DD25753D94}" type="pres">
      <dgm:prSet presAssocID="{3EE71FE4-88E3-4529-822F-6B0E07FD6BE7}" presName="linNode" presStyleCnt="0"/>
      <dgm:spPr/>
    </dgm:pt>
    <dgm:pt modelId="{94F7A2B3-63EC-46DC-9D24-AF1A13FA2626}" type="pres">
      <dgm:prSet presAssocID="{3EE71FE4-88E3-4529-822F-6B0E07FD6BE7}" presName="parentText" presStyleLbl="node1" presStyleIdx="0" presStyleCnt="2" custScaleY="72098" custLinFactNeighborY="-79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D6623-8E2A-4977-9F24-6619D1403571}" type="pres">
      <dgm:prSet presAssocID="{3EE71FE4-88E3-4529-822F-6B0E07FD6BE7}" presName="descendantText" presStyleLbl="alignAccFollowNode1" presStyleIdx="0" presStyleCnt="2" custScaleY="73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EB48C-A830-4BB1-9EE4-9F063B79C26C}" type="pres">
      <dgm:prSet presAssocID="{0ED92BEF-113A-41D4-B90E-E21CE4DCA8EB}" presName="sp" presStyleCnt="0"/>
      <dgm:spPr/>
    </dgm:pt>
    <dgm:pt modelId="{3AB507D9-01FC-442E-BA9A-7F3BE2AF1E43}" type="pres">
      <dgm:prSet presAssocID="{DB35CAB9-0990-406E-8BD6-89A9A3FC91C7}" presName="linNode" presStyleCnt="0"/>
      <dgm:spPr/>
    </dgm:pt>
    <dgm:pt modelId="{3EF22FD8-4AF6-48AE-809F-9C023B414407}" type="pres">
      <dgm:prSet presAssocID="{DB35CAB9-0990-406E-8BD6-89A9A3FC91C7}" presName="parentText" presStyleLbl="node1" presStyleIdx="1" presStyleCnt="2" custScaleY="712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F9590-CD1D-4F9D-9303-95BFA5086ADB}" type="pres">
      <dgm:prSet presAssocID="{DB35CAB9-0990-406E-8BD6-89A9A3FC91C7}" presName="descendantText" presStyleLbl="alignAccFollowNode1" presStyleIdx="1" presStyleCnt="2" custScaleY="77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F5A493-FE1B-432B-8AF6-C46AACE6197C}" type="presOf" srcId="{3EE71FE4-88E3-4529-822F-6B0E07FD6BE7}" destId="{94F7A2B3-63EC-46DC-9D24-AF1A13FA2626}" srcOrd="0" destOrd="0" presId="urn:microsoft.com/office/officeart/2005/8/layout/vList5"/>
    <dgm:cxn modelId="{5770A472-55C2-44DF-A0E5-A0621837642C}" type="presOf" srcId="{4228EC55-A93A-4CAF-A443-F26171BA7546}" destId="{519344CE-1F6C-4ADD-94EA-36F436FA4F3A}" srcOrd="0" destOrd="0" presId="urn:microsoft.com/office/officeart/2005/8/layout/vList5"/>
    <dgm:cxn modelId="{BE52E74E-EDCD-4C36-82EF-7D3868264613}" type="presOf" srcId="{1CBCE93A-F02D-4147-B64A-0133AC0A1DC2}" destId="{200D6623-8E2A-4977-9F24-6619D1403571}" srcOrd="0" destOrd="0" presId="urn:microsoft.com/office/officeart/2005/8/layout/vList5"/>
    <dgm:cxn modelId="{E3DAEDE8-884C-4B26-A429-DF525708DF59}" srcId="{4228EC55-A93A-4CAF-A443-F26171BA7546}" destId="{3EE71FE4-88E3-4529-822F-6B0E07FD6BE7}" srcOrd="0" destOrd="0" parTransId="{1B57119B-257F-4410-829A-5FA3043F31BF}" sibTransId="{0ED92BEF-113A-41D4-B90E-E21CE4DCA8EB}"/>
    <dgm:cxn modelId="{22364226-B082-4BBA-842D-F0932EEBCC8E}" srcId="{DB35CAB9-0990-406E-8BD6-89A9A3FC91C7}" destId="{54C300B1-EBA7-4CEB-9BED-72925C016B5C}" srcOrd="0" destOrd="0" parTransId="{336D3CC0-DCFE-4F11-AA0C-49BD316E1B7E}" sibTransId="{35A19D2E-A119-4220-857B-60B05BB89BED}"/>
    <dgm:cxn modelId="{B6338AAF-69AC-40F0-8F76-5C3562C8D5DD}" srcId="{3EE71FE4-88E3-4529-822F-6B0E07FD6BE7}" destId="{1CBCE93A-F02D-4147-B64A-0133AC0A1DC2}" srcOrd="0" destOrd="0" parTransId="{1241E177-C4CA-422E-B783-6CE13FB0DF1C}" sibTransId="{38C9E509-4909-4446-9CDD-6FCDEF0AB365}"/>
    <dgm:cxn modelId="{EE44006D-CC9D-4859-B8E3-A9B1760181F0}" srcId="{4228EC55-A93A-4CAF-A443-F26171BA7546}" destId="{DB35CAB9-0990-406E-8BD6-89A9A3FC91C7}" srcOrd="1" destOrd="0" parTransId="{0717B3D8-6D2A-4E4B-98FD-DBCF3178FAED}" sibTransId="{6C5E555A-8829-4089-BEAC-0081CA4C78A2}"/>
    <dgm:cxn modelId="{A6507395-3D28-4A69-A351-BBC9B72C864E}" type="presOf" srcId="{54C300B1-EBA7-4CEB-9BED-72925C016B5C}" destId="{F1EF9590-CD1D-4F9D-9303-95BFA5086ADB}" srcOrd="0" destOrd="0" presId="urn:microsoft.com/office/officeart/2005/8/layout/vList5"/>
    <dgm:cxn modelId="{E605AA54-C336-4075-B278-1F61A1C49DC4}" type="presOf" srcId="{DB35CAB9-0990-406E-8BD6-89A9A3FC91C7}" destId="{3EF22FD8-4AF6-48AE-809F-9C023B414407}" srcOrd="0" destOrd="0" presId="urn:microsoft.com/office/officeart/2005/8/layout/vList5"/>
    <dgm:cxn modelId="{C9193721-4BF8-40A1-B855-F50CD8F75817}" type="presParOf" srcId="{519344CE-1F6C-4ADD-94EA-36F436FA4F3A}" destId="{3AAB8A93-2631-43B2-B063-67DD25753D94}" srcOrd="0" destOrd="0" presId="urn:microsoft.com/office/officeart/2005/8/layout/vList5"/>
    <dgm:cxn modelId="{D8BA4F07-6608-47EB-A921-B417F4D15EE5}" type="presParOf" srcId="{3AAB8A93-2631-43B2-B063-67DD25753D94}" destId="{94F7A2B3-63EC-46DC-9D24-AF1A13FA2626}" srcOrd="0" destOrd="0" presId="urn:microsoft.com/office/officeart/2005/8/layout/vList5"/>
    <dgm:cxn modelId="{2F513761-7154-4EDC-99B4-83A85CB63559}" type="presParOf" srcId="{3AAB8A93-2631-43B2-B063-67DD25753D94}" destId="{200D6623-8E2A-4977-9F24-6619D1403571}" srcOrd="1" destOrd="0" presId="urn:microsoft.com/office/officeart/2005/8/layout/vList5"/>
    <dgm:cxn modelId="{50ED3519-AB0A-43C7-A880-4334C1ADBEB9}" type="presParOf" srcId="{519344CE-1F6C-4ADD-94EA-36F436FA4F3A}" destId="{D81EB48C-A830-4BB1-9EE4-9F063B79C26C}" srcOrd="1" destOrd="0" presId="urn:microsoft.com/office/officeart/2005/8/layout/vList5"/>
    <dgm:cxn modelId="{FF04FD70-9886-4986-9BB3-82BF533D8F00}" type="presParOf" srcId="{519344CE-1F6C-4ADD-94EA-36F436FA4F3A}" destId="{3AB507D9-01FC-442E-BA9A-7F3BE2AF1E43}" srcOrd="2" destOrd="0" presId="urn:microsoft.com/office/officeart/2005/8/layout/vList5"/>
    <dgm:cxn modelId="{05BAA0C9-FB4B-4CBB-8529-EFB6D22BC7D3}" type="presParOf" srcId="{3AB507D9-01FC-442E-BA9A-7F3BE2AF1E43}" destId="{3EF22FD8-4AF6-48AE-809F-9C023B414407}" srcOrd="0" destOrd="0" presId="urn:microsoft.com/office/officeart/2005/8/layout/vList5"/>
    <dgm:cxn modelId="{3B4CE867-71E8-4292-B669-1C7D8C59D597}" type="presParOf" srcId="{3AB507D9-01FC-442E-BA9A-7F3BE2AF1E43}" destId="{F1EF9590-CD1D-4F9D-9303-95BFA5086AD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34385-4A57-47C6-940D-924BF108D8EE}">
      <dsp:nvSpPr>
        <dsp:cNvPr id="0" name=""/>
        <dsp:cNvSpPr/>
      </dsp:nvSpPr>
      <dsp:spPr>
        <a:xfrm>
          <a:off x="2374" y="242036"/>
          <a:ext cx="3717184" cy="1486873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</a:rPr>
            <a:t>9 программ</a:t>
          </a:r>
          <a:endParaRPr lang="ru-RU" sz="3200" b="1" kern="1200" dirty="0">
            <a:solidFill>
              <a:srgbClr val="002060"/>
            </a:solidFill>
          </a:endParaRPr>
        </a:p>
      </dsp:txBody>
      <dsp:txXfrm>
        <a:off x="745811" y="242036"/>
        <a:ext cx="2230311" cy="1486873"/>
      </dsp:txXfrm>
    </dsp:sp>
    <dsp:sp modelId="{E0C22E38-6228-4158-82F8-047CFFF9763A}">
      <dsp:nvSpPr>
        <dsp:cNvPr id="0" name=""/>
        <dsp:cNvSpPr/>
      </dsp:nvSpPr>
      <dsp:spPr>
        <a:xfrm>
          <a:off x="3236324" y="368420"/>
          <a:ext cx="4289719" cy="1234105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002060"/>
              </a:solidFill>
            </a:rPr>
            <a:t>Сертификат с номиналом</a:t>
          </a:r>
          <a:endParaRPr lang="ru-RU" sz="3100" b="1" kern="1200" dirty="0">
            <a:solidFill>
              <a:srgbClr val="002060"/>
            </a:solidFill>
          </a:endParaRPr>
        </a:p>
      </dsp:txBody>
      <dsp:txXfrm>
        <a:off x="3853377" y="368420"/>
        <a:ext cx="3055614" cy="1234105"/>
      </dsp:txXfrm>
    </dsp:sp>
    <dsp:sp modelId="{D1A6E40B-5FA2-49D1-8876-E3976EC4D598}">
      <dsp:nvSpPr>
        <dsp:cNvPr id="0" name=""/>
        <dsp:cNvSpPr/>
      </dsp:nvSpPr>
      <dsp:spPr>
        <a:xfrm>
          <a:off x="7094107" y="368420"/>
          <a:ext cx="3085263" cy="1234105"/>
        </a:xfrm>
        <a:prstGeom prst="chevron">
          <a:avLst/>
        </a:prstGeom>
        <a:solidFill>
          <a:schemeClr val="accent5">
            <a:tint val="40000"/>
            <a:alpha val="90000"/>
            <a:hueOff val="6911950"/>
            <a:satOff val="-9148"/>
            <a:lumOff val="-852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6911950"/>
              <a:satOff val="-9148"/>
              <a:lumOff val="-852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ДЮСШ ДШИ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7711160" y="368420"/>
        <a:ext cx="1851158" cy="1234105"/>
      </dsp:txXfrm>
    </dsp:sp>
    <dsp:sp modelId="{D3ACA47E-CD5D-46AE-89CD-BF55E043541A}">
      <dsp:nvSpPr>
        <dsp:cNvPr id="0" name=""/>
        <dsp:cNvSpPr/>
      </dsp:nvSpPr>
      <dsp:spPr>
        <a:xfrm>
          <a:off x="2374" y="1937072"/>
          <a:ext cx="3717184" cy="1486873"/>
        </a:xfrm>
        <a:prstGeom prst="chevron">
          <a:avLst/>
        </a:prstGeom>
        <a:solidFill>
          <a:srgbClr val="99FF33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rgbClr val="002060"/>
              </a:solidFill>
            </a:rPr>
            <a:t>49 программ</a:t>
          </a:r>
          <a:endParaRPr lang="ru-RU" sz="3300" b="1" kern="1200" dirty="0">
            <a:solidFill>
              <a:srgbClr val="002060"/>
            </a:solidFill>
          </a:endParaRPr>
        </a:p>
      </dsp:txBody>
      <dsp:txXfrm>
        <a:off x="745811" y="1937072"/>
        <a:ext cx="2230311" cy="1486873"/>
      </dsp:txXfrm>
    </dsp:sp>
    <dsp:sp modelId="{82548189-9314-4900-B1A9-EA76205FEBF7}">
      <dsp:nvSpPr>
        <dsp:cNvPr id="0" name=""/>
        <dsp:cNvSpPr/>
      </dsp:nvSpPr>
      <dsp:spPr>
        <a:xfrm>
          <a:off x="3236324" y="2063456"/>
          <a:ext cx="4493778" cy="1234105"/>
        </a:xfrm>
        <a:prstGeom prst="chevron">
          <a:avLst/>
        </a:prstGeom>
        <a:solidFill>
          <a:schemeClr val="accent5">
            <a:tint val="40000"/>
            <a:alpha val="90000"/>
            <a:hueOff val="13823901"/>
            <a:satOff val="-18296"/>
            <a:lumOff val="-1703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13823901"/>
              <a:satOff val="-18296"/>
              <a:lumOff val="-1703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002060"/>
              </a:solidFill>
            </a:rPr>
            <a:t>Сертификат учета (МЗ)</a:t>
          </a:r>
          <a:endParaRPr lang="ru-RU" sz="3100" b="1" kern="1200" dirty="0">
            <a:solidFill>
              <a:srgbClr val="002060"/>
            </a:solidFill>
          </a:endParaRPr>
        </a:p>
      </dsp:txBody>
      <dsp:txXfrm>
        <a:off x="3853377" y="2063456"/>
        <a:ext cx="3259673" cy="1234105"/>
      </dsp:txXfrm>
    </dsp:sp>
    <dsp:sp modelId="{9FA25196-4C3E-4630-B321-4DD506562887}">
      <dsp:nvSpPr>
        <dsp:cNvPr id="0" name=""/>
        <dsp:cNvSpPr/>
      </dsp:nvSpPr>
      <dsp:spPr>
        <a:xfrm>
          <a:off x="7298166" y="2063456"/>
          <a:ext cx="3085263" cy="1234105"/>
        </a:xfrm>
        <a:prstGeom prst="chevron">
          <a:avLst/>
        </a:prstGeom>
        <a:solidFill>
          <a:schemeClr val="accent5">
            <a:tint val="40000"/>
            <a:alpha val="90000"/>
            <a:hueOff val="20735850"/>
            <a:satOff val="-27444"/>
            <a:lumOff val="-2555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20735850"/>
              <a:satOff val="-27444"/>
              <a:lumOff val="-2555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002060"/>
              </a:solidFill>
            </a:rPr>
            <a:t>Школы, д/с, УДО</a:t>
          </a:r>
          <a:endParaRPr lang="ru-RU" sz="3100" b="1" kern="1200" dirty="0">
            <a:solidFill>
              <a:srgbClr val="002060"/>
            </a:solidFill>
          </a:endParaRPr>
        </a:p>
      </dsp:txBody>
      <dsp:txXfrm>
        <a:off x="7915219" y="2063456"/>
        <a:ext cx="1851158" cy="12341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D6623-8E2A-4977-9F24-6619D1403571}">
      <dsp:nvSpPr>
        <dsp:cNvPr id="0" name=""/>
        <dsp:cNvSpPr/>
      </dsp:nvSpPr>
      <dsp:spPr>
        <a:xfrm rot="5400000">
          <a:off x="5063337" y="-1851939"/>
          <a:ext cx="1387304" cy="541834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002060"/>
              </a:solidFill>
            </a:rPr>
            <a:t>Объем обеспечения сертификатов</a:t>
          </a:r>
          <a:endParaRPr lang="ru-RU" sz="2800" b="1" kern="1200" dirty="0">
            <a:solidFill>
              <a:srgbClr val="002060"/>
            </a:solidFill>
          </a:endParaRPr>
        </a:p>
      </dsp:txBody>
      <dsp:txXfrm rot="-5400000">
        <a:off x="3047818" y="231303"/>
        <a:ext cx="5350620" cy="1251858"/>
      </dsp:txXfrm>
    </dsp:sp>
    <dsp:sp modelId="{94F7A2B3-63EC-46DC-9D24-AF1A13FA2626}">
      <dsp:nvSpPr>
        <dsp:cNvPr id="0" name=""/>
        <dsp:cNvSpPr/>
      </dsp:nvSpPr>
      <dsp:spPr>
        <a:xfrm>
          <a:off x="0" y="0"/>
          <a:ext cx="3047817" cy="171200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4 140 600 рублей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83573" y="83573"/>
        <a:ext cx="2880671" cy="1544854"/>
      </dsp:txXfrm>
    </dsp:sp>
    <dsp:sp modelId="{F1EF9590-CD1D-4F9D-9303-95BFA5086ADB}">
      <dsp:nvSpPr>
        <dsp:cNvPr id="0" name=""/>
        <dsp:cNvSpPr/>
      </dsp:nvSpPr>
      <dsp:spPr>
        <a:xfrm rot="5400000">
          <a:off x="5024442" y="-31825"/>
          <a:ext cx="1465094" cy="5418343"/>
        </a:xfrm>
        <a:prstGeom prst="round2SameRect">
          <a:avLst/>
        </a:prstGeom>
        <a:solidFill>
          <a:schemeClr val="accent5">
            <a:tint val="40000"/>
            <a:alpha val="90000"/>
            <a:hueOff val="20735850"/>
            <a:satOff val="-27444"/>
            <a:lumOff val="-2555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20735850"/>
              <a:satOff val="-27444"/>
              <a:lumOff val="-2555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002060"/>
              </a:solidFill>
            </a:rPr>
            <a:t>Номинал сертификата на период 01.01.– 31.12.2020г.</a:t>
          </a:r>
          <a:endParaRPr lang="ru-RU" sz="2800" b="1" kern="1200" dirty="0">
            <a:solidFill>
              <a:srgbClr val="002060"/>
            </a:solidFill>
          </a:endParaRPr>
        </a:p>
      </dsp:txBody>
      <dsp:txXfrm rot="-5400000">
        <a:off x="3047818" y="2016319"/>
        <a:ext cx="5346823" cy="1322054"/>
      </dsp:txXfrm>
    </dsp:sp>
    <dsp:sp modelId="{3EF22FD8-4AF6-48AE-809F-9C023B414407}">
      <dsp:nvSpPr>
        <dsp:cNvPr id="0" name=""/>
        <dsp:cNvSpPr/>
      </dsp:nvSpPr>
      <dsp:spPr>
        <a:xfrm>
          <a:off x="0" y="1831959"/>
          <a:ext cx="3047817" cy="1690771"/>
        </a:xfrm>
        <a:prstGeom prst="roundRect">
          <a:avLst/>
        </a:prstGeom>
        <a:solidFill>
          <a:srgbClr val="99FF33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13 400 </a:t>
          </a:r>
          <a:r>
            <a:rPr lang="ru-RU" sz="2800" b="1" kern="1200" dirty="0" smtClean="0">
              <a:solidFill>
                <a:srgbClr val="002060"/>
              </a:solidFill>
            </a:rPr>
            <a:t>рублей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82537" y="1914496"/>
        <a:ext cx="2882743" cy="1525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190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93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279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2637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875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5814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670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465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80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74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42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56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83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135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64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57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18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F5E6578-7432-4C76-91AE-11813AB11CEF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43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__________Microsoft_Excel1.xls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__________Microsoft_Excel2.xls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я Шибаева\Desktop\1583985313_Успех_каждого_ребенка.jpg"/>
          <p:cNvPicPr>
            <a:picLocks noChangeAspect="1" noChangeArrowheads="1"/>
          </p:cNvPicPr>
          <p:nvPr/>
        </p:nvPicPr>
        <p:blipFill>
          <a:blip r:embed="rId2" cstate="print"/>
          <a:srcRect l="30391" t="-1331" r="31992"/>
          <a:stretch>
            <a:fillRect/>
          </a:stretch>
        </p:blipFill>
        <p:spPr bwMode="auto">
          <a:xfrm>
            <a:off x="10399594" y="191466"/>
            <a:ext cx="1241662" cy="2257686"/>
          </a:xfrm>
          <a:prstGeom prst="rect">
            <a:avLst/>
          </a:prstGeom>
          <a:noFill/>
        </p:spPr>
      </p:pic>
      <p:pic>
        <p:nvPicPr>
          <p:cNvPr id="1027" name="Picture 3" descr="C:\Users\Евгения Шибаева\Downloads\LOG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012" y="-867289"/>
            <a:ext cx="10317708" cy="7298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19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659" y="177818"/>
            <a:ext cx="8534400" cy="301177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Circe Bold" panose="020B0602020203020203" pitchFamily="34" charset="-52"/>
              </a:rPr>
              <a:t>Внедрение персонифицированного финансирования в реализации программ дополнительного образования в Буйском муниципальном районе</a:t>
            </a:r>
            <a:endParaRPr lang="ru-RU" b="1" dirty="0">
              <a:solidFill>
                <a:srgbClr val="0070C0"/>
              </a:solidFill>
              <a:latin typeface="Circe Bold" panose="020B0602020203020203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1447" y="2333767"/>
            <a:ext cx="8534400" cy="349129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Circe Bold" panose="020B0602020203020203" pitchFamily="34" charset="-52"/>
              </a:rPr>
              <a:t>Татаринцева Ирина Валерьевна</a:t>
            </a:r>
            <a:endParaRPr lang="ru-RU" b="1" dirty="0" smtClean="0">
              <a:solidFill>
                <a:schemeClr val="tx1"/>
              </a:solidFill>
              <a:latin typeface="Circe Bold" panose="020B0602020203020203" pitchFamily="34" charset="-52"/>
            </a:endParaRPr>
          </a:p>
          <a:p>
            <a:pPr>
              <a:buNone/>
            </a:pPr>
            <a:r>
              <a:rPr lang="ru-RU" b="1" dirty="0">
                <a:solidFill>
                  <a:schemeClr val="tx1"/>
                </a:solidFill>
                <a:latin typeface="Circe Bold" panose="020B0602020203020203" pitchFamily="34" charset="-52"/>
              </a:rPr>
              <a:t>м</a:t>
            </a:r>
            <a:r>
              <a:rPr lang="ru-RU" b="1" dirty="0" smtClean="0">
                <a:solidFill>
                  <a:schemeClr val="tx1"/>
                </a:solidFill>
                <a:latin typeface="Circe Bold" panose="020B0602020203020203" pitchFamily="34" charset="-52"/>
              </a:rPr>
              <a:t>етодист РМК Управления образованием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Circe Bold" panose="020B0602020203020203" pitchFamily="34" charset="-52"/>
              </a:rPr>
              <a:t>Администрации </a:t>
            </a:r>
            <a:r>
              <a:rPr lang="ru-RU" b="1" dirty="0" smtClean="0">
                <a:solidFill>
                  <a:schemeClr val="tx1"/>
                </a:solidFill>
                <a:latin typeface="Circe Bold" panose="020B0602020203020203" pitchFamily="34" charset="-52"/>
              </a:rPr>
              <a:t>Буйского муниципального района</a:t>
            </a:r>
            <a:endParaRPr lang="ru-RU" b="1" dirty="0">
              <a:solidFill>
                <a:schemeClr val="tx1"/>
              </a:solidFill>
              <a:latin typeface="Circe Bold" panose="020B0602020203020203" pitchFamily="34" charset="-52"/>
            </a:endParaRPr>
          </a:p>
        </p:txBody>
      </p:sp>
      <p:pic>
        <p:nvPicPr>
          <p:cNvPr id="4" name="Picture 3" descr="C:\Users\Евгения Шибаева\Downloads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0684"/>
            <a:ext cx="3725839" cy="2635471"/>
          </a:xfrm>
          <a:prstGeom prst="rect">
            <a:avLst/>
          </a:prstGeom>
          <a:noFill/>
        </p:spPr>
      </p:pic>
      <p:pic>
        <p:nvPicPr>
          <p:cNvPr id="5" name="Picture 2" descr="C:\Users\Евгения Шибаева\Desktop\1583985313_Успех_каждого_ребенка.jpg"/>
          <p:cNvPicPr>
            <a:picLocks noChangeAspect="1" noChangeArrowheads="1"/>
          </p:cNvPicPr>
          <p:nvPr/>
        </p:nvPicPr>
        <p:blipFill>
          <a:blip r:embed="rId3" cstate="print"/>
          <a:srcRect l="30391" t="-1331" r="31992"/>
          <a:stretch>
            <a:fillRect/>
          </a:stretch>
        </p:blipFill>
        <p:spPr bwMode="auto">
          <a:xfrm>
            <a:off x="11163868" y="177818"/>
            <a:ext cx="818581" cy="1488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290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9305949" cy="36152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>
                <a:solidFill>
                  <a:srgbClr val="0070C0"/>
                </a:solidFill>
                <a:latin typeface="Circe Bold"/>
              </a:rPr>
              <a:t>“Если все вместе идут вперед, то успех позаботится о себе </a:t>
            </a:r>
            <a:r>
              <a:rPr lang="ru-RU" sz="4400" b="1" dirty="0" smtClean="0">
                <a:solidFill>
                  <a:srgbClr val="0070C0"/>
                </a:solidFill>
                <a:latin typeface="Circe Bold"/>
              </a:rPr>
              <a:t>сам”</a:t>
            </a:r>
          </a:p>
          <a:p>
            <a:pPr algn="r">
              <a:buNone/>
            </a:pPr>
            <a:r>
              <a:rPr lang="ru-RU" sz="2800" dirty="0">
                <a:solidFill>
                  <a:schemeClr val="tx1"/>
                </a:solidFill>
                <a:latin typeface="Circe Bold"/>
              </a:rPr>
              <a:t>Генри Форд</a:t>
            </a:r>
            <a:endParaRPr lang="ru-RU" sz="2800" dirty="0">
              <a:solidFill>
                <a:schemeClr val="tx1"/>
              </a:solidFill>
              <a:latin typeface="Circe Bold"/>
            </a:endParaRPr>
          </a:p>
        </p:txBody>
      </p:sp>
      <p:pic>
        <p:nvPicPr>
          <p:cNvPr id="4" name="Picture 3" descr="C:\Users\Евгения Шибаева\Downloads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0684"/>
            <a:ext cx="3725839" cy="2635471"/>
          </a:xfrm>
          <a:prstGeom prst="rect">
            <a:avLst/>
          </a:prstGeom>
          <a:noFill/>
        </p:spPr>
      </p:pic>
      <p:pic>
        <p:nvPicPr>
          <p:cNvPr id="5" name="Picture 2" descr="C:\Users\Евгения Шибаева\Desktop\1583985313_Успех_каждого_ребенка.jpg"/>
          <p:cNvPicPr>
            <a:picLocks noChangeAspect="1" noChangeArrowheads="1"/>
          </p:cNvPicPr>
          <p:nvPr/>
        </p:nvPicPr>
        <p:blipFill>
          <a:blip r:embed="rId3" cstate="print"/>
          <a:srcRect l="30391" t="-1331" r="31992"/>
          <a:stretch>
            <a:fillRect/>
          </a:stretch>
        </p:blipFill>
        <p:spPr bwMode="auto">
          <a:xfrm>
            <a:off x="11163868" y="177818"/>
            <a:ext cx="818581" cy="1488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941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Евгения Шибаева\Downloads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0684"/>
            <a:ext cx="3725839" cy="2635471"/>
          </a:xfrm>
          <a:prstGeom prst="rect">
            <a:avLst/>
          </a:prstGeom>
          <a:noFill/>
        </p:spPr>
      </p:pic>
      <p:pic>
        <p:nvPicPr>
          <p:cNvPr id="5" name="Picture 2" descr="C:\Users\Евгения Шибаева\Desktop\1583985313_Успех_каждого_ребенка.jpg"/>
          <p:cNvPicPr>
            <a:picLocks noChangeAspect="1" noChangeArrowheads="1"/>
          </p:cNvPicPr>
          <p:nvPr/>
        </p:nvPicPr>
        <p:blipFill>
          <a:blip r:embed="rId3" cstate="print"/>
          <a:srcRect l="30391" t="-1331" r="31992"/>
          <a:stretch>
            <a:fillRect/>
          </a:stretch>
        </p:blipFill>
        <p:spPr bwMode="auto">
          <a:xfrm>
            <a:off x="11163868" y="177818"/>
            <a:ext cx="818581" cy="148840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64931" y="177818"/>
            <a:ext cx="8666423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3400" b="1" i="1" dirty="0">
                <a:solidFill>
                  <a:srgbClr val="0070C0"/>
                </a:solidFill>
              </a:rPr>
              <a:t>Мероприятия по </a:t>
            </a:r>
            <a:r>
              <a:rPr lang="ru-RU" sz="3400" b="1" i="1" dirty="0">
                <a:solidFill>
                  <a:srgbClr val="0070C0"/>
                </a:solidFill>
              </a:rPr>
              <a:t>реализации </a:t>
            </a:r>
            <a:r>
              <a:rPr lang="ru-RU" sz="3400" b="1" i="1" dirty="0">
                <a:solidFill>
                  <a:srgbClr val="0070C0"/>
                </a:solidFill>
              </a:rPr>
              <a:t>ПФ </a:t>
            </a:r>
            <a:r>
              <a:rPr lang="ru-RU" sz="3400" b="1" i="1" dirty="0" smtClean="0">
                <a:solidFill>
                  <a:srgbClr val="0070C0"/>
                </a:solidFill>
              </a:rPr>
              <a:t>ДОД</a:t>
            </a:r>
            <a:endParaRPr lang="ru-RU" sz="3400" b="1" i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955343" y="1191483"/>
            <a:ext cx="9184944" cy="10525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2600" b="1" dirty="0" smtClean="0">
                <a:latin typeface="Arial" panose="020B0604020202020204" pitchFamily="34" charset="0"/>
              </a:rPr>
              <a:t>Разработана муниципальная </a:t>
            </a:r>
            <a:r>
              <a:rPr lang="ru-RU" altLang="ru-RU" sz="2600" b="1" dirty="0">
                <a:latin typeface="Arial" panose="020B0604020202020204" pitchFamily="34" charset="0"/>
              </a:rPr>
              <a:t>программа развития системы образования детей БМР на 2020-2024 </a:t>
            </a:r>
            <a:r>
              <a:rPr lang="ru-RU" altLang="ru-RU" sz="2600" b="1" dirty="0" err="1">
                <a:latin typeface="Arial" panose="020B0604020202020204" pitchFamily="34" charset="0"/>
              </a:rPr>
              <a:t>г.г</a:t>
            </a:r>
            <a:r>
              <a:rPr lang="ru-RU" altLang="ru-RU" sz="2600" b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450518" y="1489834"/>
            <a:ext cx="504825" cy="0"/>
          </a:xfrm>
          <a:prstGeom prst="line">
            <a:avLst/>
          </a:prstGeom>
          <a:noFill/>
          <a:ln w="8255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125923654"/>
              </p:ext>
            </p:extLst>
          </p:nvPr>
        </p:nvGraphicFramePr>
        <p:xfrm>
          <a:off x="1806196" y="2112843"/>
          <a:ext cx="10385804" cy="3665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722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Евгения Шибаева\Downloads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0684"/>
            <a:ext cx="3725839" cy="2635471"/>
          </a:xfrm>
          <a:prstGeom prst="rect">
            <a:avLst/>
          </a:prstGeom>
          <a:noFill/>
        </p:spPr>
      </p:pic>
      <p:pic>
        <p:nvPicPr>
          <p:cNvPr id="5" name="Picture 2" descr="C:\Users\Евгения Шибаева\Desktop\1583985313_Успех_каждого_ребенка.jpg"/>
          <p:cNvPicPr>
            <a:picLocks noChangeAspect="1" noChangeArrowheads="1"/>
          </p:cNvPicPr>
          <p:nvPr/>
        </p:nvPicPr>
        <p:blipFill>
          <a:blip r:embed="rId3" cstate="print"/>
          <a:srcRect l="30391" t="-1331" r="31992"/>
          <a:stretch>
            <a:fillRect/>
          </a:stretch>
        </p:blipFill>
        <p:spPr bwMode="auto">
          <a:xfrm>
            <a:off x="11163868" y="177818"/>
            <a:ext cx="818581" cy="148840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64931" y="177818"/>
            <a:ext cx="8666423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3400" b="1" i="1" dirty="0">
                <a:solidFill>
                  <a:srgbClr val="0070C0"/>
                </a:solidFill>
              </a:rPr>
              <a:t>Мероприятия по </a:t>
            </a:r>
            <a:r>
              <a:rPr lang="ru-RU" sz="3400" b="1" i="1" dirty="0">
                <a:solidFill>
                  <a:srgbClr val="0070C0"/>
                </a:solidFill>
              </a:rPr>
              <a:t>реализации </a:t>
            </a:r>
            <a:r>
              <a:rPr lang="ru-RU" sz="3400" b="1" i="1" dirty="0">
                <a:solidFill>
                  <a:srgbClr val="0070C0"/>
                </a:solidFill>
              </a:rPr>
              <a:t>ПФ </a:t>
            </a:r>
            <a:r>
              <a:rPr lang="ru-RU" sz="3400" b="1" i="1" dirty="0" smtClean="0">
                <a:solidFill>
                  <a:srgbClr val="0070C0"/>
                </a:solidFill>
              </a:rPr>
              <a:t>ДОД</a:t>
            </a:r>
            <a:endParaRPr lang="ru-RU" sz="3400" b="1" i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955343" y="869903"/>
            <a:ext cx="10208525" cy="249299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2600" b="1" dirty="0" smtClean="0">
                <a:latin typeface="Arial" panose="020B0604020202020204" pitchFamily="34" charset="0"/>
              </a:rPr>
              <a:t>Внесены </a:t>
            </a:r>
            <a:r>
              <a:rPr lang="ru-RU" altLang="ru-RU" sz="2600" b="1" dirty="0">
                <a:latin typeface="Arial" panose="020B0604020202020204" pitchFamily="34" charset="0"/>
              </a:rPr>
              <a:t>изменения в Положение о муниципальной межведомственной рабочей группе по внедрению </a:t>
            </a:r>
            <a:r>
              <a:rPr lang="ru-RU" altLang="ru-RU" sz="2600" b="1" dirty="0" smtClean="0">
                <a:latin typeface="Arial" panose="020B0604020202020204" pitchFamily="34" charset="0"/>
              </a:rPr>
              <a:t>системы ПФ ДОД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2600" b="1" dirty="0" smtClean="0">
                <a:latin typeface="Arial" panose="020B0604020202020204" pitchFamily="34" charset="0"/>
              </a:rPr>
              <a:t>Принятие </a:t>
            </a:r>
            <a:r>
              <a:rPr lang="ru-RU" altLang="ru-RU" sz="2600" b="1" dirty="0">
                <a:latin typeface="Arial" panose="020B0604020202020204" pitchFamily="34" charset="0"/>
              </a:rPr>
              <a:t>и утверждение всех расчетов и локальных актов по внедрению системы </a:t>
            </a:r>
            <a:r>
              <a:rPr lang="ru-RU" altLang="ru-RU" sz="2600" b="1" dirty="0" smtClean="0">
                <a:latin typeface="Arial" panose="020B0604020202020204" pitchFamily="34" charset="0"/>
              </a:rPr>
              <a:t>ПФ ДОД в </a:t>
            </a:r>
            <a:r>
              <a:rPr lang="ru-RU" altLang="ru-RU" sz="2600" b="1" dirty="0">
                <a:latin typeface="Arial" panose="020B0604020202020204" pitchFamily="34" charset="0"/>
              </a:rPr>
              <a:t>Буйском районе на 2020 г. 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450518" y="1175936"/>
            <a:ext cx="504825" cy="0"/>
          </a:xfrm>
          <a:prstGeom prst="line">
            <a:avLst/>
          </a:prstGeom>
          <a:noFill/>
          <a:ln w="8255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471060" y="2624873"/>
            <a:ext cx="504825" cy="0"/>
          </a:xfrm>
          <a:prstGeom prst="line">
            <a:avLst/>
          </a:prstGeom>
          <a:noFill/>
          <a:ln w="8255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98088323"/>
              </p:ext>
            </p:extLst>
          </p:nvPr>
        </p:nvGraphicFramePr>
        <p:xfrm>
          <a:off x="3725839" y="3334036"/>
          <a:ext cx="8466161" cy="3523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2570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6" descr="SDC12325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8196" name="TextBox 2"/>
          <p:cNvSpPr txBox="1">
            <a:spLocks noChangeArrowheads="1"/>
          </p:cNvSpPr>
          <p:nvPr/>
        </p:nvSpPr>
        <p:spPr bwMode="auto">
          <a:xfrm>
            <a:off x="7967664" y="26988"/>
            <a:ext cx="2700337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68991" y="-29732"/>
            <a:ext cx="97498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 sz="3600" b="1" i="1" dirty="0">
                <a:solidFill>
                  <a:srgbClr val="0070C0"/>
                </a:solidFill>
              </a:rPr>
              <a:t>Мероприятия </a:t>
            </a:r>
            <a:r>
              <a:rPr lang="ru-RU" sz="3600" b="1" i="1" dirty="0" smtClean="0">
                <a:solidFill>
                  <a:srgbClr val="0070C0"/>
                </a:solidFill>
              </a:rPr>
              <a:t>по реализации </a:t>
            </a:r>
            <a:r>
              <a:rPr lang="ru-RU" sz="3600" b="1" i="1" dirty="0">
                <a:solidFill>
                  <a:srgbClr val="0070C0"/>
                </a:solidFill>
              </a:rPr>
              <a:t>ПФ </a:t>
            </a:r>
            <a:r>
              <a:rPr lang="ru-RU" sz="3600" b="1" i="1" dirty="0" smtClean="0">
                <a:solidFill>
                  <a:srgbClr val="0070C0"/>
                </a:solidFill>
              </a:rPr>
              <a:t>ДОД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graphicFrame>
        <p:nvGraphicFramePr>
          <p:cNvPr id="819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198887"/>
              </p:ext>
            </p:extLst>
          </p:nvPr>
        </p:nvGraphicFramePr>
        <p:xfrm>
          <a:off x="0" y="727398"/>
          <a:ext cx="7721600" cy="307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Диаграмма" r:id="rId3" imgW="7724614" imgH="3067078" progId="Excel.Chart.8">
                  <p:embed/>
                </p:oleObj>
              </mc:Choice>
              <mc:Fallback>
                <p:oleObj name="Диаграмма" r:id="rId3" imgW="7724614" imgH="306707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27398"/>
                        <a:ext cx="7721600" cy="307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73175"/>
              </p:ext>
            </p:extLst>
          </p:nvPr>
        </p:nvGraphicFramePr>
        <p:xfrm>
          <a:off x="2946400" y="3429000"/>
          <a:ext cx="9245600" cy="309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Диаграмма" r:id="rId5" imgW="9254530" imgH="3103133" progId="Excel.Chart.8">
                  <p:embed/>
                </p:oleObj>
              </mc:Choice>
              <mc:Fallback>
                <p:oleObj name="Диаграмма" r:id="rId5" imgW="9254530" imgH="310313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3429000"/>
                        <a:ext cx="9245600" cy="309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 descr="C:\Users\Евгения Шибаева\Desktop\1583985313_Успех_каждого_ребенка.jpg"/>
          <p:cNvPicPr>
            <a:picLocks noChangeAspect="1" noChangeArrowheads="1"/>
          </p:cNvPicPr>
          <p:nvPr/>
        </p:nvPicPr>
        <p:blipFill>
          <a:blip r:embed="rId7" cstate="print"/>
          <a:srcRect l="30391" t="-1331" r="31992"/>
          <a:stretch>
            <a:fillRect/>
          </a:stretch>
        </p:blipFill>
        <p:spPr bwMode="auto">
          <a:xfrm>
            <a:off x="11163868" y="177818"/>
            <a:ext cx="818581" cy="1488407"/>
          </a:xfrm>
          <a:prstGeom prst="rect">
            <a:avLst/>
          </a:prstGeom>
          <a:noFill/>
        </p:spPr>
      </p:pic>
      <p:pic>
        <p:nvPicPr>
          <p:cNvPr id="10" name="Picture 3" descr="C:\Users\Евгения Шибаева\Downloads\LOGO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600684"/>
            <a:ext cx="3725839" cy="2635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24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Евгения Шибаева\Desktop\1583985313_Успех_каждого_ребенка.jpg"/>
          <p:cNvPicPr>
            <a:picLocks noChangeAspect="1" noChangeArrowheads="1"/>
          </p:cNvPicPr>
          <p:nvPr/>
        </p:nvPicPr>
        <p:blipFill>
          <a:blip r:embed="rId2" cstate="print"/>
          <a:srcRect l="30391" t="-1331" r="31992"/>
          <a:stretch>
            <a:fillRect/>
          </a:stretch>
        </p:blipFill>
        <p:spPr bwMode="auto">
          <a:xfrm>
            <a:off x="11305037" y="78899"/>
            <a:ext cx="818581" cy="1488407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19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3"/>
          <a:stretch>
            <a:fillRect/>
          </a:stretch>
        </p:blipFill>
        <p:spPr bwMode="auto">
          <a:xfrm>
            <a:off x="1801504" y="1"/>
            <a:ext cx="9635320" cy="682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674991" y="3922049"/>
            <a:ext cx="3488413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возможности признания МОЦ юридическим лицом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79540" y="1265819"/>
            <a:ext cx="4264572" cy="1200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Переход 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ДШИ на </a:t>
            </a:r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предпрофессиональные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программы</a:t>
            </a:r>
            <a:endParaRPr lang="ru-RU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09786" y="1090251"/>
            <a:ext cx="42490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Отсутствие </a:t>
            </a:r>
            <a:endParaRPr lang="ru-RU" sz="2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ru-RU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положительной </a:t>
            </a:r>
          </a:p>
          <a:p>
            <a:pPr algn="ctr">
              <a:defRPr/>
            </a:pPr>
            <a:r>
              <a:rPr lang="ru-RU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динамики </a:t>
            </a:r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предоставления </a:t>
            </a:r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услуг ДО</a:t>
            </a:r>
            <a:endParaRPr lang="ru-RU" sz="2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15604" y="3931107"/>
            <a:ext cx="41431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Отсутствие </a:t>
            </a:r>
            <a:r>
              <a:rPr lang="ru-RU" sz="2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возможности приема детей из соседних муниципалитетов на </a:t>
            </a:r>
            <a:endParaRPr lang="ru-RU" sz="2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ru-RU" sz="2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ПФ ДОД</a:t>
            </a:r>
            <a:endParaRPr lang="ru-RU" sz="2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34988" y="2581044"/>
            <a:ext cx="3168352" cy="1307684"/>
          </a:xfrm>
          <a:prstGeom prst="roundRect">
            <a:avLst/>
          </a:prstGeom>
          <a:solidFill>
            <a:srgbClr val="DEDE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926324" y="2720491"/>
            <a:ext cx="3385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уровне муниципалитета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1320" y="78777"/>
            <a:ext cx="1094550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 sz="3600" b="1" i="1" dirty="0">
                <a:solidFill>
                  <a:srgbClr val="0070C0"/>
                </a:solidFill>
              </a:rPr>
              <a:t>Проблемы внедрения системы </a:t>
            </a:r>
            <a:r>
              <a:rPr lang="ru-RU" sz="3600" b="1" i="1" dirty="0" smtClean="0">
                <a:solidFill>
                  <a:srgbClr val="0070C0"/>
                </a:solidFill>
              </a:rPr>
              <a:t>ПФ </a:t>
            </a:r>
            <a:r>
              <a:rPr lang="ru-RU" sz="3600" b="1" i="1" dirty="0">
                <a:solidFill>
                  <a:srgbClr val="0070C0"/>
                </a:solidFill>
              </a:rPr>
              <a:t>ДОД 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13" name="Picture 3" descr="C:\Users\Евгения Шибаева\Downloads\LOGO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00684"/>
            <a:ext cx="3725839" cy="2635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344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9961043" cy="44730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>
                <a:solidFill>
                  <a:srgbClr val="0070C0"/>
                </a:solidFill>
                <a:latin typeface="Circe Bold"/>
              </a:rPr>
              <a:t>“Сила команды — каждый ее участник. Сила каждого участника — команда”</a:t>
            </a:r>
            <a:endParaRPr lang="ru-RU" sz="4400" b="1" dirty="0" smtClean="0">
              <a:solidFill>
                <a:srgbClr val="0070C0"/>
              </a:solidFill>
              <a:latin typeface="Circe Bold"/>
            </a:endParaRPr>
          </a:p>
          <a:p>
            <a:pPr algn="r">
              <a:buNone/>
            </a:pPr>
            <a:r>
              <a:rPr lang="ru-RU" sz="2800" dirty="0" smtClean="0">
                <a:solidFill>
                  <a:schemeClr val="tx1"/>
                </a:solidFill>
                <a:latin typeface="Circe Bold"/>
              </a:rPr>
              <a:t>Фил Джексон,</a:t>
            </a:r>
          </a:p>
          <a:p>
            <a:pPr algn="r">
              <a:buNone/>
            </a:pPr>
            <a:r>
              <a:rPr lang="ru-RU" dirty="0" smtClean="0">
                <a:solidFill>
                  <a:schemeClr val="tx1"/>
                </a:solidFill>
                <a:latin typeface="Circe Bold"/>
              </a:rPr>
              <a:t>американский профессиональный </a:t>
            </a:r>
          </a:p>
          <a:p>
            <a:pPr algn="r">
              <a:buNone/>
            </a:pPr>
            <a:r>
              <a:rPr lang="ru-RU" dirty="0" smtClean="0">
                <a:solidFill>
                  <a:schemeClr val="tx1"/>
                </a:solidFill>
                <a:latin typeface="Circe Bold"/>
              </a:rPr>
              <a:t>баскетболист </a:t>
            </a:r>
            <a:r>
              <a:rPr lang="ru-RU" dirty="0">
                <a:solidFill>
                  <a:schemeClr val="tx1"/>
                </a:solidFill>
                <a:latin typeface="Circe Bold"/>
              </a:rPr>
              <a:t>и тренер</a:t>
            </a:r>
            <a:endParaRPr lang="ru-RU" dirty="0">
              <a:solidFill>
                <a:schemeClr val="tx1"/>
              </a:solidFill>
              <a:latin typeface="Circe Bold"/>
            </a:endParaRPr>
          </a:p>
        </p:txBody>
      </p:sp>
      <p:pic>
        <p:nvPicPr>
          <p:cNvPr id="4" name="Picture 3" descr="C:\Users\Евгения Шибаева\Downloads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0684"/>
            <a:ext cx="3725839" cy="2635471"/>
          </a:xfrm>
          <a:prstGeom prst="rect">
            <a:avLst/>
          </a:prstGeom>
          <a:noFill/>
        </p:spPr>
      </p:pic>
      <p:pic>
        <p:nvPicPr>
          <p:cNvPr id="5" name="Picture 2" descr="C:\Users\Евгения Шибаева\Desktop\1583985313_Успех_каждого_ребенка.jpg"/>
          <p:cNvPicPr>
            <a:picLocks noChangeAspect="1" noChangeArrowheads="1"/>
          </p:cNvPicPr>
          <p:nvPr/>
        </p:nvPicPr>
        <p:blipFill>
          <a:blip r:embed="rId3" cstate="print"/>
          <a:srcRect l="30391" t="-1331" r="31992"/>
          <a:stretch>
            <a:fillRect/>
          </a:stretch>
        </p:blipFill>
        <p:spPr bwMode="auto">
          <a:xfrm>
            <a:off x="11163868" y="177818"/>
            <a:ext cx="818581" cy="1488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080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0486" y="4562251"/>
            <a:ext cx="7935630" cy="1507067"/>
          </a:xfrm>
        </p:spPr>
        <p:txBody>
          <a:bodyPr anchor="b">
            <a:normAutofit/>
          </a:bodyPr>
          <a:lstStyle/>
          <a:p>
            <a:pPr algn="ctr"/>
            <a:r>
              <a:rPr lang="ru-RU" sz="2400" b="1" dirty="0">
                <a:latin typeface="Circe Bold" panose="020B0602020203020203" pitchFamily="34" charset="-52"/>
              </a:rPr>
              <a:t>СПАСИБО ЗА ВНИМАНИЕ</a:t>
            </a:r>
            <a:br>
              <a:rPr lang="ru-RU" sz="2400" b="1" dirty="0">
                <a:latin typeface="Circe Bold" panose="020B0602020203020203" pitchFamily="34" charset="-52"/>
              </a:rPr>
            </a:br>
            <a:r>
              <a:rPr lang="en-US" sz="2400" b="1" dirty="0">
                <a:latin typeface="Circe Bold" panose="020B0602020203020203" pitchFamily="34" charset="-52"/>
              </a:rPr>
              <a:t>vk.com/</a:t>
            </a:r>
            <a:r>
              <a:rPr lang="en-US" sz="2400" b="1" dirty="0" err="1">
                <a:latin typeface="Circe Bold" panose="020B0602020203020203" pitchFamily="34" charset="-52"/>
              </a:rPr>
              <a:t>rmcko</a:t>
            </a:r>
            <a:endParaRPr lang="ru-RU" sz="2400" b="1" dirty="0">
              <a:latin typeface="Circe Bold" panose="020B0602020203020203" pitchFamily="34" charset="-52"/>
            </a:endParaRPr>
          </a:p>
        </p:txBody>
      </p:sp>
      <p:pic>
        <p:nvPicPr>
          <p:cNvPr id="3" name="Picture 3" descr="C:\Users\Евгения Шибаева\Downloads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4901"/>
            <a:ext cx="11054687" cy="7245520"/>
          </a:xfrm>
          <a:prstGeom prst="rect">
            <a:avLst/>
          </a:prstGeom>
          <a:noFill/>
        </p:spPr>
      </p:pic>
      <p:pic>
        <p:nvPicPr>
          <p:cNvPr id="4" name="Picture 2" descr="C:\Users\Евгения Шибаева\Desktop\1583985313_Успех_каждого_ребенка.jpg"/>
          <p:cNvPicPr>
            <a:picLocks noChangeAspect="1" noChangeArrowheads="1"/>
          </p:cNvPicPr>
          <p:nvPr/>
        </p:nvPicPr>
        <p:blipFill>
          <a:blip r:embed="rId3" cstate="print"/>
          <a:srcRect l="30391" t="-1331" r="31992"/>
          <a:stretch>
            <a:fillRect/>
          </a:stretch>
        </p:blipFill>
        <p:spPr bwMode="auto">
          <a:xfrm>
            <a:off x="10781732" y="177818"/>
            <a:ext cx="1200718" cy="2183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016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E76C58522DDFD42BB606BD3B8AF94D8" ma:contentTypeVersion="" ma:contentTypeDescription="Создание документа." ma:contentTypeScope="" ma:versionID="05cf558e449e085b02c0a274eb91935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909ac9cd5bf9b5077b0549d86e641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0FD41F-F494-4134-A305-AF23CC72CA35}"/>
</file>

<file path=customXml/itemProps2.xml><?xml version="1.0" encoding="utf-8"?>
<ds:datastoreItem xmlns:ds="http://schemas.openxmlformats.org/officeDocument/2006/customXml" ds:itemID="{2FF47CA6-9093-44CA-94D1-A0C96BF91687}"/>
</file>

<file path=customXml/itemProps3.xml><?xml version="1.0" encoding="utf-8"?>
<ds:datastoreItem xmlns:ds="http://schemas.openxmlformats.org/officeDocument/2006/customXml" ds:itemID="{C57FD635-F6A8-45E3-BAE5-69C44884103B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264</TotalTime>
  <Words>197</Words>
  <Application>Microsoft Office PowerPoint</Application>
  <PresentationFormat>Широкоэкранный</PresentationFormat>
  <Paragraphs>36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Circe Bold</vt:lpstr>
      <vt:lpstr>Wingdings 3</vt:lpstr>
      <vt:lpstr>Сектор</vt:lpstr>
      <vt:lpstr>Диаграмма Microsoft Excel</vt:lpstr>
      <vt:lpstr>Презентация PowerPoint</vt:lpstr>
      <vt:lpstr>Внедрение персонифицированного финансирования в реализации программ дополнительного образования в Буйском муниципальном районе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vk.com/rmcko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Ирина Татаринцева</cp:lastModifiedBy>
  <cp:revision>22</cp:revision>
  <dcterms:created xsi:type="dcterms:W3CDTF">2020-05-20T10:15:06Z</dcterms:created>
  <dcterms:modified xsi:type="dcterms:W3CDTF">2020-08-31T08:18:02Z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0x010100DE76C58522DDFD42BB606BD3B8AF94D8</vt:lpwstr>
  </property>
</Properties>
</file>