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1" autoAdjust="0"/>
  </p:normalViewPr>
  <p:slideViewPr>
    <p:cSldViewPr snapToGrid="0">
      <p:cViewPr varScale="1">
        <p:scale>
          <a:sx n="106" d="100"/>
          <a:sy n="106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19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3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79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263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7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581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7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80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42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6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3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3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4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57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8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F5E6578-7432-4C76-91AE-11813AB11CE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3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2" cstate="print"/>
          <a:srcRect l="30391" t="-1331" r="31992"/>
          <a:stretch>
            <a:fillRect/>
          </a:stretch>
        </p:blipFill>
        <p:spPr bwMode="auto">
          <a:xfrm>
            <a:off x="10399594" y="191466"/>
            <a:ext cx="1241662" cy="2257686"/>
          </a:xfrm>
          <a:prstGeom prst="rect">
            <a:avLst/>
          </a:prstGeom>
          <a:noFill/>
        </p:spPr>
      </p:pic>
      <p:pic>
        <p:nvPicPr>
          <p:cNvPr id="1027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012" y="-867289"/>
            <a:ext cx="10317708" cy="7298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971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486" y="4562251"/>
            <a:ext cx="7935630" cy="1507067"/>
          </a:xfrm>
        </p:spPr>
        <p:txBody>
          <a:bodyPr anchor="b">
            <a:normAutofit/>
          </a:bodyPr>
          <a:lstStyle/>
          <a:p>
            <a:pPr algn="ctr"/>
            <a:r>
              <a:rPr lang="ru-RU" sz="2400" b="1" dirty="0">
                <a:latin typeface="Circe Bold" panose="020B0602020203020203" pitchFamily="34" charset="-52"/>
              </a:rPr>
              <a:t>СПАСИБО ЗА ВНИМАНИЕ</a:t>
            </a:r>
            <a:br>
              <a:rPr lang="ru-RU" sz="2400" b="1" dirty="0">
                <a:latin typeface="Circe Bold" panose="020B0602020203020203" pitchFamily="34" charset="-52"/>
              </a:rPr>
            </a:br>
            <a:r>
              <a:rPr lang="en-US" sz="2400" b="1" dirty="0">
                <a:latin typeface="Circe Bold" panose="020B0602020203020203" pitchFamily="34" charset="-52"/>
              </a:rPr>
              <a:t>vk.com/</a:t>
            </a:r>
            <a:r>
              <a:rPr lang="en-US" sz="2400" b="1" dirty="0" err="1">
                <a:latin typeface="Circe Bold" panose="020B0602020203020203" pitchFamily="34" charset="-52"/>
              </a:rPr>
              <a:t>rmcko</a:t>
            </a:r>
            <a:endParaRPr lang="ru-RU" sz="2400" b="1" dirty="0">
              <a:latin typeface="Circe Bold" panose="020B0602020203020203" pitchFamily="34" charset="-52"/>
            </a:endParaRPr>
          </a:p>
        </p:txBody>
      </p:sp>
      <p:pic>
        <p:nvPicPr>
          <p:cNvPr id="3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4901"/>
            <a:ext cx="11054687" cy="7245520"/>
          </a:xfrm>
          <a:prstGeom prst="rect">
            <a:avLst/>
          </a:prstGeom>
          <a:noFill/>
        </p:spPr>
      </p:pic>
      <p:pic>
        <p:nvPicPr>
          <p:cNvPr id="4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0781732" y="177818"/>
            <a:ext cx="1200718" cy="2183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016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659" y="493556"/>
            <a:ext cx="8699838" cy="180602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irce Bold" panose="020B0602020203020203" pitchFamily="34" charset="-52"/>
              </a:rPr>
              <a:t>Совершенствование обучения детей основам правил дорожного движения и привития им навыков безопасного поведения на дорогах</a:t>
            </a:r>
            <a:endParaRPr lang="ru-RU" b="1" dirty="0">
              <a:latin typeface="Circe Bold" panose="020B06020202030202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447" y="2209799"/>
            <a:ext cx="8534400" cy="3615267"/>
          </a:xfrm>
        </p:spPr>
        <p:txBody>
          <a:bodyPr/>
          <a:lstStyle/>
          <a:p>
            <a:pPr>
              <a:buNone/>
            </a:pPr>
            <a:endParaRPr lang="ru-RU" b="1" dirty="0" smtClean="0">
              <a:solidFill>
                <a:schemeClr val="tx1"/>
              </a:solidFill>
              <a:latin typeface="Circe Bold" panose="020B0602020203020203" pitchFamily="34" charset="-52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Капралова Наталья Александровна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Инспектор группы пропаганды БДД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УГИБДД УМВД России по Костромской области </a:t>
            </a:r>
            <a:endParaRPr lang="ru-RU" sz="1800" b="1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90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9868" y="1595788"/>
            <a:ext cx="8446884" cy="1907903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altLang="ru-RU" sz="7000" b="1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</a:p>
          <a:p>
            <a:pPr algn="just">
              <a:buNone/>
            </a:pPr>
            <a:endParaRPr lang="ru-RU" altLang="ru-RU" sz="7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buNone/>
            </a:pPr>
            <a:endParaRPr lang="ru-RU" altLang="ru-RU" sz="7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buNone/>
            </a:pPr>
            <a:endParaRPr lang="ru-RU" altLang="ru-RU" sz="7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70000"/>
              </a:lnSpc>
              <a:buNone/>
            </a:pPr>
            <a:r>
              <a:rPr lang="ru-RU" altLang="ru-RU" sz="14400" b="1" dirty="0" smtClean="0">
                <a:solidFill>
                  <a:schemeClr val="accent3">
                    <a:lumMod val="50000"/>
                  </a:schemeClr>
                </a:solidFill>
              </a:rPr>
              <a:t>Детский дорожно-транспортный травматизм на территории Костромской области в 2020 году</a:t>
            </a:r>
          </a:p>
          <a:p>
            <a:pPr marL="0" indent="0" algn="ctr">
              <a:buNone/>
              <a:defRPr/>
            </a:pPr>
            <a:endParaRPr lang="ru-RU" sz="1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ru-RU" sz="112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ru-RU" sz="14400" b="1" dirty="0" smtClean="0">
                <a:solidFill>
                  <a:schemeClr val="accent3">
                    <a:lumMod val="50000"/>
                  </a:schemeClr>
                </a:solidFill>
              </a:rPr>
              <a:t>ДТП – 52 (2019г.-68) </a:t>
            </a:r>
            <a:endParaRPr lang="ru-RU" sz="14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ru-RU" sz="14400" b="1" dirty="0">
                <a:solidFill>
                  <a:schemeClr val="accent3">
                    <a:lumMod val="50000"/>
                  </a:schemeClr>
                </a:solidFill>
              </a:rPr>
              <a:t>  Погибло – </a:t>
            </a:r>
            <a:r>
              <a:rPr lang="ru-RU" sz="14400" b="1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ru-RU" sz="14400" b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14400" b="1" dirty="0" smtClean="0">
                <a:solidFill>
                  <a:schemeClr val="accent3">
                    <a:lumMod val="50000"/>
                  </a:schemeClr>
                </a:solidFill>
              </a:rPr>
              <a:t>2019г.-1)</a:t>
            </a:r>
            <a:endParaRPr lang="ru-RU" sz="14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ru-RU" sz="14400" b="1" dirty="0">
                <a:solidFill>
                  <a:schemeClr val="accent3">
                    <a:lumMod val="50000"/>
                  </a:schemeClr>
                </a:solidFill>
              </a:rPr>
              <a:t>  Ранено – </a:t>
            </a:r>
            <a:r>
              <a:rPr lang="ru-RU" sz="14400" b="1" dirty="0" smtClean="0">
                <a:solidFill>
                  <a:schemeClr val="accent3">
                    <a:lumMod val="50000"/>
                  </a:schemeClr>
                </a:solidFill>
              </a:rPr>
              <a:t>61 </a:t>
            </a:r>
            <a:r>
              <a:rPr lang="ru-RU" sz="14400" b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14400" b="1" dirty="0" smtClean="0">
                <a:solidFill>
                  <a:schemeClr val="accent3">
                    <a:lumMod val="50000"/>
                  </a:schemeClr>
                </a:solidFill>
              </a:rPr>
              <a:t>2019г.-77)</a:t>
            </a:r>
            <a:endParaRPr lang="ru-RU" sz="14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altLang="ru-RU" sz="14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  <a:latin typeface="Circe Bold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7475"/>
            <a:ext cx="3376943" cy="2388680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41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84210" y="869133"/>
            <a:ext cx="5961033" cy="3159659"/>
          </a:xfrm>
        </p:spPr>
        <p:txBody>
          <a:bodyPr>
            <a:normAutofit lnSpcReduction="10000"/>
          </a:bodyPr>
          <a:lstStyle/>
          <a:p>
            <a:pPr marL="0" indent="271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Ежегодно проводятся областные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конкурсы среди педагогов образовательных организаций на лучшую методическую разработку по обучению детей правилам дорожной безопасности,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лучшую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методическую разработку проведения «Минуток безопасности», лучшую разработку дидактического средства «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Лэпбук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» по обучению детей правилам дорожной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безопасности, «Мобильный городок» и др.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irce Bold" panose="020B0602020203020203" pitchFamily="34" charset="-52"/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ИЗОБРАЖЕНИЕ</a:t>
            </a: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16" y="689620"/>
            <a:ext cx="4022757" cy="3017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742" y="3856776"/>
            <a:ext cx="2631996" cy="2850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15" y="3758196"/>
            <a:ext cx="4022758" cy="29490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58729" y="227955"/>
            <a:ext cx="4262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Областные </a:t>
            </a:r>
            <a:r>
              <a:rPr lang="ru-RU" sz="2400" b="1" dirty="0">
                <a:solidFill>
                  <a:srgbClr val="FF0000"/>
                </a:solidFill>
              </a:rPr>
              <a:t>конкурсы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2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78112" y="814812"/>
            <a:ext cx="6142103" cy="3853524"/>
          </a:xfrm>
        </p:spPr>
        <p:txBody>
          <a:bodyPr>
            <a:noAutofit/>
          </a:bodyPr>
          <a:lstStyle/>
          <a:p>
            <a:pPr marL="0" indent="271463" algn="just">
              <a:lnSpc>
                <a:spcPct val="160000"/>
              </a:lnSpc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 2017 года организована работа Центра по профилактике детского дорожно-транспортного травматизма 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базе ГКОУДОД «Костромской областной центр детского (юношеского) технического творчества», который является координатором работы отрядов ЮИД, организатором различных профилактических мероприятий для детей, родителей и педагогов. </a:t>
            </a: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ИЗОБРАЖЕНИЕ</a:t>
            </a: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88063" y="275690"/>
            <a:ext cx="9641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irce Bold" panose="020B0602020203020203" pitchFamily="34" charset="-52"/>
              </a:rPr>
              <a:t>Центр </a:t>
            </a:r>
            <a:r>
              <a:rPr lang="ru-RU" sz="2000" b="1" dirty="0">
                <a:solidFill>
                  <a:srgbClr val="FF0000"/>
                </a:solidFill>
                <a:latin typeface="Circe Bold" panose="020B0602020203020203" pitchFamily="34" charset="-52"/>
              </a:rPr>
              <a:t>по профилактике детского дорожно-транспортного травматизма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93" y="1021125"/>
            <a:ext cx="4367043" cy="2944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24" y="4111348"/>
            <a:ext cx="4344782" cy="24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1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26338" y="631841"/>
            <a:ext cx="6510400" cy="3161561"/>
          </a:xfrm>
        </p:spPr>
        <p:txBody>
          <a:bodyPr>
            <a:noAutofit/>
          </a:bodyPr>
          <a:lstStyle/>
          <a:p>
            <a:pPr marL="0" indent="271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Приобретены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мобильные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автогородки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и оборудование для организации и проведения практических занятий с детьми по правилам дорожной безопасности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(аппаратно-программный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обучающий комплекс по ПДД, интерактивные модули с макетом улиц и дорог, велотренажеры, тренажерные модули по обучению школьников 1-11 классов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ПДД).</a:t>
            </a:r>
          </a:p>
          <a:p>
            <a:pPr marL="0" indent="271463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Оборудование передано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4 новых центра по профилактике детского дорожно-транспортного травматизма созданные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базе организаций дополнительного образования Шарьи, и Макарьева, а также общеобразовательных организаций Нерехты 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Вохмы.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irce Bold" panose="020B0602020203020203" pitchFamily="34" charset="-52"/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ИЗОБРАЖЕНИЕ</a:t>
            </a:r>
            <a:endParaRPr lang="ru-RU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31" y="782675"/>
            <a:ext cx="4289837" cy="2859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31" y="3936125"/>
            <a:ext cx="4283693" cy="26266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39501" y="170176"/>
            <a:ext cx="8410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Мобильные </a:t>
            </a:r>
            <a:r>
              <a:rPr lang="ru-RU" sz="2400" b="1" dirty="0" err="1">
                <a:solidFill>
                  <a:srgbClr val="FF0000"/>
                </a:solidFill>
              </a:rPr>
              <a:t>автогородки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59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26338" y="674113"/>
            <a:ext cx="6510400" cy="3161561"/>
          </a:xfrm>
        </p:spPr>
        <p:txBody>
          <a:bodyPr>
            <a:noAutofit/>
          </a:bodyPr>
          <a:lstStyle/>
          <a:p>
            <a:pPr marL="0" indent="271463" algn="just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2060"/>
                </a:solidFill>
              </a:rPr>
              <a:t>Организована работа с родителями по вопросам детской дорожной безопасности,  в том числе  использования детских удерживающих устройств, </a:t>
            </a:r>
            <a:r>
              <a:rPr lang="ru-RU" dirty="0" err="1" smtClean="0">
                <a:solidFill>
                  <a:srgbClr val="002060"/>
                </a:solidFill>
              </a:rPr>
              <a:t>световозвращающих</a:t>
            </a:r>
            <a:r>
              <a:rPr lang="ru-RU" dirty="0" smtClean="0">
                <a:solidFill>
                  <a:srgbClr val="002060"/>
                </a:solidFill>
              </a:rPr>
              <a:t> элементов на одежде, планирования безопасных маршрутов «дом-школа-дом», правил передвижения детей на велосипедах, самокатах, </a:t>
            </a:r>
            <a:r>
              <a:rPr lang="ru-RU" dirty="0" err="1" smtClean="0">
                <a:solidFill>
                  <a:srgbClr val="002060"/>
                </a:solidFill>
              </a:rPr>
              <a:t>гироскутерах</a:t>
            </a:r>
            <a:r>
              <a:rPr lang="ru-RU" dirty="0" smtClean="0">
                <a:solidFill>
                  <a:srgbClr val="002060"/>
                </a:solidFill>
              </a:rPr>
              <a:t> и других современных средствах передвижения.</a:t>
            </a:r>
            <a:endParaRPr lang="ru-RU" dirty="0">
              <a:solidFill>
                <a:srgbClr val="002060"/>
              </a:solidFill>
              <a:latin typeface="Circe Bold" panose="020B0602020203020203" pitchFamily="34" charset="-52"/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20570" y="168613"/>
            <a:ext cx="8274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</a:rPr>
              <a:t>абота </a:t>
            </a:r>
            <a:r>
              <a:rPr lang="ru-RU" sz="2400" b="1" dirty="0">
                <a:solidFill>
                  <a:srgbClr val="FF0000"/>
                </a:solidFill>
              </a:rPr>
              <a:t>с родителями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46029" y="5655628"/>
            <a:ext cx="4836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работы «Родительских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патрулей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0035" y="674113"/>
            <a:ext cx="3854293" cy="2749396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37" y="4368539"/>
            <a:ext cx="3261928" cy="23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87" y="3470251"/>
            <a:ext cx="3198703" cy="22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6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26338" y="674113"/>
            <a:ext cx="6510400" cy="3161561"/>
          </a:xfrm>
        </p:spPr>
        <p:txBody>
          <a:bodyPr>
            <a:noAutofit/>
          </a:bodyPr>
          <a:lstStyle/>
          <a:p>
            <a:pPr marL="0" indent="271463" algn="just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  <a:latin typeface="Circe Bold" panose="020B0602020203020203" pitchFamily="34" charset="-52"/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11517" y="57027"/>
            <a:ext cx="8274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Мероприятия с детьми. Работа по популяризации </a:t>
            </a:r>
            <a:r>
              <a:rPr lang="ru-RU" sz="2400" b="1" dirty="0" err="1" smtClean="0">
                <a:solidFill>
                  <a:srgbClr val="FF0000"/>
                </a:solidFill>
              </a:rPr>
              <a:t>ЮИДовского</a:t>
            </a:r>
            <a:r>
              <a:rPr lang="ru-RU" sz="2400" b="1" dirty="0" smtClean="0">
                <a:solidFill>
                  <a:srgbClr val="FF0000"/>
                </a:solidFill>
              </a:rPr>
              <a:t> движения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7768" y="5304493"/>
            <a:ext cx="4836420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476" y="70795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Ежегодно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проводятся: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областной конкурс юных инспекторов движения «Безопасное колесо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»; областной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слет отрядов юных инспекторов движения, участниками которого становятся более 300 </a:t>
            </a:r>
            <a:r>
              <a:rPr lang="ru-RU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юидовцев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из всех районов области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викторины, </a:t>
            </a:r>
            <a:r>
              <a:rPr lang="ru-RU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квесты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тестирования на знание правил дорожного движения, конкурсы и занятия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20" y="922021"/>
            <a:ext cx="4199848" cy="2799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492" y="4070427"/>
            <a:ext cx="3529435" cy="2352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89" y="3999280"/>
            <a:ext cx="3559999" cy="23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8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26338" y="674113"/>
            <a:ext cx="6510400" cy="3161561"/>
          </a:xfrm>
        </p:spPr>
        <p:txBody>
          <a:bodyPr>
            <a:noAutofit/>
          </a:bodyPr>
          <a:lstStyle/>
          <a:p>
            <a:pPr marL="0" indent="271463" algn="just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  <a:latin typeface="Circe Bold" panose="020B0602020203020203" pitchFamily="34" charset="-52"/>
            </a:endParaRPr>
          </a:p>
        </p:txBody>
      </p:sp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11517" y="57027"/>
            <a:ext cx="8274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Мероприятия с детьми. Работа по популяризации </a:t>
            </a:r>
            <a:r>
              <a:rPr lang="ru-RU" sz="2400" b="1" dirty="0" err="1" smtClean="0">
                <a:solidFill>
                  <a:srgbClr val="FF0000"/>
                </a:solidFill>
              </a:rPr>
              <a:t>ЮИДовского</a:t>
            </a:r>
            <a:r>
              <a:rPr lang="ru-RU" sz="2400" b="1" dirty="0" smtClean="0">
                <a:solidFill>
                  <a:srgbClr val="FF0000"/>
                </a:solidFill>
              </a:rPr>
              <a:t> движения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7768" y="5304493"/>
            <a:ext cx="4836420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1662" y="92202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Костромской области на базе образовательных организаций   действует 178 отрядов юных инспекторов движения (в 2017г.-170 отрядов) в 29 муниципальных образований области, в которых состоят 2270 школьников в возрасте от 7 до 17 лет. 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Отрядами ЮИД проведено порядка 130 мероприятий, в том числе дистанционно.</a:t>
            </a:r>
            <a:endParaRPr lang="ru-RU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68" y="1020046"/>
            <a:ext cx="4223442" cy="28156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86" y="3967696"/>
            <a:ext cx="4261375" cy="28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259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E76C58522DDFD42BB606BD3B8AF94D8" ma:contentTypeVersion="" ma:contentTypeDescription="Создание документа." ma:contentTypeScope="" ma:versionID="05cf558e449e085b02c0a274eb9193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909ac9cd5bf9b5077b0549d86e64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22CCB5-0934-4462-8EEA-E6CE0457DC32}"/>
</file>

<file path=customXml/itemProps2.xml><?xml version="1.0" encoding="utf-8"?>
<ds:datastoreItem xmlns:ds="http://schemas.openxmlformats.org/officeDocument/2006/customXml" ds:itemID="{36143274-52A3-4E1D-8EA7-568CF5B7B5D9}"/>
</file>

<file path=customXml/itemProps3.xml><?xml version="1.0" encoding="utf-8"?>
<ds:datastoreItem xmlns:ds="http://schemas.openxmlformats.org/officeDocument/2006/customXml" ds:itemID="{CFFBA11C-93BB-44AD-B9D6-9A636B14C348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378</TotalTime>
  <Words>416</Words>
  <Application>Microsoft Office PowerPoint</Application>
  <PresentationFormat>Широкоэкранный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Century Gothic</vt:lpstr>
      <vt:lpstr>Circe Bold</vt:lpstr>
      <vt:lpstr>Times New Roman</vt:lpstr>
      <vt:lpstr>Wingdings 3</vt:lpstr>
      <vt:lpstr>Сектор</vt:lpstr>
      <vt:lpstr>Презентация PowerPoint</vt:lpstr>
      <vt:lpstr>Совершенствование обучения детей основам правил дорожного движения и привития им навыков безопасного поведения на дорогах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vk.com/rmcko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2020-05-20T10:15:06Z</dcterms:created>
  <dcterms:modified xsi:type="dcterms:W3CDTF">2020-09-03T10:42:32Z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0x010100DE76C58522DDFD42BB606BD3B8AF94D8</vt:lpwstr>
  </property>
</Properties>
</file>