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4" r:id="rId6"/>
    <p:sldId id="262" r:id="rId7"/>
    <p:sldId id="265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498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19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3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27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637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875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5814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70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46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0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4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2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6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83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64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57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18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5E6578-7432-4C76-91AE-11813AB11CEF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3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2" cstate="print"/>
          <a:srcRect l="30391" t="-1331" r="31992"/>
          <a:stretch>
            <a:fillRect/>
          </a:stretch>
        </p:blipFill>
        <p:spPr bwMode="auto">
          <a:xfrm>
            <a:off x="10399594" y="191466"/>
            <a:ext cx="1241662" cy="2257686"/>
          </a:xfrm>
          <a:prstGeom prst="rect">
            <a:avLst/>
          </a:prstGeom>
          <a:noFill/>
        </p:spPr>
      </p:pic>
      <p:pic>
        <p:nvPicPr>
          <p:cNvPr id="1027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012" y="-867289"/>
            <a:ext cx="10317708" cy="7298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197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659" y="493556"/>
            <a:ext cx="8534400" cy="15070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  <a:cs typeface="Mongolian Baiti" pitchFamily="66" charset="0"/>
              </a:rPr>
              <a:t>ЭКОСТАНЦИЯ - </a:t>
            </a:r>
            <a: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</a:rPr>
            </a:br>
            <a:r>
              <a:rPr lang="ru-RU" sz="2400" b="1" dirty="0" smtClean="0">
                <a:solidFill>
                  <a:srgbClr val="0070C0"/>
                </a:solidFill>
                <a:latin typeface="Circe Bold" panose="020B0602020203020203" pitchFamily="34" charset="-52"/>
              </a:rPr>
              <a:t>новый образовательный формат разноуровневого экологического образования </a:t>
            </a:r>
            <a:endParaRPr lang="ru-RU" b="1" dirty="0">
              <a:solidFill>
                <a:srgbClr val="0070C0"/>
              </a:solidFill>
              <a:latin typeface="Circe Bold" panose="020B0602020203020203" pitchFamily="34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447" y="2209799"/>
            <a:ext cx="8534400" cy="361526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Иванов Антон Михайлович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Директор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ГБУ ДО КО «Эколого-биологический центр «Следово»</a:t>
            </a:r>
            <a:endParaRPr lang="ru-RU" b="1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290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6"/>
          <p:cNvSpPr txBox="1">
            <a:spLocks/>
          </p:cNvSpPr>
          <p:nvPr/>
        </p:nvSpPr>
        <p:spPr>
          <a:xfrm>
            <a:off x="588960" y="2054243"/>
            <a:ext cx="6669089" cy="2784457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ru-RU" sz="1600" b="1" dirty="0">
              <a:solidFill>
                <a:srgbClr val="0070C0"/>
              </a:solidFill>
              <a:latin typeface="Circe Bold" panose="020B0602020203020203" pitchFamily="34" charset="-52"/>
              <a:cs typeface="Mongolian Baiti" pitchFamily="66" charset="0"/>
            </a:endParaRPr>
          </a:p>
        </p:txBody>
      </p:sp>
      <p:sp>
        <p:nvSpPr>
          <p:cNvPr id="3" name="Объект 36"/>
          <p:cNvSpPr txBox="1">
            <a:spLocks/>
          </p:cNvSpPr>
          <p:nvPr/>
        </p:nvSpPr>
        <p:spPr>
          <a:xfrm>
            <a:off x="6736738" y="1270529"/>
            <a:ext cx="4929188" cy="4804346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endParaRPr lang="en-US" dirty="0" smtClean="0">
              <a:solidFill>
                <a:srgbClr val="2470B7"/>
              </a:solidFill>
              <a:latin typeface="Circe Bold" panose="020B0602020203020203" pitchFamily="34" charset="-52"/>
            </a:endParaRPr>
          </a:p>
          <a:p>
            <a:pPr marL="0" indent="0" algn="ctr">
              <a:buFont typeface="Wingdings 3" panose="05040102010807070707" pitchFamily="18" charset="2"/>
              <a:buNone/>
            </a:pPr>
            <a:endParaRPr lang="ru-RU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0" y="1666225"/>
            <a:ext cx="3352618" cy="335261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88959" y="177818"/>
            <a:ext cx="744061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ЭКОСТАНЦИЯ – современная организационно-методическая модель обновления дополнительного образования естественнонаучной направленности, реализуемая в организационной форме создания структурного подразделения в образовательной организации любого типа, реализующей в соответствии с лицензией по подвиду «дополнительное образование детей и взрослых» дополнительные общеобразовательные программы естественнонаучной направленности по 6 профильным направлениям: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«Агро»,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«Био»,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«Экомониторинг»,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«Лесное дело»,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«Проектирование»,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«Профи»,</a:t>
            </a:r>
          </a:p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соответствующим приоритетным направлениям развития науки, технологий и техники в Российской Федерации и перечню критических технологий в Российской Федерации.</a:t>
            </a:r>
            <a:endParaRPr lang="ru-RU" sz="1600" b="1" dirty="0">
              <a:solidFill>
                <a:srgbClr val="0070C0"/>
              </a:solidFill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5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6"/>
          <p:cNvSpPr txBox="1">
            <a:spLocks/>
          </p:cNvSpPr>
          <p:nvPr/>
        </p:nvSpPr>
        <p:spPr>
          <a:xfrm>
            <a:off x="6736738" y="1270529"/>
            <a:ext cx="4929188" cy="4804346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endParaRPr lang="en-US" dirty="0" smtClean="0">
              <a:solidFill>
                <a:srgbClr val="2470B7"/>
              </a:solidFill>
              <a:latin typeface="Circe Bold" panose="020B0602020203020203" pitchFamily="34" charset="-52"/>
            </a:endParaRPr>
          </a:p>
          <a:p>
            <a:pPr marL="0" indent="0" algn="ctr">
              <a:buFont typeface="Wingdings 3" panose="05040102010807070707" pitchFamily="18" charset="2"/>
              <a:buNone/>
            </a:pPr>
            <a:endParaRPr lang="ru-RU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0" y="1666225"/>
            <a:ext cx="3352618" cy="33526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5775" y="177818"/>
            <a:ext cx="73254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cs typeface="Mongolian Baiti" pitchFamily="66" charset="0"/>
              </a:rPr>
              <a:t>Цель ЭКОСТАНЦИИ – создание современной практико-ориентированной, мотивирующей образовательной среды, ориентированной на удовлетворение индивидуальных и коллективных потребностей обучающихся в интеллектуальном и духовно-нравственном развитии, формировании у детей и молодежи естественнонаучной грамотности, а также подготовка кадрового резерва для работы в сфере актуальных и перспективных профессий в области естественных наук.</a:t>
            </a:r>
            <a:endParaRPr lang="ru-RU" sz="1600" b="1" dirty="0">
              <a:solidFill>
                <a:srgbClr val="0070C0"/>
              </a:solidFill>
              <a:cs typeface="Mongolian Baiti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4475" y="2447925"/>
            <a:ext cx="60102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Основные задачи ЭКОСТАНЦИИ: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Создание современной инфраструктуры, а внутри нее – образовательной практико-ориентированной среды, обеспечивающей формирование у детей и молодежи любви и ответственного отношения к окружающей природе, Родине, семье;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Формирование условий для исследовательской и проектной деятельности обучающихся;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Обеспечение доступа молодежи к высокотехнологичному научно-исследовательскому оборудованию и технологиям;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Профессиональная ориентация детей и молодежи на получение фундаментального естественнонаучного образования, научные исследования. </a:t>
            </a:r>
          </a:p>
          <a:p>
            <a:pPr marL="285750" indent="-285750">
              <a:buFontTx/>
              <a:buChar char="-"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46999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6"/>
          <p:cNvSpPr txBox="1">
            <a:spLocks/>
          </p:cNvSpPr>
          <p:nvPr/>
        </p:nvSpPr>
        <p:spPr>
          <a:xfrm>
            <a:off x="588960" y="2054243"/>
            <a:ext cx="6669089" cy="2784457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ru-RU" sz="1600" b="1" dirty="0">
              <a:solidFill>
                <a:srgbClr val="0070C0"/>
              </a:solidFill>
              <a:latin typeface="Circe Bold" panose="020B0602020203020203" pitchFamily="34" charset="-52"/>
              <a:cs typeface="Mongolian Baiti" pitchFamily="66" charset="0"/>
            </a:endParaRPr>
          </a:p>
        </p:txBody>
      </p:sp>
      <p:sp>
        <p:nvSpPr>
          <p:cNvPr id="3" name="Объект 36"/>
          <p:cNvSpPr txBox="1">
            <a:spLocks/>
          </p:cNvSpPr>
          <p:nvPr/>
        </p:nvSpPr>
        <p:spPr>
          <a:xfrm>
            <a:off x="6736738" y="1270529"/>
            <a:ext cx="4929188" cy="4804346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endParaRPr lang="en-US" dirty="0" smtClean="0">
              <a:solidFill>
                <a:srgbClr val="2470B7"/>
              </a:solidFill>
              <a:latin typeface="Circe Bold" panose="020B0602020203020203" pitchFamily="34" charset="-52"/>
            </a:endParaRPr>
          </a:p>
          <a:p>
            <a:pPr marL="0" indent="0" algn="ctr">
              <a:buFont typeface="Wingdings 3" panose="05040102010807070707" pitchFamily="18" charset="2"/>
              <a:buNone/>
            </a:pPr>
            <a:endParaRPr lang="ru-RU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0" y="1666225"/>
            <a:ext cx="3352618" cy="33526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8960" y="177818"/>
            <a:ext cx="744061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Функции ЭКОСТАНЦИИ: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разработка, апробация и распространение современных вариативных и востребованных дополнительных общеобразовательных программ нового поколения по естественнонаучной направленности в тесной взаимосвязи с профессиональными образовательными и научными организациями, природоохранными учреждениями, ведущими производственными предприятиями и компаниями, негосударственным сектором, в том числе с использованием сетевой формы реализации дополнительных общеобразовательных программ;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70C0"/>
                </a:solidFill>
                <a:cs typeface="Mongolian Baiti" pitchFamily="66" charset="0"/>
              </a:rPr>
              <a:t>р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еализация модели адресной работы с детьми с ограниченными возможностями здоровья, детьми с инвалидностью, детьми, находящимися в трудной жизненной ситуации, с одаренными детьми в рамках реализации дополнительных общеобразовательных программ  естественнонаучной направленности;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70C0"/>
                </a:solidFill>
                <a:cs typeface="Mongolian Baiti" pitchFamily="66" charset="0"/>
              </a:rPr>
              <a:t>о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рганизация дополнительного профессионального образования в целях совершенствования профессиональных компетенций педагогических кадров сферы дополнительного образования детей естественнонаучной направленности по программам </a:t>
            </a:r>
            <a:r>
              <a:rPr lang="ru-RU" sz="1400" b="1" dirty="0" err="1" smtClean="0">
                <a:solidFill>
                  <a:srgbClr val="0070C0"/>
                </a:solidFill>
                <a:cs typeface="Mongolian Baiti" pitchFamily="66" charset="0"/>
              </a:rPr>
              <a:t>ЭКОстанции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70C0"/>
                </a:solidFill>
                <a:cs typeface="Mongolian Baiti" pitchFamily="66" charset="0"/>
              </a:rPr>
              <a:t>в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недрение проектного управления в деятельность </a:t>
            </a:r>
            <a:r>
              <a:rPr lang="ru-RU" sz="1400" b="1" dirty="0" err="1" smtClean="0">
                <a:solidFill>
                  <a:srgbClr val="0070C0"/>
                </a:solidFill>
                <a:cs typeface="Mongolian Baiti" pitchFamily="66" charset="0"/>
              </a:rPr>
              <a:t>ЭКОстанции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70C0"/>
                </a:solidFill>
                <a:cs typeface="Mongolian Baiti" pitchFamily="66" charset="0"/>
              </a:rPr>
              <a:t>о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рганизация и проведение муниципальных и региональных мероприятий в сфере естественнонаучной направленности;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формирование и развитие института наставничества и волонтерства для сопровождения исследовательских и проектных инициатив обучающихся в естественнонаучной сфере.</a:t>
            </a:r>
          </a:p>
          <a:p>
            <a:pPr marL="285750" indent="-285750">
              <a:buFontTx/>
              <a:buChar char="-"/>
            </a:pPr>
            <a:endParaRPr lang="ru-RU" sz="1400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rgbClr val="0070C0"/>
              </a:solidFill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4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6"/>
          <p:cNvSpPr txBox="1">
            <a:spLocks/>
          </p:cNvSpPr>
          <p:nvPr/>
        </p:nvSpPr>
        <p:spPr>
          <a:xfrm>
            <a:off x="1238251" y="355282"/>
            <a:ext cx="7086600" cy="587406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panose="05040102010807070707" pitchFamily="18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  <a:cs typeface="Mongolian Baiti" pitchFamily="66" charset="0"/>
              </a:rPr>
              <a:t>Профильные направления деятельности </a:t>
            </a:r>
            <a: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  <a:cs typeface="Mongolian Baiti" pitchFamily="66" charset="0"/>
              </a:rPr>
              <a:t>Экостанции</a:t>
            </a:r>
            <a:r>
              <a:rPr lang="ru-RU" b="1" dirty="0" smtClean="0">
                <a:solidFill>
                  <a:srgbClr val="0070C0"/>
                </a:solidFill>
                <a:latin typeface="Circe Bold" panose="020B0602020203020203" pitchFamily="34" charset="-52"/>
                <a:cs typeface="Mongolian Baiti" pitchFamily="66" charset="0"/>
              </a:rPr>
              <a:t>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Агро</a:t>
            </a: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» </a:t>
            </a: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Био</a:t>
            </a: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»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Экомониторинг</a:t>
            </a: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» </a:t>
            </a: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Лесное дело</a:t>
            </a: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» </a:t>
            </a: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Проектирование</a:t>
            </a: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» </a:t>
            </a: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cs typeface="Mongolian Baiti" pitchFamily="66" charset="0"/>
              </a:rPr>
              <a:t>«</a:t>
            </a:r>
            <a:r>
              <a:rPr lang="ru-RU" b="1" dirty="0">
                <a:solidFill>
                  <a:srgbClr val="0070C0"/>
                </a:solidFill>
                <a:cs typeface="Mongolian Baiti" pitchFamily="66" charset="0"/>
              </a:rPr>
              <a:t>Профи»</a:t>
            </a:r>
            <a:endParaRPr lang="ru-RU" b="1" dirty="0">
              <a:solidFill>
                <a:srgbClr val="0070C0"/>
              </a:solidFill>
              <a:latin typeface="Circe Bold" panose="020B0602020203020203" pitchFamily="34" charset="-52"/>
              <a:cs typeface="Mongolian Baiti" pitchFamily="66" charset="0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087" y="807697"/>
            <a:ext cx="1133475" cy="11334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002" y="1622836"/>
            <a:ext cx="1082693" cy="108269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28850" y="2399725"/>
            <a:ext cx="1362075" cy="13620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557" y="3292316"/>
            <a:ext cx="1114425" cy="11144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4382927"/>
            <a:ext cx="1019175" cy="10191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970" y="4981575"/>
            <a:ext cx="1371600" cy="13716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0" y="1666225"/>
            <a:ext cx="3352618" cy="33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4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6"/>
          <p:cNvSpPr txBox="1">
            <a:spLocks/>
          </p:cNvSpPr>
          <p:nvPr/>
        </p:nvSpPr>
        <p:spPr>
          <a:xfrm>
            <a:off x="588960" y="2054243"/>
            <a:ext cx="6669089" cy="2784457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ru-RU" sz="1600" b="1" dirty="0">
              <a:solidFill>
                <a:srgbClr val="0070C0"/>
              </a:solidFill>
              <a:latin typeface="Circe Bold" panose="020B0602020203020203" pitchFamily="34" charset="-52"/>
              <a:cs typeface="Mongolian Baiti" pitchFamily="66" charset="0"/>
            </a:endParaRPr>
          </a:p>
        </p:txBody>
      </p:sp>
      <p:sp>
        <p:nvSpPr>
          <p:cNvPr id="3" name="Объект 36"/>
          <p:cNvSpPr txBox="1">
            <a:spLocks/>
          </p:cNvSpPr>
          <p:nvPr/>
        </p:nvSpPr>
        <p:spPr>
          <a:xfrm>
            <a:off x="6736738" y="1270529"/>
            <a:ext cx="4929188" cy="4804346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endParaRPr lang="en-US" dirty="0" smtClean="0">
              <a:solidFill>
                <a:srgbClr val="2470B7"/>
              </a:solidFill>
              <a:latin typeface="Circe Bold" panose="020B0602020203020203" pitchFamily="34" charset="-52"/>
            </a:endParaRPr>
          </a:p>
          <a:p>
            <a:pPr marL="0" indent="0" algn="ctr">
              <a:buFont typeface="Wingdings 3" panose="05040102010807070707" pitchFamily="18" charset="2"/>
              <a:buNone/>
            </a:pPr>
            <a:endParaRPr lang="ru-RU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0" y="1666225"/>
            <a:ext cx="3352618" cy="33526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8960" y="573603"/>
            <a:ext cx="744061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Организация образовательного процесса </a:t>
            </a: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Экостанции:</a:t>
            </a:r>
            <a:endParaRPr lang="ru-RU" sz="1400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Образовательная деятельность Экостанции осуществляется по дополнительным общеобразовательным программам естественнонаучной направленности, разработанными на основе модульного принципа, в соответствии с шестью направлениями деятельности.</a:t>
            </a:r>
          </a:p>
          <a:p>
            <a:endParaRPr lang="ru-RU" sz="1400" b="1" dirty="0">
              <a:solidFill>
                <a:srgbClr val="0070C0"/>
              </a:solidFill>
              <a:cs typeface="Mongolian Baiti" pitchFamily="66" charset="0"/>
            </a:endParaRPr>
          </a:p>
          <a:p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Механизмы совершенствования программ: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Обновление содержания дополнительных общеобразовательных программ и методов обучения на основе программного подхода; 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Создание условий для построения обучающимися индивидуального учебного плана и возможности непрерывного образования;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Конвергентный подход в разработке дополнительных образовательных программ;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Модульный подход;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Использование в реализации дополнительных образовательных программ современных методов и форматов обучения;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rgbClr val="0070C0"/>
                </a:solidFill>
                <a:cs typeface="Mongolian Baiti" pitchFamily="66" charset="0"/>
              </a:rPr>
              <a:t>Ориентация дополнительных образовательных программ на образовательные потребности и интересы обучающихся, а также приоритетные направления социально-экономического развития региона.</a:t>
            </a:r>
            <a:endParaRPr lang="ru-RU" sz="1400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marL="342900" indent="-342900">
              <a:buAutoNum type="arabicPeriod"/>
            </a:pPr>
            <a:endParaRPr lang="ru-RU" sz="1400" b="1" dirty="0" smtClean="0">
              <a:solidFill>
                <a:srgbClr val="0070C0"/>
              </a:solidFill>
              <a:cs typeface="Mongolian Baiti" pitchFamily="66" charset="0"/>
            </a:endParaRP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rgbClr val="0070C0"/>
              </a:solidFill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2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486" y="4562251"/>
            <a:ext cx="7935630" cy="1507067"/>
          </a:xfrm>
        </p:spPr>
        <p:txBody>
          <a:bodyPr anchor="b">
            <a:normAutofit/>
          </a:bodyPr>
          <a:lstStyle/>
          <a:p>
            <a:pPr algn="ctr"/>
            <a:r>
              <a:rPr lang="ru-RU" sz="2400" b="1" dirty="0">
                <a:latin typeface="Circe Bold" panose="020B0602020203020203" pitchFamily="34" charset="-52"/>
              </a:rPr>
              <a:t>СПАСИБО ЗА ВНИМАНИЕ</a:t>
            </a:r>
            <a:br>
              <a:rPr lang="ru-RU" sz="2400" b="1" dirty="0">
                <a:latin typeface="Circe Bold" panose="020B0602020203020203" pitchFamily="34" charset="-52"/>
              </a:rPr>
            </a:br>
            <a:r>
              <a:rPr lang="en-US" sz="2400" b="1" dirty="0">
                <a:latin typeface="Circe Bold" panose="020B0602020203020203" pitchFamily="34" charset="-52"/>
              </a:rPr>
              <a:t>vk.com/</a:t>
            </a:r>
            <a:r>
              <a:rPr lang="en-US" sz="2400" b="1" dirty="0" err="1">
                <a:latin typeface="Circe Bold" panose="020B0602020203020203" pitchFamily="34" charset="-52"/>
              </a:rPr>
              <a:t>rmcko</a:t>
            </a:r>
            <a:endParaRPr lang="ru-RU" sz="2400" b="1" dirty="0">
              <a:latin typeface="Circe Bold" panose="020B0602020203020203" pitchFamily="34" charset="-52"/>
            </a:endParaRPr>
          </a:p>
        </p:txBody>
      </p:sp>
      <p:pic>
        <p:nvPicPr>
          <p:cNvPr id="3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4901"/>
            <a:ext cx="11054687" cy="7245520"/>
          </a:xfrm>
          <a:prstGeom prst="rect">
            <a:avLst/>
          </a:prstGeom>
          <a:noFill/>
        </p:spPr>
      </p:pic>
      <p:pic>
        <p:nvPicPr>
          <p:cNvPr id="4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0781732" y="177818"/>
            <a:ext cx="1200718" cy="2183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01690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76C58522DDFD42BB606BD3B8AF94D8" ma:contentTypeVersion="" ma:contentTypeDescription="Создание документа." ma:contentTypeScope="" ma:versionID="05cf558e449e085b02c0a274eb9193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909ac9cd5bf9b5077b0549d86e641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984D5E-82E9-498D-8C78-A3C41A4F6B75}"/>
</file>

<file path=customXml/itemProps2.xml><?xml version="1.0" encoding="utf-8"?>
<ds:datastoreItem xmlns:ds="http://schemas.openxmlformats.org/officeDocument/2006/customXml" ds:itemID="{183A8F67-1AB1-4947-B3AD-93AACF206E8F}"/>
</file>

<file path=customXml/itemProps3.xml><?xml version="1.0" encoding="utf-8"?>
<ds:datastoreItem xmlns:ds="http://schemas.openxmlformats.org/officeDocument/2006/customXml" ds:itemID="{DC8FDA46-87F9-43E1-9E4E-EAAC5429E855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</TotalTime>
  <Words>496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Сектор</vt:lpstr>
      <vt:lpstr>Презентация PowerPoint</vt:lpstr>
      <vt:lpstr>ЭКОСТАНЦИЯ -  новый образовательный формат разноуровневого экологического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vk.com/rmcko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24</cp:revision>
  <dcterms:created xsi:type="dcterms:W3CDTF">2020-05-20T10:15:06Z</dcterms:created>
  <dcterms:modified xsi:type="dcterms:W3CDTF">2020-09-03T06:04:03Z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0x010100DE76C58522DDFD42BB606BD3B8AF94D8</vt:lpwstr>
  </property>
</Properties>
</file>