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4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29.jpeg" ContentType="image/jpeg"/>
  <Override PartName="/ppt/media/image26.jpeg" ContentType="image/jpeg"/>
  <Override PartName="/ppt/media/image24.jpeg" ContentType="image/jpeg"/>
  <Override PartName="/ppt/media/image22.jpeg" ContentType="image/jpeg"/>
  <Override PartName="/ppt/media/image5.png" ContentType="image/png"/>
  <Override PartName="/ppt/media/image3.png" ContentType="image/png"/>
  <Override PartName="/ppt/media/image8.png" ContentType="image/png"/>
  <Override PartName="/ppt/media/image25.png" ContentType="image/png"/>
  <Override PartName="/ppt/media/image23.png" ContentType="image/png"/>
  <Override PartName="/ppt/media/image21.png" ContentType="image/png"/>
  <Override PartName="/ppt/media/image18.png" ContentType="image/png"/>
  <Override PartName="/ppt/media/image4.jpeg" ContentType="image/jpeg"/>
  <Override PartName="/ppt/media/image14.png" ContentType="image/png"/>
  <Override PartName="/ppt/media/image1.jpeg" ContentType="image/jpeg"/>
  <Override PartName="/ppt/media/image6.jpeg" ContentType="image/jpeg"/>
  <Override PartName="/ppt/media/image16.png" ContentType="image/png"/>
  <Override PartName="/ppt/media/image9.jpeg" ContentType="image/jpeg"/>
  <Override PartName="/ppt/media/image12.png" ContentType="image/png"/>
  <Override PartName="/ppt/media/image10.png" ContentType="image/png"/>
  <Override PartName="/ppt/media/image19.jpeg" ContentType="image/jpeg"/>
  <Override PartName="/ppt/media/image17.jpeg" ContentType="image/jpeg"/>
  <Override PartName="/ppt/media/image15.jpeg" ContentType="image/jpeg"/>
  <Override PartName="/ppt/media/image13.jpeg" ContentType="image/jpeg"/>
  <Override PartName="/ppt/media/image11.jpeg" ContentType="image/jpeg"/>
  <Override PartName="/ppt/media/image20.png" ContentType="image/png"/>
  <Override PartName="/ppt/media/image27.png" ContentType="image/png"/>
  <Override PartName="/ppt/media/image28.png" ContentType="image/png"/>
  <Override PartName="/ppt/media/image7.png" ContentType="image/png"/>
  <Override PartName="/ppt/media/image2.png" ContentType="image/pn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customXml" Target="../customXml/item2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1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6" name="Line 7"/>
          <p:cNvSpPr/>
          <p:nvPr/>
        </p:nvSpPr>
        <p:spPr>
          <a:xfrm flipH="1">
            <a:off x="8227800" y="8280"/>
            <a:ext cx="3809880" cy="380988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Line 8"/>
          <p:cNvSpPr/>
          <p:nvPr/>
        </p:nvSpPr>
        <p:spPr>
          <a:xfrm flipH="1">
            <a:off x="6108120" y="91440"/>
            <a:ext cx="6080400" cy="60807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Line 9"/>
          <p:cNvSpPr/>
          <p:nvPr/>
        </p:nvSpPr>
        <p:spPr>
          <a:xfrm flipH="1">
            <a:off x="7235640" y="228600"/>
            <a:ext cx="4952880" cy="495288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Line 10"/>
          <p:cNvSpPr/>
          <p:nvPr/>
        </p:nvSpPr>
        <p:spPr>
          <a:xfrm flipH="1">
            <a:off x="7335720" y="32040"/>
            <a:ext cx="4852800" cy="4853160"/>
          </a:xfrm>
          <a:prstGeom prst="line">
            <a:avLst/>
          </a:prstGeom>
          <a:ln w="3168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 flipH="1">
            <a:off x="7845120" y="609480"/>
            <a:ext cx="4343400" cy="4343400"/>
          </a:xfrm>
          <a:prstGeom prst="line">
            <a:avLst/>
          </a:prstGeom>
          <a:ln w="3168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</a:t>
            </a:r>
            <a:r>
              <a:rPr b="0" lang="ru-RU" sz="4400" spc="-1" strike="noStrike">
                <a:latin typeface="Arial"/>
              </a:rPr>
              <a:t>правки </a:t>
            </a:r>
            <a:r>
              <a:rPr b="0" lang="ru-RU" sz="4400" spc="-1" strike="noStrike">
                <a:latin typeface="Arial"/>
              </a:rPr>
              <a:t>текста </a:t>
            </a:r>
            <a:r>
              <a:rPr b="0" lang="ru-RU" sz="4400" spc="-1" strike="noStrike">
                <a:latin typeface="Arial"/>
              </a:rPr>
              <a:t>заглави</a:t>
            </a:r>
            <a:r>
              <a:rPr b="0" lang="ru-RU" sz="4400" spc="-1" strike="noStrike">
                <a:latin typeface="Arial"/>
              </a:rPr>
              <a:t>я </a:t>
            </a:r>
            <a:r>
              <a:rPr b="0" lang="ru-RU" sz="4400" spc="-1" strike="noStrike">
                <a:latin typeface="Arial"/>
              </a:rPr>
              <a:t>щёлкнит</a:t>
            </a:r>
            <a:r>
              <a:rPr b="0" lang="ru-RU" sz="4400" spc="-1" strike="noStrike">
                <a:latin typeface="Arial"/>
              </a:rPr>
              <a:t>е </a:t>
            </a:r>
            <a:r>
              <a:rPr b="0" lang="ru-RU" sz="4400" spc="-1" strike="noStrike">
                <a:latin typeface="Arial"/>
              </a:rPr>
              <a:t>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50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4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55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94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5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6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7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8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99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138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9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0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1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2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43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4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 descr=""/>
          <p:cNvPicPr/>
          <p:nvPr/>
        </p:nvPicPr>
        <p:blipFill>
          <a:blip r:embed="rId1"/>
          <a:srcRect l="30392" t="-1325" r="31995" b="0"/>
          <a:stretch/>
        </p:blipFill>
        <p:spPr>
          <a:xfrm>
            <a:off x="10399680" y="191520"/>
            <a:ext cx="1239840" cy="2255760"/>
          </a:xfrm>
          <a:prstGeom prst="rect">
            <a:avLst/>
          </a:prstGeom>
          <a:ln>
            <a:noFill/>
          </a:ln>
        </p:spPr>
      </p:pic>
      <p:pic>
        <p:nvPicPr>
          <p:cNvPr id="182" name="Picture 3" descr=""/>
          <p:cNvPicPr/>
          <p:nvPr/>
        </p:nvPicPr>
        <p:blipFill>
          <a:blip r:embed="rId2"/>
          <a:stretch/>
        </p:blipFill>
        <p:spPr>
          <a:xfrm>
            <a:off x="231840" y="-867240"/>
            <a:ext cx="10315800" cy="729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91120" y="575640"/>
            <a:ext cx="941616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85840" indent="-28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Перечень агломераций, на территории которых будет организована работа  мобильного технопарка «Кванториум»</a:t>
            </a:r>
            <a:endParaRPr b="0" lang="ru-RU" sz="20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Сусанинский муниципальный район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общеобразовательное учреждение «Сусанинская средняя общеобразовательная школа»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Городской округ город Буй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общеобразовательное учреждение средняя общеобразовательная школа No 2 городского округа город Буй Костромской области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Буйский муниципальный район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общеобразовательное учреждение средняя общеобразовательная школа No 1 имени Ивана Нечаева городского поселения поселка Чистые Боры Буйского муниципального района Костромской области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Судиславский муниципальный район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общеобразовательное учреждение Судиславская средняя общеобразовательная школа Судиславского муниципального района Костромской области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Городской округ - город Галич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общеобразовательное учреждение средняя общеобразовательная школа No 2 городского округа - город Галич Костромской области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Галичский муниципальный район</a:t>
            </a:r>
            <a:endParaRPr b="0" lang="ru-RU" sz="1500" spc="-1" strike="noStrike"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общеобразовательное учреждение Степановская средняя общеобразовательная школа имени Н.К. Иванова Галичского муниципального района Костромской области</a:t>
            </a:r>
            <a:endParaRPr b="0" lang="ru-RU" sz="15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</p:txBody>
      </p:sp>
      <p:pic>
        <p:nvPicPr>
          <p:cNvPr id="215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560" cy="2634120"/>
          </a:xfrm>
          <a:prstGeom prst="rect">
            <a:avLst/>
          </a:prstGeom>
          <a:ln>
            <a:noFill/>
          </a:ln>
        </p:spPr>
      </p:pic>
      <p:pic>
        <p:nvPicPr>
          <p:cNvPr id="216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7200" cy="148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91120" y="575640"/>
            <a:ext cx="941616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Дополнительные общеобразовательные общеразвивающие  программы, реализуемые «Мобильным Кванториумом»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· Виртуальная и дополненная реальность VR/АR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· «Информационные технологии (IT)»;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· «Геоинформационные технологии (Гео)»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· «Аэротехнологии (Аэро)»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· «Промышленная робототехника (ПромРобо)»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· «Промышленный дизайн (Промдизайн)»;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18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560" cy="2634120"/>
          </a:xfrm>
          <a:prstGeom prst="rect">
            <a:avLst/>
          </a:prstGeom>
          <a:ln>
            <a:noFill/>
          </a:ln>
        </p:spPr>
      </p:pic>
      <p:pic>
        <p:nvPicPr>
          <p:cNvPr id="219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7200" cy="148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448000" y="3096000"/>
            <a:ext cx="3172320" cy="12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0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6736680" y="1270440"/>
            <a:ext cx="4927320" cy="48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ИЗОБРАЖЕНИЕ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22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200" cy="2633760"/>
          </a:xfrm>
          <a:prstGeom prst="rect">
            <a:avLst/>
          </a:prstGeom>
          <a:ln>
            <a:noFill/>
          </a:ln>
        </p:spPr>
      </p:pic>
      <p:pic>
        <p:nvPicPr>
          <p:cNvPr id="223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6840" cy="148644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198" descr=""/>
          <p:cNvPicPr/>
          <p:nvPr/>
        </p:nvPicPr>
        <p:blipFill>
          <a:blip r:embed="rId3"/>
          <a:stretch/>
        </p:blipFill>
        <p:spPr>
          <a:xfrm>
            <a:off x="864000" y="-46440"/>
            <a:ext cx="10298880" cy="679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270520" y="4562280"/>
            <a:ext cx="7933680" cy="15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000000"/>
                </a:solidFill>
                <a:latin typeface="Circe Bold"/>
                <a:ea typeface="DejaVu Sans"/>
              </a:rPr>
              <a:t>СПАСИБО ЗА ВНИМАНИЕ</a:t>
            </a:r>
            <a:br/>
            <a:r>
              <a:rPr b="1" lang="ru-RU" sz="2400" spc="-1" strike="noStrike" cap="all">
                <a:solidFill>
                  <a:srgbClr val="000000"/>
                </a:solidFill>
                <a:latin typeface="Circe Bold"/>
                <a:ea typeface="DejaVu Sans"/>
              </a:rPr>
              <a:t>vk.com/rmcko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6" name="Picture 3" descr=""/>
          <p:cNvPicPr/>
          <p:nvPr/>
        </p:nvPicPr>
        <p:blipFill>
          <a:blip r:embed="rId1"/>
          <a:stretch/>
        </p:blipFill>
        <p:spPr>
          <a:xfrm>
            <a:off x="0" y="-995040"/>
            <a:ext cx="11052720" cy="7243560"/>
          </a:xfrm>
          <a:prstGeom prst="rect">
            <a:avLst/>
          </a:prstGeom>
          <a:ln>
            <a:noFill/>
          </a:ln>
        </p:spPr>
      </p:pic>
      <p:pic>
        <p:nvPicPr>
          <p:cNvPr id="227" name="Рисунок 204" descr=""/>
          <p:cNvPicPr/>
          <p:nvPr/>
        </p:nvPicPr>
        <p:blipFill>
          <a:blip r:embed="rId2"/>
          <a:srcRect l="30394" t="-1338" r="31995" b="0"/>
          <a:stretch/>
        </p:blipFill>
        <p:spPr>
          <a:xfrm>
            <a:off x="10781640" y="177840"/>
            <a:ext cx="1198800" cy="218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697680" y="493560"/>
            <a:ext cx="10172880" cy="15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000000"/>
                </a:solidFill>
                <a:latin typeface="Circe Bold"/>
                <a:ea typeface="WenQuanYi Micro Hei"/>
              </a:rPr>
              <a:t>Сетевое взаимодействие в развитии научно-технического творчества детей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751320" y="2209680"/>
            <a:ext cx="8532720" cy="36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85840" indent="-2840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Желудкова Ирина Олеговна</a:t>
            </a:r>
            <a:endParaRPr b="0" lang="ru-RU" sz="20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Заместитель директора по учебно-воспитательной работе ГБУ ДО «Центр технического творчества»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85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200" cy="2633760"/>
          </a:xfrm>
          <a:prstGeom prst="rect">
            <a:avLst/>
          </a:prstGeom>
          <a:ln>
            <a:noFill/>
          </a:ln>
        </p:spPr>
      </p:pic>
      <p:pic>
        <p:nvPicPr>
          <p:cNvPr id="186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6840" cy="1486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684360" y="1270440"/>
            <a:ext cx="4936320" cy="30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Текст текст текст текст текст текст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6736680" y="1270440"/>
            <a:ext cx="4927680" cy="48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ИЗОБРАЖЕНИЕ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89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560" cy="2634120"/>
          </a:xfrm>
          <a:prstGeom prst="rect">
            <a:avLst/>
          </a:prstGeom>
          <a:ln>
            <a:noFill/>
          </a:ln>
        </p:spPr>
      </p:pic>
      <p:pic>
        <p:nvPicPr>
          <p:cNvPr id="190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7200" cy="148680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190" descr=""/>
          <p:cNvPicPr/>
          <p:nvPr/>
        </p:nvPicPr>
        <p:blipFill>
          <a:blip r:embed="rId3"/>
          <a:srcRect l="12393" t="13814" r="12611" b="9498"/>
          <a:stretch/>
        </p:blipFill>
        <p:spPr>
          <a:xfrm>
            <a:off x="83520" y="216000"/>
            <a:ext cx="11147760" cy="640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91120" y="575640"/>
            <a:ext cx="941616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85840" indent="-28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93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560" cy="2634120"/>
          </a:xfrm>
          <a:prstGeom prst="rect">
            <a:avLst/>
          </a:prstGeom>
          <a:ln>
            <a:noFill/>
          </a:ln>
        </p:spPr>
      </p:pic>
      <p:pic>
        <p:nvPicPr>
          <p:cNvPr id="194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7200" cy="1486800"/>
          </a:xfrm>
          <a:prstGeom prst="rect">
            <a:avLst/>
          </a:prstGeom>
          <a:ln>
            <a:noFill/>
          </a:ln>
        </p:spPr>
      </p:pic>
      <p:graphicFrame>
        <p:nvGraphicFramePr>
          <p:cNvPr id="195" name="Table 2"/>
          <p:cNvGraphicFramePr/>
          <p:nvPr/>
        </p:nvGraphicFramePr>
        <p:xfrm>
          <a:off x="218520" y="177840"/>
          <a:ext cx="11762640" cy="6168600"/>
        </p:xfrm>
        <a:graphic>
          <a:graphicData uri="http://schemas.openxmlformats.org/drawingml/2006/table">
            <a:tbl>
              <a:tblPr/>
              <a:tblGrid>
                <a:gridCol w="1582920"/>
                <a:gridCol w="2826000"/>
                <a:gridCol w="3479040"/>
                <a:gridCol w="3875040"/>
              </a:tblGrid>
              <a:tr h="427320">
                <a:tc>
                  <a:txBody>
                    <a:bodyPr lIns="38520" rIns="38520"/>
                    <a:p>
                      <a:pPr marL="60840"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Муниципальное образование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8520" rIns="38520"/>
                    <a:p>
                      <a:pPr marL="60840"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Учреждение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Наименование программы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Реализация в сетевой форме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59560">
                <a:tc rowSpan="15"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ГО Кострома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6"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МБУДО города Костромы "Центр естественнонаучного развития «ЭКОсфера» (Станция юных натуралистов)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Pepakura – бумажное моделирование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Гимназия №1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273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Моделирование из древесины с элементами резьбы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ОГБПОУ «Костромской колледж отраслевых технологий стр и лп»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73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Современные информационные технологии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ОГБПОУ «Костромской областной медицинский колледж им. С.А. Богомолова»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«Архимед +Я»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marL="60840"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 37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73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Проект «Агро классы» «Архитектура и дизайн»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marL="60840"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 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273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Проект «Агро классы» «Занимательное черчение»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marL="60840"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 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 vMerge="1">
                  <a:tcPr>
                    <a:solidFill>
                      <a:srgbClr val="729fcf"/>
                    </a:solidFill>
                  </a:tcPr>
                </a:tc>
                <a:tc rowSpan="3"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МБУ ДО г. Костромы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“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Центр детского творчества «Ипатьевская слобода»”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«Архимеды»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СОШ № 36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«Основы конструирования»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СОШ № 36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«Творческое проектирование»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СОШ № 36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27320">
                <a:tc vMerge="1">
                  <a:tcPr>
                    <a:solidFill>
                      <a:srgbClr val="729fcf"/>
                    </a:solidFill>
                  </a:tcPr>
                </a:tc>
                <a:tc rowSpan="4"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МБУ ДО ДЮЦ «АРС»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Учебно-методический комплекс «Архимеды-Старт»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МБУ ДО г. Костромы ЦТР «Академия»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«Конструирование ЛЕГО»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МОУ СОШ № 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273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Учебно-методический комплекс «Архимеды-Юниор»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МБУ ДО г. Костромы ЦТР «Академия»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73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Учебно-методический комплекс «Архимеды-Старт»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Гимназия №25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ДЮЦ «Ровесник»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«Python – основы программирования»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73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№5 города Костромы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Занимательное конструирование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«Жемчужина»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«Компьютерный дизайн»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8520" rIns="385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ДДТ «Жемчужина»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91120" y="575640"/>
            <a:ext cx="941616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85840" indent="-28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97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560" cy="2634120"/>
          </a:xfrm>
          <a:prstGeom prst="rect">
            <a:avLst/>
          </a:prstGeom>
          <a:ln>
            <a:noFill/>
          </a:ln>
        </p:spPr>
      </p:pic>
      <p:pic>
        <p:nvPicPr>
          <p:cNvPr id="198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7200" cy="1486800"/>
          </a:xfrm>
          <a:prstGeom prst="rect">
            <a:avLst/>
          </a:prstGeom>
          <a:ln>
            <a:noFill/>
          </a:ln>
        </p:spPr>
      </p:pic>
      <p:graphicFrame>
        <p:nvGraphicFramePr>
          <p:cNvPr id="199" name="Table 2"/>
          <p:cNvGraphicFramePr/>
          <p:nvPr/>
        </p:nvGraphicFramePr>
        <p:xfrm>
          <a:off x="204840" y="94680"/>
          <a:ext cx="11776320" cy="5040720"/>
        </p:xfrm>
        <a:graphic>
          <a:graphicData uri="http://schemas.openxmlformats.org/drawingml/2006/table">
            <a:tbl>
              <a:tblPr/>
              <a:tblGrid>
                <a:gridCol w="2306160"/>
                <a:gridCol w="3185280"/>
                <a:gridCol w="2725200"/>
                <a:gridCol w="3560040"/>
              </a:tblGrid>
              <a:tr h="427320">
                <a:tc rowSpan="2"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Городской округ город Волгореченск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МБОУ «СОШ № 2 города Волгореченск»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«Немецкий детский университет»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Гёте институт г. Москва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273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МБДОУ «ЦРР - Детский сад № 7 «Русалочка»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«Автоград»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МБДОУ «Детский сад №1 «Семицветик»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27320">
                <a:tc rowSpan="3"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г. Галич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МУДО «Дом творчества города Галича Костромской области»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«Автомеханика»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ОГБПОУ «Галичский аграрно-технологический колледж»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«Волшебные модули оригами»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МОУ лицей №3 корпус 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«Робототехника»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МОУ лицей №3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732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Кологривский муниципальный район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МОУ ДО « Центр детского творчества»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«Первый клик».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МОУ Суховерховская ООШ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2732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Макарьевский муниципальный район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МБУ ДО «Центр творчества»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«Чудеса из бумаги»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МКОУ СОШ№1 г. Макарьева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г. Мантурово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ДО ЦДТ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«Занимательное черчение»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«Юный самоделкин»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«Информатика»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2732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«Волшебные превращения бумаги»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«Робототехника»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«Деревообработка»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«Город мастеров»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«Черчение»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«Юный архитектор»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«Компьютерная мастерская»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«В мире информатики»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СОШ №3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«Основы программирования»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Лицей №1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«Техническое черчение»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Лицей №1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9560"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«Занимательная информатика»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МБОУ Лицей №1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9560">
                <a:tc rowSpan="2"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Муниципальный район город Нерехта и Нерехтский район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МУ ДО ДДТ «Автограф»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«Молодежная мода»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МОУ СОШ № 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0328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«Школа компьютерной грамотности»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3480" rIns="334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МОУ СОШ № 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3480" marR="33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91120" y="575640"/>
            <a:ext cx="941616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85840" indent="-28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Региональная инновационная площадка по теме: «Разработка и апробация модульных разноуровневых дополнительных общеразвивающих программ, реализующихся в сетевой форме образовательными организациями разных типов, направленных на формирование инженерных компетенций».</a:t>
            </a:r>
            <a:endParaRPr b="0" lang="ru-RU" sz="20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20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Цель площадки: разработка механизмов объединения ресурсов образовательных учреждений разного уровня для реализации разноуровневых модульных дополнительных общеразвивающих программ в сетевой форме, направленных на формирование инженерных компетенций.</a:t>
            </a:r>
            <a:endParaRPr b="0" lang="ru-RU" sz="20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20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01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560" cy="2634120"/>
          </a:xfrm>
          <a:prstGeom prst="rect">
            <a:avLst/>
          </a:prstGeom>
          <a:ln>
            <a:noFill/>
          </a:ln>
        </p:spPr>
      </p:pic>
      <p:pic>
        <p:nvPicPr>
          <p:cNvPr id="202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7200" cy="148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91120" y="575640"/>
            <a:ext cx="941616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Модульная разноуровневая дополнительная общеразвивающая программа, реализующаяся в сетевой форме образовательными организациями разных типов, направленная на формирование инженерных компетенций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«ТЕХНИЧЕСКОЕ МОДЕЛИРОВАНИЕ»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Возраст обучающихся: 12-18 лет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Срок реализации: 2 года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Цель программы: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создание условий для формирования инженерных компетенций у обучающихся, готовности к занятиям по техническому моделированию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Сетевые партнеры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ФГБОУВО «Костромской государственный университет»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ОГБПОУ «Костромской автотранспортный колледж»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04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560" cy="2634120"/>
          </a:xfrm>
          <a:prstGeom prst="rect">
            <a:avLst/>
          </a:prstGeom>
          <a:ln>
            <a:noFill/>
          </a:ln>
        </p:spPr>
      </p:pic>
      <p:pic>
        <p:nvPicPr>
          <p:cNvPr id="205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7200" cy="148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91120" y="575640"/>
            <a:ext cx="941616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М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одульная разноуровневая дополнительная общеразвивающая программа, реализующаяся в сетевой форме образовательными организациями разных типов, направленная на формирование инженерных компетенций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«АВТОМАТИЗАЦИЯ В СУДОВОМ МОДЕЛИРОВАНИИ»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Возраст обучающихся: 12-18 лет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Срок реализации: 2 года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Цель программы: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создание условий для формирования инженерно-технических компетенций посредством судомоделизма, как специфического направления технического творчества.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Сетевые партнеры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ФГБОУВО «Костромской государственный университет»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АО «Костромской судомеханический завод»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07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560" cy="2634120"/>
          </a:xfrm>
          <a:prstGeom prst="rect">
            <a:avLst/>
          </a:prstGeom>
          <a:ln>
            <a:noFill/>
          </a:ln>
        </p:spPr>
      </p:pic>
      <p:pic>
        <p:nvPicPr>
          <p:cNvPr id="208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7200" cy="148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2448000" y="3096000"/>
            <a:ext cx="3172320" cy="12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0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6736680" y="1270440"/>
            <a:ext cx="4927320" cy="48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irce Bold"/>
                <a:ea typeface="DejaVu Sans"/>
              </a:rPr>
              <a:t>ИЗОБРАЖЕНИЕ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1" name="Picture 3" descr=""/>
          <p:cNvPicPr/>
          <p:nvPr/>
        </p:nvPicPr>
        <p:blipFill>
          <a:blip r:embed="rId1"/>
          <a:stretch/>
        </p:blipFill>
        <p:spPr>
          <a:xfrm>
            <a:off x="0" y="4600800"/>
            <a:ext cx="3724200" cy="2633760"/>
          </a:xfrm>
          <a:prstGeom prst="rect">
            <a:avLst/>
          </a:prstGeom>
          <a:ln>
            <a:noFill/>
          </a:ln>
        </p:spPr>
      </p:pic>
      <p:pic>
        <p:nvPicPr>
          <p:cNvPr id="212" name="Picture 2" descr=""/>
          <p:cNvPicPr/>
          <p:nvPr/>
        </p:nvPicPr>
        <p:blipFill>
          <a:blip r:embed="rId2"/>
          <a:srcRect l="30397" t="-1325" r="32000" b="0"/>
          <a:stretch/>
        </p:blipFill>
        <p:spPr>
          <a:xfrm>
            <a:off x="11163960" y="177840"/>
            <a:ext cx="816840" cy="1486440"/>
          </a:xfrm>
          <a:prstGeom prst="rect">
            <a:avLst/>
          </a:prstGeom>
          <a:ln>
            <a:noFill/>
          </a:ln>
        </p:spPr>
      </p:pic>
      <p:pic>
        <p:nvPicPr>
          <p:cNvPr id="213" name="Рисунок 198" descr=""/>
          <p:cNvPicPr/>
          <p:nvPr/>
        </p:nvPicPr>
        <p:blipFill>
          <a:blip r:embed="rId3"/>
          <a:stretch/>
        </p:blipFill>
        <p:spPr>
          <a:xfrm>
            <a:off x="864000" y="-46440"/>
            <a:ext cx="10298880" cy="679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76C58522DDFD42BB606BD3B8AF94D8" ma:contentTypeVersion="" ma:contentTypeDescription="Создание документа." ma:contentTypeScope="" ma:versionID="05cf558e449e085b02c0a274eb9193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909ac9cd5bf9b5077b0549d86e64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46396D-69F7-4772-BF12-888289FD2457}"/>
</file>

<file path=customXml/itemProps2.xml><?xml version="1.0" encoding="utf-8"?>
<ds:datastoreItem xmlns:ds="http://schemas.openxmlformats.org/officeDocument/2006/customXml" ds:itemID="{C7EC3E81-2D52-4B8B-A3E8-58D5211DADB0}"/>
</file>

<file path=customXml/itemProps3.xml><?xml version="1.0" encoding="utf-8"?>
<ds:datastoreItem xmlns:ds="http://schemas.openxmlformats.org/officeDocument/2006/customXml" ds:itemID="{5B145970-FF7C-48E6-B5C5-CC75A9A41827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439</TotalTime>
  <Application>LibreOffice/6.0.3.2$Linux_x86 LibreOffice_project/00m0$Build-2</Application>
  <Words>895</Words>
  <Paragraphs>223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/>
  <cp:revision>34</cp:revision>
  <dcterms:created xsi:type="dcterms:W3CDTF">2020-05-20T10:15:06Z</dcterms:created>
  <dcterms:modified xsi:type="dcterms:W3CDTF">2020-09-02T16:50:04Z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  <property fmtid="{D5CDD505-2E9C-101B-9397-08002B2CF9AE}" pid="12" name="ContentTypeId">
    <vt:lpwstr>0x010100DE76C58522DDFD42BB606BD3B8AF94D8</vt:lpwstr>
  </property>
</Properties>
</file>