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8" r:id="rId4"/>
  </p:sldMasterIdLst>
  <p:notesMasterIdLst>
    <p:notesMasterId r:id="rId11"/>
  </p:notesMasterIdLst>
  <p:sldIdLst>
    <p:sldId id="257" r:id="rId5"/>
    <p:sldId id="264" r:id="rId6"/>
    <p:sldId id="265" r:id="rId7"/>
    <p:sldId id="268" r:id="rId8"/>
    <p:sldId id="263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8080"/>
    <a:srgbClr val="009999"/>
    <a:srgbClr val="CC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506F4-3654-4FC4-AEB3-74360F5A5231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B7509-FACD-452E-B3C3-D7F5197FC9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01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51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999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39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12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80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4" y="91558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291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6" y="609614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69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55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5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478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5" y="685813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6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857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5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5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6943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23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47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5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12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72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117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5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9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20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836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5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80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1107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4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5385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5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8647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5" y="4766745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077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09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4777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8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6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32" y="91554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80" y="32287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4" y="609610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9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548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08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3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709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3" y="685809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4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8036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3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3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412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173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534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3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8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533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3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1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0923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2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833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1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81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356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3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6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05556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2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494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3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86171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3" y="4766741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5429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5184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229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159" y="685802"/>
            <a:ext cx="600075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159" y="3843870"/>
            <a:ext cx="48006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6171009" y="8467"/>
            <a:ext cx="28575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81129" y="91548"/>
            <a:ext cx="4560491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426869" y="228600"/>
            <a:ext cx="371475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501879" y="32281"/>
            <a:ext cx="3639742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5884071" y="609604"/>
            <a:ext cx="325754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67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91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2006600"/>
            <a:ext cx="64008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495800"/>
            <a:ext cx="64008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023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3160" y="685803"/>
            <a:ext cx="3703241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6101" y="685801"/>
            <a:ext cx="370085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7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860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061" y="685800"/>
            <a:ext cx="348734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160" y="1270529"/>
            <a:ext cx="370324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9300" y="685800"/>
            <a:ext cx="349885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54910" y="1262062"/>
            <a:ext cx="3696891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67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6151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1722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3759" y="685800"/>
            <a:ext cx="27432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160" y="685800"/>
            <a:ext cx="44577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3759" y="2209802"/>
            <a:ext cx="27432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488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2109" y="1447800"/>
            <a:ext cx="451485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1760" y="914400"/>
            <a:ext cx="2460731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2110" y="2777067"/>
            <a:ext cx="4516041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34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14351" y="533400"/>
            <a:ext cx="8114109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843867"/>
            <a:ext cx="6228158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2432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3889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84659" y="3429000"/>
            <a:ext cx="64008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301070"/>
            <a:ext cx="64008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2516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59" y="3429000"/>
            <a:ext cx="64008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5132981"/>
            <a:ext cx="6401993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7091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685800"/>
            <a:ext cx="6858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60" y="3928534"/>
            <a:ext cx="64008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978400"/>
            <a:ext cx="64008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859" y="81222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714059" y="2768601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468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93754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13159" y="3928534"/>
            <a:ext cx="64008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60" y="4766735"/>
            <a:ext cx="64008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797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979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3909" y="685800"/>
            <a:ext cx="154305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685800"/>
            <a:ext cx="58674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74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27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539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8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D82F4-0EE7-450C-BBD8-8C74CD8E5475}" type="datetimeFigureOut">
              <a:rPr lang="ru-RU" smtClean="0"/>
              <a:t>01.09.2020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4404C-683A-4098-A1D1-11732A1EEF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16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46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45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13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1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13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88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9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42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41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9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9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9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84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905227" y="2963336"/>
            <a:ext cx="2236394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3159" y="4487335"/>
            <a:ext cx="64008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685803"/>
            <a:ext cx="64008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8309" y="6172203"/>
            <a:ext cx="12001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F5E6578-7432-4C76-91AE-11813AB11CEF}" type="datetimeFigureOut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01.09.2020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3159" y="6172203"/>
            <a:ext cx="565785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2400" y="5578478"/>
            <a:ext cx="856684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2E72F9-43C1-41F4-AD7D-7BD9FD52AE20}" type="slidenum">
              <a:rPr lang="ru-RU" smtClean="0">
                <a:solidFill>
                  <a:srgbClr val="76DBF4">
                    <a:lumMod val="50000"/>
                  </a:srgbClr>
                </a:solidFill>
              </a:rPr>
              <a:pPr/>
              <a:t>‹#›</a:t>
            </a:fld>
            <a:endParaRPr lang="ru-RU">
              <a:solidFill>
                <a:srgbClr val="76DBF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61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yandex.ru/clck/jsredir?from=yandex.ru;images/search;images;;&amp;text=&amp;etext=8997.CcbMvbiYja2f8RoSdWyqM4H-sa9kGuejBE5EPL6XO7F5mOmINomdRGsT1t2CVcP8CpHrGfyjScmu5Cj1jr0lGg.0600d341c53314e571d47d7461c6fcb51935be33&amp;uuid=&amp;state=iric5OQ0sS1mPitaa3mxJE61AVKS1Y9siPMmVFsWPIWEtrEgMmapww,,&amp;data=eEwyM2lDYU9Gd1VtOEowYzdMS3hkVGdfamR5RVFCcjFwLUhqX00wVldwTzVCT0hhenBva0IyTlQwNFRMazBQV2dqTkVwd3JBX1Y0Y0xjSUdrSF9UUWRxTllkY3dmTkg3QTVxTFg4aHE2NDBLeHhsdHRiY1d6YTNuSkRTaHExUUc,&amp;sign=0e0e1e89a8a3a7fd530add7c1539c1be&amp;keyno=IMGS_0&amp;b64e=2&amp;l10n=ru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Relationship Id="rId6" Type="http://schemas.openxmlformats.org/officeDocument/2006/relationships/hyperlink" Target="http://yandex.ru/clck/jsredir?from=yandex.ru;images/search;images;;&amp;text=&amp;etext=8997.Bn-akFSPNe9gUmtoQO8Y9yOUFBp3Fq94fUZKC4MK-9SSwJTJsjy-pxYh5ur1Luyd.a5aa06df9fa617967b3aa33c46331034d76e3768&amp;uuid=&amp;state=iric5OQ0sS1mPitaa3mxJE61AVKS1Y9siPMmVFsWPIWEtrEgMmapww,,&amp;data=eEwyM2lDYU9Gd1VROE1ZMXhZYkJTVzJEVkdReDdqNFB3S0xqd1JqQlBwNUVYalhSR2x5VDZPZk5pd2JaM2JjWU1mdE9NOS14WTZZUTdzcXNkazVyRGVmTWhOdFpyVG54Sk0zSmV0Uks5dzJ5b2RSYS1lemdTVHVZV0FxbEJGcnBQNmZIRUxGQkZlUlpXemlwaVctOHB1M2x3aVAzY1NXT2tJWHlnNlBLYXV1c0pFLWJGREVHNkV0OTFpbUFIZHlLSndBQ2g5TFpDN1JmVVVGTVpxckZZa2t5dVhEaXJkVTNvM0lJV0gyNE9PaTkyeHkxeTFOV3BBLCw,&amp;sign=a85408f82fa3338c6aab7d0c5a7166c1&amp;keyno=IMGS_0&amp;b64e=2&amp;l10n=ru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085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111441" y="5085196"/>
            <a:ext cx="4032565" cy="1723549"/>
          </a:xfrm>
          <a:prstGeom prst="rect">
            <a:avLst/>
          </a:prstGeom>
          <a:solidFill>
            <a:schemeClr val="bg1"/>
          </a:solidFill>
          <a:ln w="101600">
            <a:solidFill>
              <a:srgbClr val="0099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spc="-100" dirty="0" err="1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Буйлова</a:t>
            </a:r>
            <a:r>
              <a:rPr lang="ru-RU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b="1" spc="-100" dirty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Любовь Николаевна, </a:t>
            </a:r>
            <a:endParaRPr lang="ru-RU" b="1" spc="-100" dirty="0" smtClean="0">
              <a:solidFill>
                <a:srgbClr val="009999"/>
              </a:solidFill>
              <a:latin typeface="Arial Black" pitchFamily="34" charset="0"/>
              <a:ea typeface="Times New Roman"/>
            </a:endParaRPr>
          </a:p>
          <a:p>
            <a:pPr algn="ctr"/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старший методист ГБПОУ 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г. </a:t>
            </a:r>
            <a:r>
              <a:rPr lang="ru-RU" sz="1100" b="1" spc="-100" dirty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Москвы «Воробьевы горы», </a:t>
            </a:r>
            <a:r>
              <a:rPr lang="ru-RU" sz="1100" b="1" spc="-100" dirty="0" err="1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гл.редактор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100" b="1" spc="-100" dirty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журнала «Про-ДОД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», 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заместитель </a:t>
            </a:r>
            <a:r>
              <a:rPr lang="ru-RU" sz="1100" b="1" spc="-100" dirty="0" err="1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гл.редактора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 журнала «Внешкольник», 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</a:rPr>
              <a:t>проректор </a:t>
            </a:r>
            <a:r>
              <a:rPr lang="ru-RU" sz="1100" b="1" spc="-100" dirty="0">
                <a:solidFill>
                  <a:srgbClr val="009999"/>
                </a:solidFill>
                <a:latin typeface="Arial Black" pitchFamily="34" charset="0"/>
              </a:rPr>
              <a:t>по научно-методической работе Академии инновационного образования и развития, ведущий эксперт Научно-методического центра развития образовательных систем, 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Почетный 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работник общего образования, к. </a:t>
            </a:r>
            <a:r>
              <a:rPr lang="ru-RU" sz="1100" b="1" spc="-100" dirty="0" err="1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пед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. </a:t>
            </a:r>
            <a:r>
              <a:rPr lang="ru-RU" sz="1100" b="1" spc="-100" dirty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н</a:t>
            </a:r>
            <a:r>
              <a:rPr lang="ru-RU" sz="1100" b="1" spc="-100" dirty="0" smtClean="0">
                <a:solidFill>
                  <a:srgbClr val="009999"/>
                </a:solidFill>
                <a:latin typeface="Arial Black" pitchFamily="34" charset="0"/>
                <a:ea typeface="Times New Roman"/>
              </a:rPr>
              <a:t>., доцент</a:t>
            </a:r>
            <a:endParaRPr lang="ru-RU" sz="1100" b="1" spc="-100" dirty="0">
              <a:solidFill>
                <a:srgbClr val="009999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" y="5243246"/>
            <a:ext cx="5148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spc="-100" dirty="0" smtClean="0">
                <a:solidFill>
                  <a:srgbClr val="009999"/>
                </a:solidFill>
                <a:effectLst/>
                <a:latin typeface="Arial Black" pitchFamily="34" charset="0"/>
                <a:ea typeface="Calibri"/>
              </a:rPr>
              <a:t>МНОГООБРАЗИЕ ДОПОЛНИТЕЛЬНЫХ ОБЩЕОБРАЗОВАТЕЛЬНЫХ ПРОГРАММ: ВЫЗОВ ВРЕМЕНИ</a:t>
            </a:r>
            <a:endParaRPr lang="ru-RU" sz="2400" spc="-100" dirty="0">
              <a:solidFill>
                <a:srgbClr val="0099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81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static8.depositphotos.com/1262480/854/v/950/depositphotos_8542086-stock-illustration-business-diagram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5" t="5790" r="5639" b="12081"/>
          <a:stretch/>
        </p:blipFill>
        <p:spPr bwMode="auto">
          <a:xfrm>
            <a:off x="42541" y="419766"/>
            <a:ext cx="9035564" cy="633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7956376" y="1743161"/>
            <a:ext cx="973977" cy="1844956"/>
          </a:xfrm>
          <a:prstGeom prst="rect">
            <a:avLst/>
          </a:prstGeom>
          <a:noFill/>
        </p:spPr>
      </p:pic>
      <p:pic>
        <p:nvPicPr>
          <p:cNvPr id="10" name="Picture 3" descr="C:\Users\Евгения Шибаева\Downloads\LOGO1.png"/>
          <p:cNvPicPr>
            <a:picLocks noChangeAspect="1" noChangeArrowheads="1"/>
          </p:cNvPicPr>
          <p:nvPr/>
        </p:nvPicPr>
        <p:blipFill rotWithShape="1">
          <a:blip r:embed="rId4" cstate="print"/>
          <a:srcRect t="17260" b="16843"/>
          <a:stretch/>
        </p:blipFill>
        <p:spPr bwMode="auto">
          <a:xfrm>
            <a:off x="18005" y="1964186"/>
            <a:ext cx="2803805" cy="162393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156165" y="674539"/>
            <a:ext cx="2808312" cy="1631216"/>
          </a:xfrm>
          <a:prstGeom prst="rect">
            <a:avLst/>
          </a:prstGeom>
          <a:gradFill>
            <a:gsLst>
              <a:gs pos="0">
                <a:srgbClr val="009999"/>
              </a:gs>
              <a:gs pos="63000">
                <a:srgbClr val="CC6600"/>
              </a:gs>
              <a:gs pos="43328">
                <a:srgbClr val="009999"/>
              </a:gs>
              <a:gs pos="23000">
                <a:srgbClr val="CC6600"/>
              </a:gs>
              <a:gs pos="98333">
                <a:srgbClr val="CC6600"/>
              </a:gs>
              <a:gs pos="85000">
                <a:srgbClr val="00999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Calibri"/>
              </a:rPr>
              <a:t>Концепция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Calibri"/>
              </a:rPr>
              <a:t>развития дополнительного образования детей</a:t>
            </a:r>
            <a:endParaRPr lang="ru-RU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2853" y="4725150"/>
            <a:ext cx="2381070" cy="2031325"/>
          </a:xfrm>
          <a:prstGeom prst="rect">
            <a:avLst/>
          </a:prstGeom>
          <a:gradFill>
            <a:gsLst>
              <a:gs pos="0">
                <a:srgbClr val="009999"/>
              </a:gs>
              <a:gs pos="63000">
                <a:schemeClr val="accent6">
                  <a:lumMod val="75000"/>
                </a:schemeClr>
              </a:gs>
              <a:gs pos="43328">
                <a:srgbClr val="009999"/>
              </a:gs>
              <a:gs pos="23000">
                <a:schemeClr val="accent6">
                  <a:lumMod val="75000"/>
                </a:schemeClr>
              </a:gs>
              <a:gs pos="98333">
                <a:schemeClr val="accent6">
                  <a:lumMod val="75000"/>
                </a:schemeClr>
              </a:gs>
              <a:gs pos="85000">
                <a:srgbClr val="00999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Arial Black" pitchFamily="34" charset="0"/>
                <a:ea typeface="Calibri"/>
              </a:rPr>
              <a:t>Приоритетный проект «Доступное дополнительное образование для детей»</a:t>
            </a:r>
          </a:p>
          <a:p>
            <a:pPr algn="ctr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88224" y="4725150"/>
            <a:ext cx="2483070" cy="2031325"/>
          </a:xfrm>
          <a:prstGeom prst="rect">
            <a:avLst/>
          </a:prstGeom>
          <a:gradFill>
            <a:gsLst>
              <a:gs pos="0">
                <a:srgbClr val="009999"/>
              </a:gs>
              <a:gs pos="63000">
                <a:schemeClr val="tx2">
                  <a:lumMod val="75000"/>
                </a:schemeClr>
              </a:gs>
              <a:gs pos="43328">
                <a:srgbClr val="009999"/>
              </a:gs>
              <a:gs pos="23000">
                <a:schemeClr val="tx2">
                  <a:lumMod val="75000"/>
                </a:schemeClr>
              </a:gs>
              <a:gs pos="98333">
                <a:schemeClr val="tx2">
                  <a:lumMod val="75000"/>
                </a:schemeClr>
              </a:gs>
              <a:gs pos="85000">
                <a:srgbClr val="009999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/>
                <a:latin typeface="Arial Black" pitchFamily="34" charset="0"/>
                <a:ea typeface="Calibri"/>
              </a:rPr>
              <a:t>Целевая модель развития региональных систем дополнительного образования детей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753777" y="2852948"/>
            <a:ext cx="3618423" cy="3057863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779537" y="2954981"/>
            <a:ext cx="3528392" cy="2892204"/>
          </a:xfrm>
          <a:prstGeom prst="rect">
            <a:avLst/>
          </a:prstGeom>
          <a:noFill/>
        </p:spPr>
        <p:txBody>
          <a:bodyPr wrap="none">
            <a:prstTxWarp prst="textCirclePour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Calibri"/>
              </a:rPr>
              <a:t>ПРОГРАММООРИЕНТИРОВАННОСТЬ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28214"/>
            <a:ext cx="9144000" cy="646331"/>
          </a:xfrm>
          <a:prstGeom prst="rect">
            <a:avLst/>
          </a:prstGeom>
          <a:solidFill>
            <a:srgbClr val="009999"/>
          </a:solidFill>
          <a:ln w="762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kern="0" cap="all" spc="-100" dirty="0">
                <a:solidFill>
                  <a:schemeClr val="bg1"/>
                </a:solidFill>
                <a:latin typeface="Arial Black" panose="020B0A04020102020204" pitchFamily="34" charset="0"/>
                <a:ea typeface="Calibri"/>
              </a:rPr>
              <a:t>Дополнительная общеобразовательная программа – базовый элемент системы дополнительного образования</a:t>
            </a:r>
            <a:endParaRPr lang="ru-RU" kern="0" cap="all" spc="-1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7" t="59356" r="52225" b="19662"/>
          <a:stretch/>
        </p:blipFill>
        <p:spPr bwMode="auto">
          <a:xfrm>
            <a:off x="3059833" y="6021288"/>
            <a:ext cx="2889371" cy="826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456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Евгения Шибаева\Downloads\LOGO1.png"/>
          <p:cNvPicPr>
            <a:picLocks noChangeAspect="1" noChangeArrowheads="1"/>
          </p:cNvPicPr>
          <p:nvPr/>
        </p:nvPicPr>
        <p:blipFill rotWithShape="1">
          <a:blip r:embed="rId2" cstate="print"/>
          <a:srcRect t="23334" b="16477"/>
          <a:stretch/>
        </p:blipFill>
        <p:spPr bwMode="auto">
          <a:xfrm>
            <a:off x="1" y="5772606"/>
            <a:ext cx="2195736" cy="1085405"/>
          </a:xfrm>
          <a:prstGeom prst="rect">
            <a:avLst/>
          </a:prstGeom>
          <a:noFill/>
        </p:spPr>
      </p:pic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8530065" y="123508"/>
            <a:ext cx="613936" cy="1018931"/>
          </a:xfrm>
          <a:prstGeom prst="rect">
            <a:avLst/>
          </a:prstGeom>
          <a:noFill/>
        </p:spPr>
      </p:pic>
      <p:pic>
        <p:nvPicPr>
          <p:cNvPr id="10242" name="Picture 2" descr="http://images.myshared.ru/20/1262991/slide_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4" t="28706" r="10881" b="38119"/>
          <a:stretch/>
        </p:blipFill>
        <p:spPr bwMode="auto">
          <a:xfrm rot="5400000">
            <a:off x="-1522722" y="1527592"/>
            <a:ext cx="5678093" cy="262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179514" y="123506"/>
            <a:ext cx="2304256" cy="1505297"/>
          </a:xfrm>
          <a:prstGeom prst="ellipse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4196" y="4077084"/>
            <a:ext cx="2304256" cy="1505297"/>
          </a:xfrm>
          <a:prstGeom prst="ellipse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64196" y="2086409"/>
            <a:ext cx="2304256" cy="1505297"/>
          </a:xfrm>
          <a:prstGeom prst="ellipse">
            <a:avLst/>
          </a:prstGeom>
          <a:solidFill>
            <a:srgbClr val="008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1334" y="291384"/>
            <a:ext cx="20699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 Black" pitchFamily="34" charset="0"/>
                <a:ea typeface="Calibri"/>
              </a:rPr>
              <a:t>Концепция</a:t>
            </a:r>
          </a:p>
          <a:p>
            <a:pPr lvl="0" algn="ctr"/>
            <a:r>
              <a:rPr lang="ru-RU" sz="1400" b="1" dirty="0">
                <a:solidFill>
                  <a:schemeClr val="bg1"/>
                </a:solidFill>
                <a:latin typeface="Arial Black" pitchFamily="34" charset="0"/>
                <a:ea typeface="Calibri"/>
              </a:rPr>
              <a:t>развития дополнительного образования детей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5787" y="2276884"/>
            <a:ext cx="238107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Calibri"/>
              </a:rPr>
              <a:t>Приоритетный проект «Доступное дополнительное образование для детей»</a:t>
            </a:r>
          </a:p>
          <a:p>
            <a:pPr algn="ctr"/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4787" y="4244956"/>
            <a:ext cx="248307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/>
                <a:latin typeface="Arial Black" pitchFamily="34" charset="0"/>
                <a:ea typeface="Calibri"/>
              </a:rPr>
              <a:t>Целевая модель развития региональных систем дополнительного образования детей</a:t>
            </a:r>
            <a:endParaRPr lang="ru-RU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3"/>
          <a:stretch/>
        </p:blipFill>
        <p:spPr bwMode="auto">
          <a:xfrm>
            <a:off x="2579912" y="687297"/>
            <a:ext cx="5592489" cy="4910641"/>
          </a:xfrm>
          <a:prstGeom prst="rect">
            <a:avLst/>
          </a:prstGeom>
          <a:noFill/>
          <a:ln w="7620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8" t="75713"/>
          <a:stretch/>
        </p:blipFill>
        <p:spPr bwMode="auto">
          <a:xfrm>
            <a:off x="2557858" y="4940230"/>
            <a:ext cx="5614542" cy="1917770"/>
          </a:xfrm>
          <a:prstGeom prst="rect">
            <a:avLst/>
          </a:prstGeom>
          <a:noFill/>
          <a:ln w="57150">
            <a:solidFill>
              <a:srgbClr val="0099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051721" y="-42372"/>
            <a:ext cx="64799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-100" normalizeH="0" baseline="0" noProof="0" dirty="0" smtClean="0">
                <a:ln>
                  <a:noFill/>
                </a:ln>
                <a:solidFill>
                  <a:srgbClr val="009999"/>
                </a:solidFill>
                <a:effectLst/>
                <a:uLnTx/>
                <a:uFillTx/>
                <a:latin typeface="Arial Black" pitchFamily="34" charset="0"/>
                <a:ea typeface="Calibri"/>
              </a:rPr>
              <a:t>МНОГООБРАЗИЕ ДОПОЛНИТЕЛЬНЫХ ОБЩЕОБРАЗОВАТЕЛЬНЫХ ПРОГРАММ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81284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2" cstate="print"/>
          <a:srcRect l="30391" t="-1331" r="31992"/>
          <a:stretch>
            <a:fillRect/>
          </a:stretch>
        </p:blipFill>
        <p:spPr bwMode="auto">
          <a:xfrm>
            <a:off x="8604448" y="33217"/>
            <a:ext cx="499557" cy="831541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" y="-7335"/>
            <a:ext cx="8604447" cy="830997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-10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Calibri"/>
              </a:rPr>
              <a:t>ПОТЕНЦИАЛ МНОГООБРАЗИЯ ДОПОЛНИТЕЛЬНЫХ ОБЩЕОБРАЗОВАТЕЛЬНЫХ ПРОГРАММ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Picture 3" descr="C:\Users\Евгения Шибаева\Downloads\LOGO1.png"/>
          <p:cNvPicPr>
            <a:picLocks noChangeAspect="1" noChangeArrowheads="1"/>
          </p:cNvPicPr>
          <p:nvPr/>
        </p:nvPicPr>
        <p:blipFill rotWithShape="1">
          <a:blip r:embed="rId3" cstate="print"/>
          <a:srcRect t="23334" b="16477"/>
          <a:stretch/>
        </p:blipFill>
        <p:spPr bwMode="auto">
          <a:xfrm>
            <a:off x="1" y="5301208"/>
            <a:ext cx="2529667" cy="1556803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5" t="6423"/>
          <a:stretch/>
        </p:blipFill>
        <p:spPr bwMode="auto">
          <a:xfrm>
            <a:off x="23487" y="815000"/>
            <a:ext cx="2964337" cy="448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https://toipkro.ru/content/news/3282/5d5fd2cac07f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23394" r="8885" b="10964"/>
          <a:stretch/>
        </p:blipFill>
        <p:spPr bwMode="auto">
          <a:xfrm>
            <a:off x="5731761" y="823662"/>
            <a:ext cx="3412239" cy="447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6" descr="https://thumbs.dreamstime.com/b/%D1%8D-%D0%B5%D0%BC%D0%B5%D0%BD%D1%82%D1%8B-%D0%BA%D0%BD%D0%BE%D0%BF%D0%BA%D0%B8-%D0%B8-%D0%B8-%D0%B7%D0%BD%D0%B0%D0%BC%D0%B5%D0%BD%D0%B8-%D0%BA%D1%80%D0%B0%D1%81%D0%BE%D1%87%D0%BD%D1%8B%D0%B9-%D1%8F%D1%80-%D1%8B%D0%BA-%D0%B1%D0%B8%D1%80%D0%BA%D0%B0-%D1%8F-%D0%B2%D0%B0%D1%88%D0%B8%D1%85-%D1%81%D0%BE%D0%BE%D0%B1%D1%89%D0%B5%D0%BD%D0%B8%D0%B9-955858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8" t="25015" r="4027" b="25544"/>
          <a:stretch/>
        </p:blipFill>
        <p:spPr bwMode="auto">
          <a:xfrm rot="10800000">
            <a:off x="2987823" y="849244"/>
            <a:ext cx="2681790" cy="46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987824" y="3501008"/>
            <a:ext cx="25511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Calibri"/>
                <a:cs typeface="Times New Roman"/>
              </a:rPr>
              <a:t>обновление содержания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Calibri"/>
                <a:cs typeface="Times New Roman"/>
              </a:rPr>
              <a:t>дополнительного образования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Calibri"/>
                <a:cs typeface="Times New Roman"/>
              </a:rPr>
              <a:t>и создание 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Calibri"/>
                <a:cs typeface="Times New Roman"/>
              </a:rPr>
              <a:t>программ нового поколения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99332" y="1124744"/>
            <a:ext cx="26817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обеспечение </a:t>
            </a:r>
            <a:r>
              <a:rPr lang="ru-RU" sz="1600" b="1" dirty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доступности качественного дополнительного образования </a:t>
            </a:r>
            <a:endParaRPr lang="ru-RU" sz="1600" b="1" dirty="0" smtClean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учащихся</a:t>
            </a:r>
            <a:endParaRPr lang="ru-RU" sz="1600" b="1" dirty="0">
              <a:solidFill>
                <a:prstClr val="black"/>
              </a:solidFill>
              <a:latin typeface="Arial Black" pitchFamily="34" charset="0"/>
            </a:endParaRPr>
          </a:p>
        </p:txBody>
      </p:sp>
      <p:pic>
        <p:nvPicPr>
          <p:cNvPr id="13" name="Picture 16" descr="https://thumbs.dreamstime.com/b/%D1%8D-%D0%B5%D0%BC%D0%B5%D0%BD%D1%82%D1%8B-%D0%BA%D0%BD%D0%BE%D0%BF%D0%BA%D0%B8-%D0%B8-%D0%B8-%D0%B7%D0%BD%D0%B0%D0%BC%D0%B5%D0%BD%D0%B8-%D0%BA%D1%80%D0%B0%D1%81%D0%BE%D1%87%D0%BD%D1%8B%D0%B9-%D1%8F%D1%80-%D1%8B%D0%BA-%D0%B1%D0%B8%D1%80%D0%BA%D0%B0-%D1%8F-%D0%B2%D0%B0%D1%88%D0%B8%D1%85-%D1%81%D0%BE%D0%BE%D0%B1%D1%89%D0%B5%D0%BD%D0%B8%D0%B9-955858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3" t="49677" r="3757" b="25544"/>
          <a:stretch/>
        </p:blipFill>
        <p:spPr bwMode="auto">
          <a:xfrm>
            <a:off x="2305617" y="5301207"/>
            <a:ext cx="6838384" cy="15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627784" y="5401847"/>
            <a:ext cx="65488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-100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создание условий  для </a:t>
            </a:r>
            <a:r>
              <a:rPr lang="ru-RU" sz="1600" b="1" spc="-100" dirty="0" smtClean="0">
                <a:effectLst/>
                <a:latin typeface="Arial Black" pitchFamily="34" charset="0"/>
                <a:ea typeface="Times New Roman"/>
              </a:rPr>
              <a:t>развития каждого учащегося, приобретения им собственного практического опыта в процессе активной познавательной деятельности в соответствии с его </a:t>
            </a:r>
            <a:r>
              <a:rPr lang="ru-RU" sz="1600" b="1" spc="-100" dirty="0" smtClean="0">
                <a:solidFill>
                  <a:prstClr val="black"/>
                </a:solidFill>
                <a:latin typeface="Arial Black" pitchFamily="34" charset="0"/>
                <a:ea typeface="Calibri"/>
                <a:cs typeface="Times New Roman"/>
              </a:rPr>
              <a:t>способностями, особенностями, возможностями, интересами</a:t>
            </a:r>
            <a:endParaRPr lang="ru-RU" sz="1600" b="1" spc="-100" dirty="0">
              <a:solidFill>
                <a:prstClr val="black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17437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3" t="15851" r="25087" b="9043"/>
          <a:stretch/>
        </p:blipFill>
        <p:spPr bwMode="auto">
          <a:xfrm>
            <a:off x="107504" y="260648"/>
            <a:ext cx="6343071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450575" y="42164"/>
            <a:ext cx="2699792" cy="584775"/>
          </a:xfrm>
          <a:prstGeom prst="rect">
            <a:avLst/>
          </a:prstGeom>
          <a:solidFill>
            <a:srgbClr val="009999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Структура </a:t>
            </a:r>
            <a:r>
              <a:rPr kumimoji="0" lang="ru-RU" sz="1600" b="1" i="0" u="none" strike="noStrike" kern="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программы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kern="0" spc="-100" dirty="0">
                <a:solidFill>
                  <a:prstClr val="white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kumimoji="0" lang="ru-RU" sz="1600" b="1" i="0" u="none" strike="noStrike" kern="0" cap="none" spc="-10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cs typeface="Times New Roman" pitchFamily="18" charset="0"/>
              </a:rPr>
              <a:t>ФЗ-273, ст.2, п.9) </a:t>
            </a: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41197" y="764024"/>
            <a:ext cx="2627784" cy="6093976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8080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630555" algn="l"/>
              </a:tabLst>
              <a:defRPr/>
            </a:pPr>
            <a:r>
              <a:rPr kumimoji="0" lang="ru-RU" sz="1400" b="1" i="1" u="none" strike="noStrike" kern="0" cap="none" spc="-1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1. Характеристики </a:t>
            </a:r>
            <a:r>
              <a:rPr kumimoji="0" lang="ru-RU" sz="1400" b="1" i="1" u="none" strike="noStrike" kern="0" cap="none" spc="-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образования: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itchFamily="34" charset="0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630555" algn="l"/>
              </a:tabLst>
              <a:defRPr/>
            </a:pPr>
            <a:r>
              <a:rPr kumimoji="0" lang="ru-RU" sz="1400" b="0" i="1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Пояснительная записка </a:t>
            </a:r>
            <a:r>
              <a:rPr kumimoji="0" lang="ru-RU" sz="1200" b="0" i="1" u="none" strike="noStrike" kern="0" cap="none" spc="-100" normalizeH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(характеристика) </a:t>
            </a:r>
            <a:endParaRPr kumimoji="0" lang="ru-RU" sz="1200" b="0" i="0" u="none" strike="noStrike" kern="0" cap="none" spc="-100" normalizeH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 Black" pitchFamily="34" charset="0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630555" algn="l"/>
              </a:tabLst>
              <a:defRPr/>
            </a:pPr>
            <a:r>
              <a:rPr kumimoji="0" lang="ru-RU" sz="1400" b="0" i="1" u="none" strike="noStrike" kern="0" cap="none" spc="-1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Цель, </a:t>
            </a:r>
            <a:r>
              <a:rPr kumimoji="0" lang="ru-RU" sz="1400" b="0" i="1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задачи 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 Black" pitchFamily="34" charset="0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630555" algn="l"/>
              </a:tabLst>
              <a:defRPr/>
            </a:pPr>
            <a:r>
              <a:rPr kumimoji="0" lang="ru-RU" sz="1400" b="0" i="1" u="none" strike="noStrike" kern="0" cap="none" spc="-1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Учебный план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630555" algn="l"/>
              </a:tabLst>
              <a:defRPr/>
            </a:pPr>
            <a:r>
              <a:rPr lang="ru-RU" sz="1400" i="1" kern="0" spc="-10" dirty="0">
                <a:solidFill>
                  <a:srgbClr val="006666"/>
                </a:solidFill>
                <a:latin typeface="Arial Black" pitchFamily="34" charset="0"/>
                <a:ea typeface="Times New Roman"/>
                <a:cs typeface="Times New Roman"/>
              </a:rPr>
              <a:t>С</a:t>
            </a:r>
            <a:r>
              <a:rPr kumimoji="0" lang="ru-RU" sz="1400" b="0" i="1" u="none" strike="noStrike" kern="0" cap="none" spc="-10" normalizeH="0" baseline="0" noProof="0" dirty="0" err="1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одержание</a:t>
            </a:r>
            <a:r>
              <a:rPr kumimoji="0" lang="ru-RU" sz="1400" b="0" i="1" u="none" strike="noStrike" kern="0" cap="none" spc="-1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 УП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Arial Black" pitchFamily="34" charset="0"/>
              <a:ea typeface="Calibri"/>
              <a:cs typeface="Times New Roman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40385" algn="l"/>
                <a:tab pos="630555" algn="l"/>
              </a:tabLst>
              <a:defRPr/>
            </a:pPr>
            <a:r>
              <a:rPr kumimoji="0" lang="ru-RU" sz="1400" b="0" i="1" u="none" strike="noStrike" kern="0" cap="none" spc="-10" normalizeH="0" baseline="0" noProof="0" dirty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Планируемые </a:t>
            </a:r>
            <a:r>
              <a:rPr kumimoji="0" lang="ru-RU" sz="1400" b="0" i="1" u="none" strike="noStrike" kern="0" cap="none" spc="-1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результаты</a:t>
            </a:r>
          </a:p>
          <a:p>
            <a:pPr lvl="0" algn="just">
              <a:tabLst>
                <a:tab pos="540385" algn="l"/>
                <a:tab pos="630555" algn="l"/>
              </a:tabLst>
            </a:pPr>
            <a:r>
              <a:rPr lang="ru-RU" sz="1400" b="1" i="1" spc="-10" dirty="0">
                <a:solidFill>
                  <a:srgbClr val="C00000"/>
                </a:solidFill>
                <a:latin typeface="Arial Black" pitchFamily="34" charset="0"/>
                <a:ea typeface="Times New Roman"/>
                <a:cs typeface="Times New Roman"/>
              </a:rPr>
              <a:t>2.Организационно-педагогические условия: </a:t>
            </a:r>
            <a:endParaRPr lang="ru-RU" sz="1400" dirty="0">
              <a:solidFill>
                <a:srgbClr val="C00000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  <a:tab pos="630555" algn="l"/>
              </a:tabLst>
            </a:pPr>
            <a:r>
              <a:rPr lang="ru-RU" sz="1400" i="1" spc="-10" dirty="0">
                <a:solidFill>
                  <a:srgbClr val="006666"/>
                </a:solidFill>
                <a:latin typeface="Arial Black" pitchFamily="34" charset="0"/>
                <a:ea typeface="Times New Roman"/>
                <a:cs typeface="Times New Roman"/>
              </a:rPr>
              <a:t>Формы аттестации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  <a:tab pos="630555" algn="l"/>
              </a:tabLst>
            </a:pPr>
            <a:r>
              <a:rPr lang="ru-RU" sz="1400" i="1" spc="-10" dirty="0">
                <a:solidFill>
                  <a:srgbClr val="006666"/>
                </a:solidFill>
                <a:latin typeface="Arial Black" pitchFamily="34" charset="0"/>
                <a:ea typeface="Times New Roman"/>
                <a:cs typeface="Times New Roman"/>
              </a:rPr>
              <a:t>Оценочные материалы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Calibri"/>
                <a:cs typeface="Times New Roman"/>
              </a:rPr>
              <a:t>Условия реализации программы (</a:t>
            </a: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Times New Roman"/>
                <a:cs typeface="Times New Roman"/>
              </a:rPr>
              <a:t>материально-техническое, кадровое, информационное обеспечение).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Times New Roman"/>
                <a:cs typeface="Times New Roman"/>
              </a:rPr>
              <a:t>Методические материалы.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Times New Roman"/>
                <a:cs typeface="Times New Roman"/>
              </a:rPr>
              <a:t>Рабочие программы </a:t>
            </a: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Calibri"/>
                <a:cs typeface="Times New Roman"/>
              </a:rPr>
              <a:t>учебных предметов, курсов, модулей.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Calibri"/>
                <a:cs typeface="Times New Roman"/>
              </a:rPr>
              <a:t>Календарный учебный график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tabLst>
                <a:tab pos="540385" algn="l"/>
              </a:tabLst>
            </a:pPr>
            <a:r>
              <a:rPr lang="ru-RU" sz="1400" i="1" dirty="0">
                <a:solidFill>
                  <a:srgbClr val="006666"/>
                </a:solidFill>
                <a:latin typeface="Arial Black" pitchFamily="34" charset="0"/>
                <a:ea typeface="Calibri"/>
                <a:cs typeface="Times New Roman"/>
              </a:rPr>
              <a:t>Список </a:t>
            </a:r>
            <a:r>
              <a:rPr lang="ru-RU" sz="1400" i="1" dirty="0" smtClean="0">
                <a:solidFill>
                  <a:srgbClr val="006666"/>
                </a:solidFill>
                <a:latin typeface="Arial Black" pitchFamily="34" charset="0"/>
                <a:ea typeface="Calibri"/>
                <a:cs typeface="Times New Roman"/>
              </a:rPr>
              <a:t>литературы</a:t>
            </a:r>
            <a:endParaRPr lang="ru-RU" sz="1400" dirty="0">
              <a:solidFill>
                <a:srgbClr val="006666"/>
              </a:solidFill>
              <a:latin typeface="Arial Black" pitchFamily="34" charset="0"/>
              <a:ea typeface="Calibri"/>
              <a:cs typeface="Times New Roman"/>
            </a:endParaRPr>
          </a:p>
        </p:txBody>
      </p:sp>
      <p:pic>
        <p:nvPicPr>
          <p:cNvPr id="10" name="Picture 2" descr="https://ds05.infourok.ru/uploads/ex/05ce/000f962d-980b2368/hello_html_m3bcccaf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698" y="3380280"/>
            <a:ext cx="2261270" cy="328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1166055">
            <a:off x="4077595" y="3211003"/>
            <a:ext cx="2127185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Разноуровневые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204522">
            <a:off x="922493" y="1177789"/>
            <a:ext cx="2257349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Интегрированные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1101627">
            <a:off x="552984" y="4060120"/>
            <a:ext cx="1712328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Профильные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9437600">
            <a:off x="4093020" y="1863127"/>
            <a:ext cx="1508426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Модульные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734056">
            <a:off x="3783292" y="4197812"/>
            <a:ext cx="1161536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Сетевые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226607">
            <a:off x="48784" y="2753842"/>
            <a:ext cx="1784784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Комплексные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980728">
            <a:off x="1661107" y="3047260"/>
            <a:ext cx="1502334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программы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5774778">
            <a:off x="2605731" y="2526151"/>
            <a:ext cx="1614545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Показатели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4120686">
            <a:off x="2624938" y="2989372"/>
            <a:ext cx="728084" cy="33855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вида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0" name="Picture 3" descr="C:\Users\Евгения Шибаева\Downloads\LOGO1.png"/>
          <p:cNvPicPr>
            <a:picLocks noChangeAspect="1" noChangeArrowheads="1"/>
          </p:cNvPicPr>
          <p:nvPr/>
        </p:nvPicPr>
        <p:blipFill rotWithShape="1">
          <a:blip r:embed="rId4" cstate="print"/>
          <a:srcRect t="23334" b="16477"/>
          <a:stretch/>
        </p:blipFill>
        <p:spPr bwMode="auto">
          <a:xfrm>
            <a:off x="-83" y="5133220"/>
            <a:ext cx="2379083" cy="1464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1" name="Прямоугольник 20"/>
          <p:cNvSpPr/>
          <p:nvPr/>
        </p:nvSpPr>
        <p:spPr>
          <a:xfrm rot="5012487">
            <a:off x="2552717" y="1036282"/>
            <a:ext cx="1452642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Уровневые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9" t="44638" r="24967" b="41809"/>
          <a:stretch/>
        </p:blipFill>
        <p:spPr bwMode="auto">
          <a:xfrm rot="1993978">
            <a:off x="177056" y="1368739"/>
            <a:ext cx="1555086" cy="867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9" t="44638" r="24967" b="41809"/>
          <a:stretch/>
        </p:blipFill>
        <p:spPr bwMode="auto">
          <a:xfrm rot="18017967">
            <a:off x="3319105" y="715461"/>
            <a:ext cx="2152730" cy="862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 rot="17905008">
            <a:off x="3306369" y="995434"/>
            <a:ext cx="2151551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Arial Black" pitchFamily="34" charset="0"/>
              </a:rPr>
              <a:t>Адаптированные</a:t>
            </a: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 rot="1734056">
            <a:off x="180445" y="1695697"/>
            <a:ext cx="1727076" cy="338554"/>
          </a:xfrm>
          <a:prstGeom prst="rect">
            <a:avLst/>
          </a:prstGeom>
          <a:solidFill>
            <a:srgbClr val="00B050"/>
          </a:solidFill>
        </p:spPr>
        <p:txBody>
          <a:bodyPr wrap="none">
            <a:spAutoFit/>
          </a:bodyPr>
          <a:lstStyle/>
          <a:p>
            <a:r>
              <a:rPr kumimoji="0" lang="ru-RU" sz="1600" b="0" i="1" u="none" strike="noStrike" kern="0" cap="none" spc="-1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Вариативные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27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5" cstate="print"/>
          <a:srcRect l="30391" t="-1331" r="31992"/>
          <a:stretch>
            <a:fillRect/>
          </a:stretch>
        </p:blipFill>
        <p:spPr bwMode="auto">
          <a:xfrm>
            <a:off x="34224" y="42164"/>
            <a:ext cx="510423" cy="794157"/>
          </a:xfrm>
          <a:prstGeom prst="rect">
            <a:avLst/>
          </a:prstGeom>
          <a:noFill/>
        </p:spPr>
      </p:pic>
      <p:sp>
        <p:nvSpPr>
          <p:cNvPr id="28" name="AutoShape 8" descr="https://svgsilh.com/svg/23364-3f51b5.sv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10" descr="https://svgsilh.com/svg/23364-3f51b5.svg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0" t="10158" r="11149" b="10158"/>
          <a:stretch/>
        </p:blipFill>
        <p:spPr bwMode="auto">
          <a:xfrm>
            <a:off x="4064746" y="4956493"/>
            <a:ext cx="2394924" cy="1817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Прямоугольник 34"/>
          <p:cNvSpPr/>
          <p:nvPr/>
        </p:nvSpPr>
        <p:spPr>
          <a:xfrm>
            <a:off x="4363789" y="5919649"/>
            <a:ext cx="134203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400" b="0" i="1" u="none" strike="noStrike" kern="0" cap="none" spc="-1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Педагог ДО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841270" y="5445224"/>
            <a:ext cx="11330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400" b="0" i="1" u="none" strike="noStrike" kern="0" cap="none" spc="-1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Arial Black" pitchFamily="34" charset="0"/>
                <a:ea typeface="Times New Roman"/>
                <a:cs typeface="Times New Roman"/>
              </a:rPr>
              <a:t>Методист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2869" y="4562262"/>
            <a:ext cx="5951723" cy="1507067"/>
          </a:xfrm>
        </p:spPr>
        <p:txBody>
          <a:bodyPr anchor="b">
            <a:normAutofit/>
          </a:bodyPr>
          <a:lstStyle/>
          <a:p>
            <a:pPr algn="ctr"/>
            <a:r>
              <a:rPr lang="ru-RU" sz="2400" b="1" dirty="0">
                <a:latin typeface="Circe Bold" panose="020B0602020203020203" pitchFamily="34" charset="-52"/>
              </a:rPr>
              <a:t>СПАСИБО ЗА ВНИМАНИЕ</a:t>
            </a:r>
            <a:br>
              <a:rPr lang="ru-RU" sz="2400" b="1" dirty="0">
                <a:latin typeface="Circe Bold" panose="020B0602020203020203" pitchFamily="34" charset="-52"/>
              </a:rPr>
            </a:br>
            <a:r>
              <a:rPr lang="en-US" sz="2400" b="1" dirty="0">
                <a:latin typeface="Circe Bold" panose="020B0602020203020203" pitchFamily="34" charset="-52"/>
              </a:rPr>
              <a:t>vk.com/</a:t>
            </a:r>
            <a:r>
              <a:rPr lang="en-US" sz="2400" b="1" dirty="0" err="1">
                <a:latin typeface="Circe Bold" panose="020B0602020203020203" pitchFamily="34" charset="-52"/>
              </a:rPr>
              <a:t>rmcko</a:t>
            </a:r>
            <a:endParaRPr lang="ru-RU" sz="2400" b="1" dirty="0">
              <a:latin typeface="Circe Bold" panose="020B0602020203020203" pitchFamily="34" charset="-52"/>
            </a:endParaRPr>
          </a:p>
        </p:txBody>
      </p:sp>
      <p:pic>
        <p:nvPicPr>
          <p:cNvPr id="3" name="Picture 3" descr="C:\Users\Евгения Шибаева\Downloads\LOGO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64308"/>
            <a:ext cx="6788814" cy="5932746"/>
          </a:xfrm>
          <a:prstGeom prst="rect">
            <a:avLst/>
          </a:prstGeom>
          <a:noFill/>
        </p:spPr>
      </p:pic>
      <p:pic>
        <p:nvPicPr>
          <p:cNvPr id="4" name="Picture 2" descr="C:\Users\Евгения Шибаева\Desktop\1583985313_Успех_каждого_ребенка.jpg"/>
          <p:cNvPicPr>
            <a:picLocks noChangeAspect="1" noChangeArrowheads="1"/>
          </p:cNvPicPr>
          <p:nvPr/>
        </p:nvPicPr>
        <p:blipFill>
          <a:blip r:embed="rId3" cstate="print"/>
          <a:srcRect l="30391" t="-1331" r="31992"/>
          <a:stretch>
            <a:fillRect/>
          </a:stretch>
        </p:blipFill>
        <p:spPr bwMode="auto">
          <a:xfrm>
            <a:off x="10229" y="11918"/>
            <a:ext cx="720342" cy="1263210"/>
          </a:xfrm>
          <a:prstGeom prst="rect">
            <a:avLst/>
          </a:prstGeom>
          <a:noFill/>
        </p:spPr>
      </p:pic>
      <p:pic>
        <p:nvPicPr>
          <p:cNvPr id="5" name="Picture 6" descr="https://im0-tub-ru.yandex.net/i?id=ed650b613c513a805efc8bc915500cdb&amp;n=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1"/>
          <a:stretch/>
        </p:blipFill>
        <p:spPr bwMode="auto">
          <a:xfrm>
            <a:off x="2052602" y="15558"/>
            <a:ext cx="3819289" cy="94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xn--d1aa2abcg.xn--p1ai/_fq/0/s90442726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847" b="24762"/>
          <a:stretch/>
        </p:blipFill>
        <p:spPr bwMode="auto">
          <a:xfrm>
            <a:off x="6112035" y="293896"/>
            <a:ext cx="2868460" cy="1317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508217" y="951971"/>
            <a:ext cx="1692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Helvetica"/>
              <a:hlinkClick r:id="rId6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Helvetica"/>
                <a:hlinkClick r:id="rId6"/>
              </a:rPr>
              <a:t>vg.mskobr.ru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8" descr="http://wp3.acinedu.140l6.spectrum.myjino.ru/wp-content/uploads/2020/04/logo-vnes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223" y="1735949"/>
            <a:ext cx="3317081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84168" y="2509747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DD0000"/>
              </a:solidFill>
              <a:effectLst/>
              <a:uLnTx/>
              <a:uFillTx/>
              <a:latin typeface="Helvetica"/>
              <a:hlinkClick r:id="rId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D0000"/>
                </a:solidFill>
                <a:effectLst/>
                <a:uLnTx/>
                <a:uFillTx/>
                <a:latin typeface="Helvetica"/>
                <a:hlinkClick r:id="rId8"/>
              </a:rPr>
              <a:t>vneshkolniknew.ru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10" name="Picture 2" descr="https://sovkonditer.ru/sites/default/files/imagesnews/2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8793" r="10202" b="7068"/>
          <a:stretch/>
        </p:blipFill>
        <p:spPr bwMode="auto">
          <a:xfrm>
            <a:off x="6732240" y="4978461"/>
            <a:ext cx="2411760" cy="189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2220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1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2_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E76C58522DDFD42BB606BD3B8AF94D8" ma:contentTypeVersion="" ma:contentTypeDescription="Создание документа." ma:contentTypeScope="" ma:versionID="05cf558e449e085b02c0a274eb9193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909ac9cd5bf9b5077b0549d86e641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8B50965-6B4C-477A-A8E8-CEC3C9EA7E09}"/>
</file>

<file path=customXml/itemProps2.xml><?xml version="1.0" encoding="utf-8"?>
<ds:datastoreItem xmlns:ds="http://schemas.openxmlformats.org/officeDocument/2006/customXml" ds:itemID="{CEA60CC3-AC43-4E3D-90C6-BD6DF323AE12}"/>
</file>

<file path=customXml/itemProps3.xml><?xml version="1.0" encoding="utf-8"?>
<ds:datastoreItem xmlns:ds="http://schemas.openxmlformats.org/officeDocument/2006/customXml" ds:itemID="{65058CDA-E774-442B-822A-38C0D1F2B66B}"/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200</Words>
  <Application>Microsoft Office PowerPoint</Application>
  <PresentationFormat>Экран (4:3)</PresentationFormat>
  <Paragraphs>54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Тема Office</vt:lpstr>
      <vt:lpstr>Сектор</vt:lpstr>
      <vt:lpstr>1_Сектор</vt:lpstr>
      <vt:lpstr>2_Сектор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vk.com/rmcko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</dc:creator>
  <cp:lastModifiedBy>Люба</cp:lastModifiedBy>
  <cp:revision>29</cp:revision>
  <dcterms:created xsi:type="dcterms:W3CDTF">2020-09-01T08:12:23Z</dcterms:created>
  <dcterms:modified xsi:type="dcterms:W3CDTF">2020-09-01T18:14:16Z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0x010100DE76C58522DDFD42BB606BD3B8AF94D8</vt:lpwstr>
  </property>
</Properties>
</file>