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12192000"/>
  <p:notesSz cx="6858000" cy="9144000"/>
  <p:embeddedFontLst>
    <p:embeddedFont>
      <p:font typeface="Century Gothic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0" roundtripDataSignature="AMtx7mhNUV7aJ9W7gFSjgH8VMfB3zpMR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98C55F4-CA77-42F0-9CB4-D8E95481C6D9}">
  <a:tblStyle styleId="{198C55F4-CA77-42F0-9CB4-D8E95481C6D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font" Target="fonts/CenturyGothic-italic.fntdata"/><Relationship Id="rId8" Type="http://schemas.openxmlformats.org/officeDocument/2006/relationships/slide" Target="slides/slide2.xml"/><Relationship Id="rId3" Type="http://schemas.openxmlformats.org/officeDocument/2006/relationships/presProps" Target="presProps.xml"/><Relationship Id="rId21" Type="http://schemas.openxmlformats.org/officeDocument/2006/relationships/customXml" Target="../customXml/item1.xml"/><Relationship Id="rId12" Type="http://schemas.openxmlformats.org/officeDocument/2006/relationships/slide" Target="slides/slide6.xml"/><Relationship Id="rId17" Type="http://schemas.openxmlformats.org/officeDocument/2006/relationships/font" Target="fonts/CenturyGothic-bold.fntdata"/><Relationship Id="rId7" Type="http://schemas.openxmlformats.org/officeDocument/2006/relationships/slide" Target="slides/slide1.xml"/><Relationship Id="rId20" Type="http://customschemas.google.com/relationships/presentationmetadata" Target="metadata"/><Relationship Id="rId2" Type="http://schemas.openxmlformats.org/officeDocument/2006/relationships/viewProps" Target="viewProps.xml"/><Relationship Id="rId16" Type="http://schemas.openxmlformats.org/officeDocument/2006/relationships/font" Target="fonts/CenturyGothic-regular.fntdata"/><Relationship Id="rId11" Type="http://schemas.openxmlformats.org/officeDocument/2006/relationships/slide" Target="slides/slide5.xml"/><Relationship Id="rId1" Type="http://schemas.openxmlformats.org/officeDocument/2006/relationships/theme" Target="theme/theme2.xml"/><Relationship Id="rId6" Type="http://schemas.openxmlformats.org/officeDocument/2006/relationships/notesMaster" Target="notesMasters/notesMaster1.xml"/><Relationship Id="rId15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4.xml"/><Relationship Id="rId19" Type="http://schemas.openxmlformats.org/officeDocument/2006/relationships/font" Target="fonts/CenturyGothic-boldItalic.fntdata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95131cd9f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95131cd9f1_0_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95131cd9f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95131cd9f1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95131cd9f1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95131cd9f1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95131cd9f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95131cd9f1_0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95131cd9f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g95131cd9f1_0_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entury Gothic"/>
              <a:buNone/>
              <a:defRPr sz="4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subTitle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22C4ED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23" name="Google Shape;23;p7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7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7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7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cap="flat" cmpd="sng" w="317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7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cap="flat" cmpd="sng" w="317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анорамная фотография с подписью" showMasterSp="0">
  <p:cSld name="Панорамная фотография с подписью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/>
          <p:nvPr>
            <p:ph idx="2" type="pic"/>
          </p:nvPr>
        </p:nvSpPr>
        <p:spPr>
          <a:xfrm>
            <a:off x="685800" y="533400"/>
            <a:ext cx="10818812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dk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подпись" showMasterSp="0">
  <p:cSld name="Заголовок и подпись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22C4ED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с подписью" showMasterSp="0">
  <p:cSld name="Цитата с подписью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b="0" sz="32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2" type="body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22C4ED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6" name="Google Shape;96;p1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9" name="Google Shape;99;p18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Карточка имени" showMasterSp="0">
  <p:cSld name="Карточка имени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9"/>
          <p:cNvSpPr txBox="1"/>
          <p:nvPr>
            <p:ph idx="1" type="body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22C4ED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4" name="Google Shape;104;p1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Цитата карточки имени" showMasterSp="0">
  <p:cSld name="Цитата карточки имени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/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b="0" sz="32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dk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2" type="body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22C4ED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2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4" name="Google Shape;114;p2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15" name="Google Shape;115;p20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8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Истина или ложь" showMasterSp="0">
  <p:cSld name="Истина или ложь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1"/>
          <p:cNvSpPr txBox="1"/>
          <p:nvPr>
            <p:ph idx="1" type="body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dk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2" type="body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22C4ED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0" name="Google Shape;120;p2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showMasterSp="0" type="vertTx">
  <p:cSld name="VERTICAL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2"/>
          <p:cNvSpPr txBox="1"/>
          <p:nvPr>
            <p:ph idx="1" type="body"/>
          </p:nvPr>
        </p:nvSpPr>
        <p:spPr>
          <a:xfrm rot="5400000">
            <a:off x="3143778" y="-1773767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showMasterSp="0" type="vertTitleAndTx">
  <p:cSld name="VERTICAL_TITLE_AND_VERTICAL_TEX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3"/>
          <p:cNvSpPr txBox="1"/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3"/>
          <p:cNvSpPr txBox="1"/>
          <p:nvPr>
            <p:ph idx="1" type="body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32" name="Google Shape;132;p2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showMasterSp="0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showMasterSp="0" type="twoTxTwoObj">
  <p:cSld name="TWO_OBJECTS_WITH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37" name="Google Shape;37;p9"/>
          <p:cNvSpPr txBox="1"/>
          <p:nvPr>
            <p:ph idx="2" type="body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3" type="body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2240"/>
              <a:buNone/>
              <a:defRPr b="0" sz="28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4" type="body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 b="0" sz="36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22C4ED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showMasterSp="0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2" type="body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showMasterSp="0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entury Gothic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2" type="body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entury Gothic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/>
          <p:nvPr>
            <p:ph idx="2" type="pic"/>
          </p:nvPr>
        </p:nvSpPr>
        <p:spPr>
          <a:xfrm>
            <a:off x="989012" y="914400"/>
            <a:ext cx="3280974" cy="45720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dk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76" name="Google Shape;76;p15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6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7" name="Google Shape;7;p6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6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" name="Google Shape;9;p6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" name="Google Shape;10;p6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" name="Google Shape;11;p6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2" name="Google Shape;12;p6"/>
          <p:cNvSpPr txBox="1"/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22C4ED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3200" u="none" cap="none" strike="noStrike">
                <a:solidFill>
                  <a:srgbClr val="0D88A7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Евгения Шибаева\Desktop\1583985313_Успех_каждого_ребенка.jpg" id="139" name="Google Shape;139;p1"/>
          <p:cNvPicPr preferRelativeResize="0"/>
          <p:nvPr/>
        </p:nvPicPr>
        <p:blipFill rotWithShape="1">
          <a:blip r:embed="rId3">
            <a:alphaModFix/>
          </a:blip>
          <a:srcRect b="0" l="30391" r="31991" t="-1331"/>
          <a:stretch/>
        </p:blipFill>
        <p:spPr>
          <a:xfrm>
            <a:off x="10399594" y="191466"/>
            <a:ext cx="1241662" cy="22576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ownloads\LOGO1.png" id="140" name="Google Shape;14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2012" y="-867289"/>
            <a:ext cx="10317705" cy="72982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"/>
          <p:cNvSpPr txBox="1"/>
          <p:nvPr>
            <p:ph type="title"/>
          </p:nvPr>
        </p:nvSpPr>
        <p:spPr>
          <a:xfrm>
            <a:off x="693400" y="398600"/>
            <a:ext cx="10429500" cy="321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1400">
                <a:latin typeface="Arial"/>
                <a:ea typeface="Arial"/>
                <a:cs typeface="Arial"/>
                <a:sym typeface="Arial"/>
              </a:rPr>
              <a:t>Департамент образования и науки Костромской области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1400">
                <a:latin typeface="Arial"/>
                <a:ea typeface="Arial"/>
                <a:cs typeface="Arial"/>
                <a:sym typeface="Arial"/>
              </a:rPr>
              <a:t>Костромской областной институт развития образования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1400">
                <a:latin typeface="Arial"/>
                <a:ea typeface="Arial"/>
                <a:cs typeface="Arial"/>
                <a:sym typeface="Arial"/>
              </a:rPr>
              <a:t>ГБУ ДО КО «Дворец творчества»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1400">
                <a:latin typeface="Arial"/>
                <a:ea typeface="Arial"/>
                <a:cs typeface="Arial"/>
                <a:sym typeface="Arial"/>
              </a:rPr>
              <a:t>Региональный модельный центр дополнительного образования.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1400">
                <a:latin typeface="Arial"/>
                <a:ea typeface="Arial"/>
                <a:cs typeface="Arial"/>
                <a:sym typeface="Arial"/>
              </a:rPr>
              <a:t>Региональная дистанционная конференция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ru-RU" sz="1400">
                <a:latin typeface="Arial"/>
                <a:ea typeface="Arial"/>
                <a:cs typeface="Arial"/>
                <a:sym typeface="Arial"/>
              </a:rPr>
              <a:t>работников дополнительного образования Костромской области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ru-RU" sz="1400">
                <a:latin typeface="Arial"/>
                <a:ea typeface="Arial"/>
                <a:cs typeface="Arial"/>
                <a:sym typeface="Arial"/>
              </a:rPr>
              <a:t>«ДОПОЛНИТЕЛЬНОЕ ОБРАЗОВАНИЕ ДЕТЕЙ: ВЕКТОРЫ ТРАНСФОРМАЦИИ» </a:t>
            </a:r>
            <a:endParaRPr b="1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sz="1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Основные тенденции 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развития социально-педагогической направленности в регионе.</a:t>
            </a:r>
            <a:endParaRPr b="1"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2"/>
          <p:cNvSpPr txBox="1"/>
          <p:nvPr>
            <p:ph idx="1" type="body"/>
          </p:nvPr>
        </p:nvSpPr>
        <p:spPr>
          <a:xfrm>
            <a:off x="8549798" y="3989422"/>
            <a:ext cx="3522900" cy="23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ru-RU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Асафова Татьяна Федоровна</a:t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lang="ru-RU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</a:t>
            </a:r>
            <a:r>
              <a:rPr b="1" lang="ru-RU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андидат педагогических наук, </a:t>
            </a:r>
            <a:br>
              <a:rPr b="1" lang="ru-RU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ru-RU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ГБУ ДО КО «Дворец творчества»</a:t>
            </a:r>
            <a:endParaRPr b="1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rtl="0" algn="l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147" name="Google Shape;14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48" name="Google Shape;148;p2"/>
          <p:cNvPicPr preferRelativeResize="0"/>
          <p:nvPr/>
        </p:nvPicPr>
        <p:blipFill rotWithShape="1">
          <a:blip r:embed="rId4">
            <a:alphaModFix/>
          </a:blip>
          <a:srcRect b="0" l="30391" r="31991" t="-1331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2"/>
          <p:cNvSpPr txBox="1"/>
          <p:nvPr/>
        </p:nvSpPr>
        <p:spPr>
          <a:xfrm>
            <a:off x="4738400" y="61741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>
                <a:solidFill>
                  <a:schemeClr val="dk1"/>
                </a:solidFill>
              </a:rPr>
              <a:t>3 сентября 2020 года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95131cd9f1_0_24"/>
          <p:cNvSpPr txBox="1"/>
          <p:nvPr>
            <p:ph idx="2" type="body"/>
          </p:nvPr>
        </p:nvSpPr>
        <p:spPr>
          <a:xfrm>
            <a:off x="1251900" y="222825"/>
            <a:ext cx="96882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ctr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ru-RU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Задачи социально-педагогической направленности: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155" name="Google Shape;155;g95131cd9f1_0_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56" name="Google Shape;156;g95131cd9f1_0_24"/>
          <p:cNvPicPr preferRelativeResize="0"/>
          <p:nvPr/>
        </p:nvPicPr>
        <p:blipFill rotWithShape="1">
          <a:blip r:embed="rId4">
            <a:alphaModFix/>
          </a:blip>
          <a:srcRect b="0" l="30390" r="31992" t="-1327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g95131cd9f1_0_24"/>
          <p:cNvSpPr txBox="1"/>
          <p:nvPr/>
        </p:nvSpPr>
        <p:spPr>
          <a:xfrm>
            <a:off x="501300" y="968850"/>
            <a:ext cx="11189400" cy="45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Формирование</a:t>
            </a:r>
            <a:r>
              <a:rPr b="1" lang="ru-RU" sz="1800"/>
              <a:t> внутренней позиции </a:t>
            </a:r>
            <a:r>
              <a:rPr lang="ru-RU" sz="1800"/>
              <a:t>ребенка по отношению к окружающей социальной       действительности;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/>
            </a:br>
            <a:r>
              <a:rPr lang="ru-RU" sz="1800"/>
              <a:t>• </a:t>
            </a:r>
            <a:r>
              <a:rPr b="1" lang="ru-RU" sz="1800"/>
              <a:t>Формирование «универсальных» компетенций</a:t>
            </a:r>
            <a:r>
              <a:rPr lang="ru-RU" sz="1800"/>
              <a:t> (навыков 21 века): критическое мышление, креативность, кооперация, коммуникация;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/>
            </a:br>
            <a:r>
              <a:rPr lang="ru-RU" sz="1800"/>
              <a:t>• </a:t>
            </a:r>
            <a:r>
              <a:rPr b="1" lang="ru-RU" sz="1800"/>
              <a:t>Формирование «современной грамотности»</a:t>
            </a:r>
            <a:r>
              <a:rPr lang="ru-RU" sz="1800"/>
              <a:t> - базовых умений действовать в типовых жизненных ситуациях в меняющихся социально-экономических условиях (финансовая, правовая, информационная и др.); личностных качеств и социально-эмоционального интеллекта (способность к саморегулированию, ответственность, инициативность, осознанность, эмпатийность и др.);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/>
            </a:br>
            <a:r>
              <a:rPr lang="ru-RU" sz="1800"/>
              <a:t>• </a:t>
            </a:r>
            <a:r>
              <a:rPr b="1" lang="ru-RU" sz="1800"/>
              <a:t>Формирование гражданской идентичности</a:t>
            </a:r>
            <a:r>
              <a:rPr lang="ru-RU" sz="1800"/>
              <a:t> и компетентности;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/>
            </a:br>
            <a:r>
              <a:rPr lang="ru-RU" sz="1800"/>
              <a:t>• </a:t>
            </a:r>
            <a:r>
              <a:rPr b="1" lang="ru-RU" sz="1800"/>
              <a:t>Формирование</a:t>
            </a:r>
            <a:r>
              <a:rPr lang="ru-RU" sz="1800"/>
              <a:t> в детях </a:t>
            </a:r>
            <a:r>
              <a:rPr b="1" lang="ru-RU" sz="1800"/>
              <a:t>умения</a:t>
            </a:r>
            <a:r>
              <a:rPr lang="ru-RU" sz="1800"/>
              <a:t> совершать правильный выбор;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/>
            </a:br>
            <a:r>
              <a:rPr lang="ru-RU" sz="1800"/>
              <a:t>• </a:t>
            </a:r>
            <a:r>
              <a:rPr b="1" lang="ru-RU" sz="1800"/>
              <a:t>Формирование</a:t>
            </a:r>
            <a:r>
              <a:rPr lang="ru-RU" sz="1800"/>
              <a:t> в детской среде </a:t>
            </a:r>
            <a:r>
              <a:rPr b="1" lang="ru-RU" sz="1800"/>
              <a:t>позитивных моделей</a:t>
            </a:r>
            <a:r>
              <a:rPr lang="ru-RU" sz="1800"/>
              <a:t> поведения как нормы. 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Евгения Шибаева\Downloads\LOGO1.png" id="162" name="Google Shape;16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63" name="Google Shape;163;p3"/>
          <p:cNvPicPr preferRelativeResize="0"/>
          <p:nvPr/>
        </p:nvPicPr>
        <p:blipFill rotWithShape="1">
          <a:blip r:embed="rId4">
            <a:alphaModFix/>
          </a:blip>
          <a:srcRect b="0" l="30391" r="31991" t="-1331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4" name="Google Shape;164;p3"/>
          <p:cNvGraphicFramePr/>
          <p:nvPr/>
        </p:nvGraphicFramePr>
        <p:xfrm>
          <a:off x="810025" y="177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{198C55F4-CA77-42F0-9CB4-D8E95481C6D9}</a:tableStyleId>
              </a:tblPr>
              <a:tblGrid>
                <a:gridCol w="1714500"/>
                <a:gridCol w="1714500"/>
                <a:gridCol w="1695500"/>
                <a:gridCol w="1733500"/>
                <a:gridCol w="1714500"/>
                <a:gridCol w="1714500"/>
              </a:tblGrid>
              <a:tr h="382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МР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2019-2020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2020-2021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МР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2019-2020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/>
                        <a:t>2020-2021</a:t>
                      </a:r>
                      <a:endParaRPr/>
                    </a:p>
                  </a:txBody>
                  <a:tcPr marT="91425" marB="91425" marR="91425" marL="9142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37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ГО Кострома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6292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4150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г. Мантурово и Мантуровcкий район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447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460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ГО Буй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622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155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Межевский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0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45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ГО Волгореченск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460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196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г. Нея и Нейский район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69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179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4378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ГО Галич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1191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1305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г. Нерехта и Нерехтский район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1049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388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ГО Шарья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 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2100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Октябрьский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253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265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Антроповский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206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160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Островский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232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885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Буйский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75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110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Павинский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436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142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Вохомский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122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115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Парфеньевский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80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100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Галичский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140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Поназыревский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11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51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Кадыйский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112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438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Пыщугский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110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69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Кологривский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52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82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Солигаличский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347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421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Костромской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341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1380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Судиславский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242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235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Красносельский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661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101</a:t>
                      </a:r>
                      <a:endParaRPr sz="900"/>
                    </a:p>
                  </a:txBody>
                  <a:tcPr marT="91425" marB="91425" marR="68575" marL="6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Сусанинский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234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150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Макарьевский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188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354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Чухломский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312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 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  <a:tr h="3544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МР Шарьинский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25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900"/>
                        <a:t>35</a:t>
                      </a:r>
                      <a:endParaRPr sz="900"/>
                    </a:p>
                  </a:txBody>
                  <a:tcPr marT="91425" marB="91425" marR="68575" marL="68575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95131cd9f1_0_35"/>
          <p:cNvSpPr txBox="1"/>
          <p:nvPr>
            <p:ph idx="2" type="body"/>
          </p:nvPr>
        </p:nvSpPr>
        <p:spPr>
          <a:xfrm>
            <a:off x="1251900" y="177825"/>
            <a:ext cx="96882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ctr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ru-RU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Приоритетные направления СПН в регионе.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170" name="Google Shape;170;g95131cd9f1_0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71" name="Google Shape;171;g95131cd9f1_0_35"/>
          <p:cNvPicPr preferRelativeResize="0"/>
          <p:nvPr/>
        </p:nvPicPr>
        <p:blipFill rotWithShape="1">
          <a:blip r:embed="rId4">
            <a:alphaModFix/>
          </a:blip>
          <a:srcRect b="0" l="30390" r="31992" t="-1327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95131cd9f1_0_35"/>
          <p:cNvSpPr txBox="1"/>
          <p:nvPr/>
        </p:nvSpPr>
        <p:spPr>
          <a:xfrm>
            <a:off x="577275" y="873875"/>
            <a:ext cx="5653800" cy="45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Гражданско-правовое</a:t>
            </a:r>
            <a:r>
              <a:rPr lang="ru-RU" sz="1800">
                <a:solidFill>
                  <a:schemeClr val="dk1"/>
                </a:solidFill>
              </a:rPr>
              <a:t> образование –</a:t>
            </a:r>
            <a:r>
              <a:rPr b="1" lang="ru-RU" sz="1800">
                <a:solidFill>
                  <a:schemeClr val="dk1"/>
                </a:solidFill>
              </a:rPr>
              <a:t> 17%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Финансово-экономическое</a:t>
            </a:r>
            <a:r>
              <a:rPr lang="ru-RU" sz="1800">
                <a:solidFill>
                  <a:schemeClr val="dk1"/>
                </a:solidFill>
              </a:rPr>
              <a:t> образование - </a:t>
            </a:r>
            <a:r>
              <a:rPr b="1" lang="ru-RU" sz="1800">
                <a:solidFill>
                  <a:schemeClr val="dk1"/>
                </a:solidFill>
              </a:rPr>
              <a:t>5 %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Социальные</a:t>
            </a:r>
            <a:r>
              <a:rPr lang="ru-RU" sz="1800">
                <a:solidFill>
                  <a:schemeClr val="dk1"/>
                </a:solidFill>
              </a:rPr>
              <a:t> практики ( социальное творчество, личностное развитие, психология общения, развитие добровольчества, овладение компетенциями в области решения коммуникативных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задач) - </a:t>
            </a:r>
            <a:r>
              <a:rPr b="1" lang="ru-RU" sz="1800">
                <a:solidFill>
                  <a:schemeClr val="dk1"/>
                </a:solidFill>
              </a:rPr>
              <a:t>19%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Лидерские</a:t>
            </a:r>
            <a:r>
              <a:rPr lang="ru-RU" sz="1800">
                <a:solidFill>
                  <a:schemeClr val="dk1"/>
                </a:solidFill>
              </a:rPr>
              <a:t> и </a:t>
            </a:r>
            <a:r>
              <a:rPr b="1" lang="ru-RU" sz="1800">
                <a:solidFill>
                  <a:schemeClr val="dk1"/>
                </a:solidFill>
              </a:rPr>
              <a:t>организаторские</a:t>
            </a:r>
            <a:r>
              <a:rPr lang="ru-RU" sz="1800">
                <a:solidFill>
                  <a:schemeClr val="dk1"/>
                </a:solidFill>
              </a:rPr>
              <a:t> практики - </a:t>
            </a:r>
            <a:r>
              <a:rPr b="1" lang="ru-RU" sz="1800">
                <a:solidFill>
                  <a:schemeClr val="dk1"/>
                </a:solidFill>
              </a:rPr>
              <a:t>20%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Гуманитарное</a:t>
            </a:r>
            <a:r>
              <a:rPr lang="ru-RU" sz="1800">
                <a:solidFill>
                  <a:schemeClr val="dk1"/>
                </a:solidFill>
              </a:rPr>
              <a:t> дополнительное образование ( лингвистика,краеведение,история, освоения учащимся социокультурного опыта,) - </a:t>
            </a:r>
            <a:r>
              <a:rPr b="1" lang="ru-RU" sz="1800">
                <a:solidFill>
                  <a:schemeClr val="dk1"/>
                </a:solidFill>
              </a:rPr>
              <a:t>21%</a:t>
            </a:r>
            <a:r>
              <a:rPr lang="ru-RU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Работа с </a:t>
            </a:r>
            <a:r>
              <a:rPr b="1" lang="ru-RU" sz="1800">
                <a:solidFill>
                  <a:schemeClr val="dk1"/>
                </a:solidFill>
              </a:rPr>
              <a:t>дошкольниками</a:t>
            </a:r>
            <a:r>
              <a:rPr lang="ru-RU" sz="1800">
                <a:solidFill>
                  <a:schemeClr val="dk1"/>
                </a:solidFill>
              </a:rPr>
              <a:t> – </a:t>
            </a:r>
            <a:r>
              <a:rPr b="1" lang="ru-RU" sz="1800">
                <a:solidFill>
                  <a:schemeClr val="dk1"/>
                </a:solidFill>
              </a:rPr>
              <a:t>10%</a:t>
            </a:r>
            <a:r>
              <a:rPr lang="ru-RU" sz="1800">
                <a:solidFill>
                  <a:schemeClr val="dk1"/>
                </a:solidFill>
              </a:rPr>
              <a:t>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Программы</a:t>
            </a:r>
            <a:r>
              <a:rPr lang="ru-RU" sz="1800">
                <a:solidFill>
                  <a:schemeClr val="dk1"/>
                </a:solidFill>
              </a:rPr>
              <a:t> для категорий </a:t>
            </a:r>
            <a:r>
              <a:rPr b="1" lang="ru-RU" sz="1800">
                <a:solidFill>
                  <a:schemeClr val="dk1"/>
                </a:solidFill>
              </a:rPr>
              <a:t>детей, нуждающиеся</a:t>
            </a:r>
            <a:r>
              <a:rPr lang="ru-RU" sz="1800">
                <a:solidFill>
                  <a:schemeClr val="dk1"/>
                </a:solidFill>
              </a:rPr>
              <a:t> в социальной или педагогической </a:t>
            </a:r>
            <a:r>
              <a:rPr b="1" lang="ru-RU" sz="1800">
                <a:solidFill>
                  <a:schemeClr val="dk1"/>
                </a:solidFill>
              </a:rPr>
              <a:t>помощи</a:t>
            </a:r>
            <a:r>
              <a:rPr lang="ru-RU" sz="1800">
                <a:solidFill>
                  <a:schemeClr val="dk1"/>
                </a:solidFill>
              </a:rPr>
              <a:t> в процессе их его социализации - </a:t>
            </a:r>
            <a:r>
              <a:rPr b="1" lang="ru-RU" sz="1800">
                <a:solidFill>
                  <a:schemeClr val="dk1"/>
                </a:solidFill>
              </a:rPr>
              <a:t>8%</a:t>
            </a:r>
            <a:endParaRPr b="1" sz="1800"/>
          </a:p>
        </p:txBody>
      </p:sp>
      <p:pic>
        <p:nvPicPr>
          <p:cNvPr id="173" name="Google Shape;173;g95131cd9f1_0_35" title="Points scored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07500" y="1818625"/>
            <a:ext cx="5732100" cy="3544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95131cd9f1_0_46"/>
          <p:cNvSpPr txBox="1"/>
          <p:nvPr>
            <p:ph idx="2" type="body"/>
          </p:nvPr>
        </p:nvSpPr>
        <p:spPr>
          <a:xfrm>
            <a:off x="1251900" y="222825"/>
            <a:ext cx="96882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ctr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ru-RU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Технологии и методы СПН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179" name="Google Shape;179;g95131cd9f1_0_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80" name="Google Shape;180;g95131cd9f1_0_46"/>
          <p:cNvPicPr preferRelativeResize="0"/>
          <p:nvPr/>
        </p:nvPicPr>
        <p:blipFill rotWithShape="1">
          <a:blip r:embed="rId4">
            <a:alphaModFix/>
          </a:blip>
          <a:srcRect b="0" l="30390" r="31992" t="-1327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g95131cd9f1_0_46"/>
          <p:cNvSpPr txBox="1"/>
          <p:nvPr/>
        </p:nvSpPr>
        <p:spPr>
          <a:xfrm>
            <a:off x="501300" y="968850"/>
            <a:ext cx="11189400" cy="45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Социальные</a:t>
            </a:r>
            <a:r>
              <a:rPr lang="ru-RU" sz="1800">
                <a:solidFill>
                  <a:schemeClr val="dk1"/>
                </a:solidFill>
              </a:rPr>
              <a:t> практики (волонтерство, детские объединения и движения, самоуправление и др.)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Методы </a:t>
            </a:r>
            <a:r>
              <a:rPr b="1" lang="ru-RU" sz="1800">
                <a:solidFill>
                  <a:schemeClr val="dk1"/>
                </a:solidFill>
              </a:rPr>
              <a:t>мотивации</a:t>
            </a:r>
            <a:r>
              <a:rPr lang="ru-RU" sz="1800">
                <a:solidFill>
                  <a:schemeClr val="dk1"/>
                </a:solidFill>
              </a:rPr>
              <a:t>, соц. практики, стажировка, тренинги и др.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Проектный</a:t>
            </a:r>
            <a:r>
              <a:rPr lang="ru-RU" sz="1800">
                <a:solidFill>
                  <a:schemeClr val="dk1"/>
                </a:solidFill>
              </a:rPr>
              <a:t> метод ,постановка реальных социальных проблем и их решение (реализация проектов) . </a:t>
            </a:r>
            <a:br>
              <a:rPr lang="ru-RU" sz="1800">
                <a:solidFill>
                  <a:schemeClr val="dk1"/>
                </a:solidFill>
              </a:rPr>
            </a:b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Исследовательский</a:t>
            </a:r>
            <a:r>
              <a:rPr lang="ru-RU" sz="1800">
                <a:solidFill>
                  <a:schemeClr val="dk1"/>
                </a:solidFill>
              </a:rPr>
              <a:t> </a:t>
            </a:r>
            <a:br>
              <a:rPr lang="ru-RU" sz="1800">
                <a:solidFill>
                  <a:schemeClr val="dk1"/>
                </a:solidFill>
              </a:rPr>
            </a:b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Диалоговые</a:t>
            </a:r>
            <a:r>
              <a:rPr lang="ru-RU" sz="1800">
                <a:solidFill>
                  <a:schemeClr val="dk1"/>
                </a:solidFill>
              </a:rPr>
              <a:t> методы- диспут ,коммуникативные тренинги, клубное общение, искусство ведения переговоров.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Игровые</a:t>
            </a:r>
            <a:r>
              <a:rPr lang="ru-RU" sz="1800">
                <a:solidFill>
                  <a:schemeClr val="dk1"/>
                </a:solidFill>
              </a:rPr>
              <a:t> методы-мастерские, тренинги, ролевые игры, соц. пробы и др.) </a:t>
            </a:r>
            <a:br>
              <a:rPr lang="ru-RU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Организация </a:t>
            </a:r>
            <a:r>
              <a:rPr lang="ru-RU" sz="1800">
                <a:solidFill>
                  <a:schemeClr val="dk1"/>
                </a:solidFill>
              </a:rPr>
              <a:t>деятельности детей в </a:t>
            </a:r>
            <a:r>
              <a:rPr b="1" lang="ru-RU" sz="1800">
                <a:solidFill>
                  <a:schemeClr val="dk1"/>
                </a:solidFill>
              </a:rPr>
              <a:t>разновозрастной</a:t>
            </a:r>
            <a:r>
              <a:rPr lang="ru-RU" sz="1800">
                <a:solidFill>
                  <a:schemeClr val="dk1"/>
                </a:solidFill>
              </a:rPr>
              <a:t> группе.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95131cd9f1_0_55"/>
          <p:cNvSpPr txBox="1"/>
          <p:nvPr>
            <p:ph idx="2" type="body"/>
          </p:nvPr>
        </p:nvSpPr>
        <p:spPr>
          <a:xfrm>
            <a:off x="1251900" y="222825"/>
            <a:ext cx="96882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ctr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ru-RU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Факторы обновления содержания и технологий дополнительных общеобразовательных программ социально-педагогической направленности 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187" name="Google Shape;187;g95131cd9f1_0_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88" name="Google Shape;188;g95131cd9f1_0_55"/>
          <p:cNvPicPr preferRelativeResize="0"/>
          <p:nvPr/>
        </p:nvPicPr>
        <p:blipFill rotWithShape="1">
          <a:blip r:embed="rId4">
            <a:alphaModFix/>
          </a:blip>
          <a:srcRect b="0" l="30390" r="31992" t="-1327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95131cd9f1_0_55"/>
          <p:cNvSpPr txBox="1"/>
          <p:nvPr/>
        </p:nvSpPr>
        <p:spPr>
          <a:xfrm>
            <a:off x="501300" y="2080200"/>
            <a:ext cx="11189400" cy="45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>
                <a:solidFill>
                  <a:schemeClr val="dk1"/>
                </a:solidFill>
              </a:rPr>
              <a:t>• </a:t>
            </a:r>
            <a:r>
              <a:rPr b="1" lang="ru-RU" sz="2300">
                <a:solidFill>
                  <a:schemeClr val="dk1"/>
                </a:solidFill>
              </a:rPr>
              <a:t>Развитие</a:t>
            </a:r>
            <a:r>
              <a:rPr lang="ru-RU" sz="2300">
                <a:solidFill>
                  <a:schemeClr val="dk1"/>
                </a:solidFill>
              </a:rPr>
              <a:t> общественных отношений 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>
                <a:solidFill>
                  <a:schemeClr val="dk1"/>
                </a:solidFill>
              </a:rPr>
              <a:t>• </a:t>
            </a:r>
            <a:r>
              <a:rPr b="1" lang="ru-RU" sz="2300">
                <a:solidFill>
                  <a:schemeClr val="dk1"/>
                </a:solidFill>
              </a:rPr>
              <a:t>Развитие</a:t>
            </a:r>
            <a:r>
              <a:rPr lang="ru-RU" sz="2300">
                <a:solidFill>
                  <a:schemeClr val="dk1"/>
                </a:solidFill>
              </a:rPr>
              <a:t> малого и среднего бизнеса в стране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>
                <a:solidFill>
                  <a:schemeClr val="dk1"/>
                </a:solidFill>
              </a:rPr>
              <a:t>•</a:t>
            </a:r>
            <a:r>
              <a:rPr b="1" lang="ru-RU" sz="2300">
                <a:solidFill>
                  <a:schemeClr val="dk1"/>
                </a:solidFill>
              </a:rPr>
              <a:t> Развитие</a:t>
            </a:r>
            <a:r>
              <a:rPr lang="ru-RU" sz="2300">
                <a:solidFill>
                  <a:schemeClr val="dk1"/>
                </a:solidFill>
              </a:rPr>
              <a:t> цифровых технологий 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>
                <a:solidFill>
                  <a:schemeClr val="dk1"/>
                </a:solidFill>
              </a:rPr>
              <a:t>• </a:t>
            </a:r>
            <a:r>
              <a:rPr b="1" lang="ru-RU" sz="2300">
                <a:solidFill>
                  <a:schemeClr val="dk1"/>
                </a:solidFill>
              </a:rPr>
              <a:t>Изменение</a:t>
            </a:r>
            <a:r>
              <a:rPr lang="ru-RU" sz="2300">
                <a:solidFill>
                  <a:schemeClr val="dk1"/>
                </a:solidFill>
              </a:rPr>
              <a:t> ребенка и его желание быть </a:t>
            </a:r>
            <a:r>
              <a:rPr lang="ru-RU" sz="2300">
                <a:solidFill>
                  <a:schemeClr val="dk1"/>
                </a:solidFill>
              </a:rPr>
              <a:t>востребованным</a:t>
            </a:r>
            <a:r>
              <a:rPr lang="ru-RU" sz="2300">
                <a:solidFill>
                  <a:schemeClr val="dk1"/>
                </a:solidFill>
              </a:rPr>
              <a:t> в этом мире.</a:t>
            </a:r>
            <a:endParaRPr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95131cd9f1_0_62"/>
          <p:cNvSpPr txBox="1"/>
          <p:nvPr>
            <p:ph idx="2" type="body"/>
          </p:nvPr>
        </p:nvSpPr>
        <p:spPr>
          <a:xfrm>
            <a:off x="1251900" y="222825"/>
            <a:ext cx="9688200" cy="9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ctr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ru-RU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Условия развития СПН </a:t>
            </a:r>
            <a:endParaRPr b="1"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195" name="Google Shape;195;g95131cd9f1_0_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600684"/>
            <a:ext cx="3725839" cy="26354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196" name="Google Shape;196;g95131cd9f1_0_62"/>
          <p:cNvPicPr preferRelativeResize="0"/>
          <p:nvPr/>
        </p:nvPicPr>
        <p:blipFill rotWithShape="1">
          <a:blip r:embed="rId4">
            <a:alphaModFix/>
          </a:blip>
          <a:srcRect b="0" l="30390" r="31992" t="-1327"/>
          <a:stretch/>
        </p:blipFill>
        <p:spPr>
          <a:xfrm>
            <a:off x="11163868" y="177818"/>
            <a:ext cx="818581" cy="1488407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g95131cd9f1_0_62"/>
          <p:cNvSpPr txBox="1"/>
          <p:nvPr/>
        </p:nvSpPr>
        <p:spPr>
          <a:xfrm>
            <a:off x="501300" y="968850"/>
            <a:ext cx="11189400" cy="456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Формирование</a:t>
            </a:r>
            <a:r>
              <a:rPr lang="ru-RU" sz="1800">
                <a:solidFill>
                  <a:schemeClr val="dk1"/>
                </a:solidFill>
              </a:rPr>
              <a:t> партнерских взаимоотношений с представителями исполнительной и государственной власти, с бизнес-элитой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Расширение</a:t>
            </a:r>
            <a:r>
              <a:rPr lang="ru-RU" sz="1800">
                <a:solidFill>
                  <a:schemeClr val="dk1"/>
                </a:solidFill>
              </a:rPr>
              <a:t> поля социальных практик детей,насыщение воспитательной среды различными видами совместной деятельности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Усиление</a:t>
            </a:r>
            <a:r>
              <a:rPr lang="ru-RU" sz="1800">
                <a:solidFill>
                  <a:schemeClr val="dk1"/>
                </a:solidFill>
              </a:rPr>
              <a:t> практико-ориентированного характера программ, связи содержания с реальными проблемами местного сообщества. • Установление контакта и организации диалога с подрастающим поколением детей, учитывающего особенности его ценностей, предпочтений, отношений в сообществе и со взрослыми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Использование</a:t>
            </a:r>
            <a:r>
              <a:rPr lang="ru-RU" sz="1800">
                <a:solidFill>
                  <a:schemeClr val="dk1"/>
                </a:solidFill>
              </a:rPr>
              <a:t> современных цифровых (информационно-</a:t>
            </a:r>
            <a:r>
              <a:rPr lang="ru-RU" sz="1800">
                <a:solidFill>
                  <a:schemeClr val="dk1"/>
                </a:solidFill>
              </a:rPr>
              <a:t>коммуникативных</a:t>
            </a:r>
            <a:r>
              <a:rPr lang="ru-RU" sz="1800">
                <a:solidFill>
                  <a:schemeClr val="dk1"/>
                </a:solidFill>
              </a:rPr>
              <a:t>) технологий, в том числе – работы с детьми в сетевых сообществах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Включение</a:t>
            </a:r>
            <a:r>
              <a:rPr lang="ru-RU" sz="1800">
                <a:solidFill>
                  <a:schemeClr val="dk1"/>
                </a:solidFill>
              </a:rPr>
              <a:t> в занятия межличностного общения, социального взаимодействия, использование технологий неформального общения участников образовательных отношений </a:t>
            </a:r>
            <a:br>
              <a:rPr lang="ru-RU" sz="1800">
                <a:solidFill>
                  <a:schemeClr val="dk1"/>
                </a:solidFill>
              </a:rPr>
            </a:br>
            <a:r>
              <a:rPr lang="ru-RU" sz="1800">
                <a:solidFill>
                  <a:schemeClr val="dk1"/>
                </a:solidFill>
              </a:rPr>
              <a:t>• </a:t>
            </a:r>
            <a:r>
              <a:rPr b="1" lang="ru-RU" sz="1800">
                <a:solidFill>
                  <a:schemeClr val="dk1"/>
                </a:solidFill>
              </a:rPr>
              <a:t>Реализация</a:t>
            </a:r>
            <a:r>
              <a:rPr lang="ru-RU" sz="1800">
                <a:solidFill>
                  <a:schemeClr val="dk1"/>
                </a:solidFill>
              </a:rPr>
              <a:t> форматов, предусматривающих взаимодействие детей и взрослых в качестве обучающихся, в том числе - программ, ориентированных на семьи (семейные клубы и др.), • использование инструмента «портфолио работ» или «портфолио прогресса», включающего разнообразные свидетельства роста учащегося в изучаемой области: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5"/>
          <p:cNvSpPr txBox="1"/>
          <p:nvPr>
            <p:ph type="title"/>
          </p:nvPr>
        </p:nvSpPr>
        <p:spPr>
          <a:xfrm>
            <a:off x="2270486" y="4562251"/>
            <a:ext cx="7935630" cy="15070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ru-RU" sz="2400">
                <a:latin typeface="Arial"/>
                <a:ea typeface="Arial"/>
                <a:cs typeface="Arial"/>
                <a:sym typeface="Arial"/>
              </a:rPr>
              <a:t>СПАСИБО ЗА ВНИМАНИЕ</a:t>
            </a:r>
            <a:br>
              <a:rPr b="1" lang="ru-RU" sz="2400">
                <a:latin typeface="Arial"/>
                <a:ea typeface="Arial"/>
                <a:cs typeface="Arial"/>
                <a:sym typeface="Arial"/>
              </a:rPr>
            </a:br>
            <a:endParaRPr b="1"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 sz="2400">
                <a:latin typeface="Arial"/>
                <a:ea typeface="Arial"/>
                <a:cs typeface="Arial"/>
                <a:sym typeface="Arial"/>
              </a:rPr>
              <a:t>asafova55@mail.ru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Users\Евгения Шибаева\Downloads\LOGO1.png" id="203" name="Google Shape;20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18475" y="-991626"/>
            <a:ext cx="11054685" cy="724551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Евгения Шибаева\Desktop\1583985313_Успех_каждого_ребенка.jpg" id="204" name="Google Shape;204;p5"/>
          <p:cNvPicPr preferRelativeResize="0"/>
          <p:nvPr/>
        </p:nvPicPr>
        <p:blipFill rotWithShape="1">
          <a:blip r:embed="rId4">
            <a:alphaModFix/>
          </a:blip>
          <a:srcRect b="0" l="30391" r="31991" t="-1331"/>
          <a:stretch/>
        </p:blipFill>
        <p:spPr>
          <a:xfrm>
            <a:off x="10781732" y="177818"/>
            <a:ext cx="1200718" cy="21832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Сектор">
  <a:themeElements>
    <a:clrScheme name="Сектор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E76C58522DDFD42BB606BD3B8AF94D8" ma:contentTypeVersion="" ma:contentTypeDescription="Создание документа." ma:contentTypeScope="" ma:versionID="05cf558e449e085b02c0a274eb91935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909ac9cd5bf9b5077b0549d86e641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F83F2B-0052-4088-99CC-31779F105605}"/>
</file>

<file path=customXml/itemProps2.xml><?xml version="1.0" encoding="utf-8"?>
<ds:datastoreItem xmlns:ds="http://schemas.openxmlformats.org/officeDocument/2006/customXml" ds:itemID="{8826D93B-C8A9-405F-AD70-692183F7B852}"/>
</file>

<file path=customXml/itemProps3.xml><?xml version="1.0" encoding="utf-8"?>
<ds:datastoreItem xmlns:ds="http://schemas.openxmlformats.org/officeDocument/2006/customXml" ds:itemID="{D22B1FBA-9EFC-44C8-85FE-2187301F8080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terms:created xsi:type="dcterms:W3CDTF">2020-05-20T10:15:06Z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0x010100DE76C58522DDFD42BB606BD3B8AF94D8</vt:lpwstr>
  </property>
</Properties>
</file>