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08" r:id="rId3"/>
    <p:sldId id="297" r:id="rId4"/>
    <p:sldId id="310" r:id="rId5"/>
    <p:sldId id="259" r:id="rId6"/>
    <p:sldId id="300" r:id="rId7"/>
    <p:sldId id="301" r:id="rId8"/>
    <p:sldId id="286" r:id="rId9"/>
    <p:sldId id="296" r:id="rId10"/>
    <p:sldId id="311" r:id="rId11"/>
    <p:sldId id="309" r:id="rId12"/>
    <p:sldId id="258" r:id="rId13"/>
    <p:sldId id="289" r:id="rId14"/>
    <p:sldId id="314" r:id="rId15"/>
    <p:sldId id="292" r:id="rId16"/>
    <p:sldId id="293" r:id="rId17"/>
    <p:sldId id="294" r:id="rId18"/>
    <p:sldId id="316" r:id="rId19"/>
    <p:sldId id="317" r:id="rId20"/>
    <p:sldId id="319" r:id="rId21"/>
    <p:sldId id="315" r:id="rId22"/>
    <p:sldId id="318" r:id="rId23"/>
    <p:sldId id="320" r:id="rId24"/>
    <p:sldId id="321" r:id="rId25"/>
    <p:sldId id="322" r:id="rId26"/>
    <p:sldId id="323" r:id="rId27"/>
  </p:sldIdLst>
  <p:sldSz cx="12192000" cy="6858000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04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76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6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0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2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4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3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2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7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3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2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5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6899-94E0-40AE-BE23-13663610E616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95F67-0E90-4C8B-9C5F-9C56E3BD2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53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enc3p/94218" TargetMode="External"/><Relationship Id="rId2" Type="http://schemas.openxmlformats.org/officeDocument/2006/relationships/hyperlink" Target="https://dic.academic.ru/dic.nsf/enc3p/312774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ic.academic.ru/dic.nsf/enc3p/20633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116" y="1112635"/>
            <a:ext cx="9680375" cy="168875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Функциональная грамотность как требование времени. </a:t>
            </a:r>
            <a:br>
              <a:rPr lang="ru-RU" sz="3600" dirty="0" smtClean="0"/>
            </a:br>
            <a:r>
              <a:rPr lang="ru-RU" sz="3600" dirty="0" smtClean="0"/>
              <a:t>Кейс-технология на уроке истории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8736" y="5023104"/>
            <a:ext cx="5627654" cy="1463039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Пигалева</a:t>
            </a:r>
            <a:r>
              <a:rPr lang="ru-RU" dirty="0" smtClean="0"/>
              <a:t> Н.П., зав. кафедрой теории и методики обучения ОГБОУ ДПО «КОИРО», </a:t>
            </a:r>
            <a:r>
              <a:rPr lang="ru-RU" dirty="0" err="1" smtClean="0"/>
              <a:t>к.и.н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2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нашего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формирования и оценки функциональной грамотности в международной практике используют </a:t>
            </a:r>
            <a:r>
              <a:rPr lang="ru-RU" b="1" dirty="0" smtClean="0"/>
              <a:t>специальный формат заданий</a:t>
            </a:r>
            <a:r>
              <a:rPr lang="ru-RU" dirty="0" smtClean="0"/>
              <a:t>. Структура и содержание таких заданий </a:t>
            </a:r>
            <a:r>
              <a:rPr lang="ru-RU" b="1" dirty="0" smtClean="0"/>
              <a:t>значительно отличаются от традиционных учебно-познавательных задач</a:t>
            </a:r>
            <a:r>
              <a:rPr lang="ru-RU" dirty="0" smtClean="0"/>
              <a:t>. </a:t>
            </a:r>
            <a:r>
              <a:rPr lang="ru-RU" b="1" dirty="0" smtClean="0"/>
              <a:t>Осмысление педагогами </a:t>
            </a:r>
            <a:r>
              <a:rPr lang="ru-RU" dirty="0" smtClean="0"/>
              <a:t>этих принципиальных отличий </a:t>
            </a:r>
            <a:r>
              <a:rPr lang="ru-RU" b="1" dirty="0" smtClean="0"/>
              <a:t>создает условия для отбора и самостоятельного конструирования заданий для развития каждого вида функциональной грамотности</a:t>
            </a:r>
            <a:r>
              <a:rPr lang="ru-RU" dirty="0" smtClean="0"/>
              <a:t>, что позволит готовому к переменам учителю выходить на новое качество образования.</a:t>
            </a:r>
          </a:p>
          <a:p>
            <a:r>
              <a:rPr lang="ru-RU" dirty="0" smtClean="0"/>
              <a:t>ВЫХОДИМ ЗА РАМКИ ПРЕДМЕТА (ЖИЗНЬ НЕ РАЗДЕЛЕНА НА ОТДЕЛЬНЫЕ УРОКИ!</a:t>
            </a:r>
          </a:p>
          <a:p>
            <a:r>
              <a:rPr lang="ru-RU" dirty="0" smtClean="0"/>
              <a:t>УЧИМСЯ САМИ ФУНКЦИОНАЛЬНОЙ ГРАМОТНОСТИ)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1" y="365760"/>
            <a:ext cx="5985164" cy="8977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Проблема – </a:t>
            </a:r>
            <a:r>
              <a:rPr lang="ru-RU" sz="3100" dirty="0" smtClean="0"/>
              <a:t>работа 2022г</a:t>
            </a: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14" y="1586518"/>
            <a:ext cx="6172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4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931" y="0"/>
            <a:ext cx="9823018" cy="9393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/>
              <a:t>ЧГ три умения</a:t>
            </a:r>
            <a:r>
              <a:rPr lang="ru-RU" sz="1800" dirty="0" smtClean="0"/>
              <a:t>: находить </a:t>
            </a:r>
            <a:r>
              <a:rPr lang="ru-RU" sz="1800" dirty="0"/>
              <a:t>информацию (как нужную информацию в рамках одного текста, так и умение находить и выбирать релевантный текст); • понимать значение написанного и делать выводы; • оценивать качество и достоверность информации, разделять форму и содержание, выявлять </a:t>
            </a:r>
            <a:r>
              <a:rPr lang="ru-RU" sz="1800" dirty="0" smtClean="0"/>
              <a:t>противоречия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999" b="-1420"/>
          <a:stretch/>
        </p:blipFill>
        <p:spPr>
          <a:xfrm>
            <a:off x="-17520" y="7019322"/>
            <a:ext cx="11885469" cy="65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07" y="1018323"/>
            <a:ext cx="5137266" cy="592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937" y="99754"/>
            <a:ext cx="8927869" cy="71489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Математическая </a:t>
            </a:r>
            <a:r>
              <a:rPr lang="ru-RU" sz="2000" dirty="0"/>
              <a:t>грамотность подразумевает </a:t>
            </a:r>
            <a:r>
              <a:rPr lang="ru-RU" sz="2000" b="1" dirty="0"/>
              <a:t>умения</a:t>
            </a:r>
            <a:r>
              <a:rPr lang="ru-RU" sz="2000" dirty="0"/>
              <a:t> формулировать (распознавать) математическую проблему, вычислять, интерпретировать и оценивать (делать выводы)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977" y="882147"/>
            <a:ext cx="5322397" cy="58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9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676" y="133005"/>
            <a:ext cx="9989273" cy="9892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ЕНГ характеризуется </a:t>
            </a:r>
            <a:r>
              <a:rPr lang="ru-RU" sz="2000" b="1" dirty="0" smtClean="0"/>
              <a:t>тремя </a:t>
            </a:r>
            <a:r>
              <a:rPr lang="ru-RU" sz="2000" b="1" dirty="0"/>
              <a:t>умениями</a:t>
            </a:r>
            <a:r>
              <a:rPr lang="ru-RU" sz="2000" dirty="0"/>
              <a:t>: • дать научное объяснение явлению; • смоделировать (провести) исследование; • провести научный анализ данных и аргументации.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69" y="985568"/>
            <a:ext cx="5173893" cy="575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430" y="108065"/>
            <a:ext cx="9889520" cy="77308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кейс-технологии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Для формирования функциональной грамотности необходимо создать особую образовательную среду, причем не </a:t>
            </a:r>
            <a:r>
              <a:rPr lang="ru-RU" sz="2400" dirty="0" smtClean="0"/>
              <a:t>только </a:t>
            </a:r>
            <a:r>
              <a:rPr lang="ru-RU" sz="2400" dirty="0"/>
              <a:t>на уроке, но и во внеурочное время. </a:t>
            </a:r>
            <a:endParaRPr lang="ru-RU" sz="2400" dirty="0" smtClean="0"/>
          </a:p>
          <a:p>
            <a:r>
              <a:rPr lang="ru-RU" sz="2400" dirty="0" smtClean="0"/>
              <a:t>Возможности кейс-метод </a:t>
            </a:r>
            <a:r>
              <a:rPr lang="ru-RU" sz="2400" dirty="0"/>
              <a:t>(от английского </a:t>
            </a:r>
            <a:r>
              <a:rPr lang="ru-RU" sz="2400" dirty="0" err="1"/>
              <a:t>case</a:t>
            </a:r>
            <a:r>
              <a:rPr lang="ru-RU" sz="2400" dirty="0"/>
              <a:t> – случай, ситуация) – технология активного проблемно-ситуационного анализа, основанная на обучении путем решения конкретных задач-ситуаций (решение кейсов). </a:t>
            </a:r>
            <a:endParaRPr lang="ru-RU" sz="2400" dirty="0" smtClean="0"/>
          </a:p>
          <a:p>
            <a:r>
              <a:rPr lang="ru-RU" sz="2400" dirty="0" smtClean="0"/>
              <a:t>Кейс </a:t>
            </a:r>
            <a:r>
              <a:rPr lang="ru-RU" sz="2400" dirty="0"/>
              <a:t>(на уроке истории)</a:t>
            </a:r>
            <a:r>
              <a:rPr lang="ru-RU" sz="2400" b="1" dirty="0"/>
              <a:t> </a:t>
            </a:r>
            <a:r>
              <a:rPr lang="ru-RU" sz="2400" dirty="0"/>
              <a:t>– составленный из двух и более источников (текстовых, иллюстративных и др.) и /или нескольких познавательных ситуаций с вопросами и заданиями, направленными на </a:t>
            </a:r>
            <a:r>
              <a:rPr lang="ru-RU" sz="2400" dirty="0" err="1"/>
              <a:t>многоперспективный</a:t>
            </a:r>
            <a:r>
              <a:rPr lang="ru-RU" sz="2400" dirty="0"/>
              <a:t> анализ содержания, сопоставление версий и оценок и в конечном итоге формирование и обоснование учеником собственной точки зрения.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0874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67" y="365125"/>
            <a:ext cx="9864582" cy="798657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 представляет собой специфическую разновидность исследовательской аналитической технологии, т.е. включает в себя операции исследовательского процесса, аналитические процедуры.</a:t>
            </a:r>
          </a:p>
          <a:p>
            <a:r>
              <a:rPr lang="ru-RU" dirty="0"/>
              <a:t>Метод </a:t>
            </a:r>
            <a:r>
              <a:rPr lang="ru-RU" dirty="0" err="1"/>
              <a:t>case-study</a:t>
            </a:r>
            <a:r>
              <a:rPr lang="ru-RU" dirty="0"/>
              <a:t> выступает как технология коллективного обучения, важнейшими составляющими которой выступают работа в группе (или подгруппах) и взаимный обмен информацией</a:t>
            </a:r>
            <a:r>
              <a:rPr lang="ru-RU" dirty="0" smtClean="0"/>
              <a:t>.</a:t>
            </a:r>
          </a:p>
          <a:p>
            <a:r>
              <a:rPr lang="ru-RU" dirty="0"/>
              <a:t>выступает как специфическая разновидность проектной технологии. </a:t>
            </a:r>
            <a:endParaRPr lang="ru-RU" dirty="0" smtClean="0"/>
          </a:p>
          <a:p>
            <a:r>
              <a:rPr lang="ru-RU" dirty="0"/>
              <a:t>концентрирует в себе значительные достижения технологии «создания </a:t>
            </a:r>
            <a:r>
              <a:rPr lang="ru-RU" dirty="0" smtClean="0"/>
              <a:t>успеха» - формирования </a:t>
            </a:r>
            <a:r>
              <a:rPr lang="ru-RU" dirty="0"/>
              <a:t>устойчивой позитивной мотивации, наращивание познавательной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519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55" y="274319"/>
            <a:ext cx="9518073" cy="822961"/>
          </a:xfrm>
        </p:spPr>
        <p:txBody>
          <a:bodyPr>
            <a:normAutofit fontScale="90000"/>
          </a:bodyPr>
          <a:lstStyle/>
          <a:p>
            <a:r>
              <a:rPr lang="ru-RU" sz="3200" i="1" dirty="0"/>
              <a:t>В чем образовательный потенциал </a:t>
            </a:r>
            <a:r>
              <a:rPr lang="ru-RU" sz="3200" i="1" dirty="0" smtClean="0"/>
              <a:t>данного метода?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Позволяет иллюстрировать теоретические знания на материале реальных событий</a:t>
            </a:r>
          </a:p>
          <a:p>
            <a:pPr lvl="0"/>
            <a:r>
              <a:rPr lang="ru-RU" dirty="0"/>
              <a:t>Стимулирует познавательную активность обучающихся</a:t>
            </a:r>
          </a:p>
          <a:p>
            <a:pPr lvl="0"/>
            <a:r>
              <a:rPr lang="ru-RU" dirty="0"/>
              <a:t>Способствует развитию необходимых компетенций (умение работать с источниками, искать альтернативы в решении проблем и т.п.)</a:t>
            </a:r>
          </a:p>
          <a:p>
            <a:pPr lvl="0"/>
            <a:r>
              <a:rPr lang="ru-RU" dirty="0"/>
              <a:t>Способствует развитию различных практических навыков</a:t>
            </a:r>
          </a:p>
          <a:p>
            <a:pPr lvl="0"/>
            <a:r>
              <a:rPr lang="ru-RU" dirty="0"/>
              <a:t>Актуализирует определенный комплекс знаний, который необходимо усвоить при разрешении заявленной проблемы</a:t>
            </a:r>
          </a:p>
          <a:p>
            <a:pPr marL="0" indent="0">
              <a:buNone/>
            </a:pPr>
            <a:r>
              <a:rPr lang="ru-RU" b="1" dirty="0"/>
              <a:t>Кейс-метод и функциональная грамотность</a:t>
            </a:r>
            <a:r>
              <a:rPr lang="ru-RU" dirty="0"/>
              <a:t>: возможности интеграции и </a:t>
            </a:r>
            <a:r>
              <a:rPr lang="ru-RU" dirty="0" err="1"/>
              <a:t>метапредметности</a:t>
            </a:r>
            <a:r>
              <a:rPr lang="ru-RU" dirty="0"/>
              <a:t>. Личностное развитие школьника на уроке истории с использованием кейса</a:t>
            </a:r>
            <a:r>
              <a:rPr lang="ru-RU" b="1" dirty="0"/>
              <a:t>: </a:t>
            </a:r>
            <a:r>
              <a:rPr lang="ru-RU" dirty="0"/>
              <a:t>способность принимать решения; формирование сопричастности и </a:t>
            </a:r>
            <a:r>
              <a:rPr lang="ru-RU" dirty="0" err="1"/>
              <a:t>эмпатии</a:t>
            </a:r>
            <a:r>
              <a:rPr lang="ru-RU" dirty="0"/>
              <a:t>; развитие самостоятельности, инициативности; целеустремленности; </a:t>
            </a:r>
            <a:r>
              <a:rPr lang="ru-RU" dirty="0" err="1"/>
              <a:t>коммуникативности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1339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993" y="91441"/>
            <a:ext cx="9847956" cy="1599248"/>
          </a:xfrm>
        </p:spPr>
        <p:txBody>
          <a:bodyPr>
            <a:noAutofit/>
          </a:bodyPr>
          <a:lstStyle/>
          <a:p>
            <a:r>
              <a:rPr lang="ru-RU" sz="1800" dirty="0"/>
              <a:t>Вспомни, что в 1913 г. династия Романовых праздновала 300-летие. Празднование охватило всю страну. Почему же в начале 1917 года империя рухнет? Почему  "Розанов один из величайших русских прозаических писателей, настоящий маг слова" (по оценке Н. Бердяева), обозначил такие краткие сроки этого краха?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Русь </a:t>
            </a:r>
            <a:r>
              <a:rPr lang="ru-RU" dirty="0"/>
              <a:t>слиняла в два дня. Самое большее – в три. Даже «Новое Время» нельзя было закрыть так скоро, как закрылась Русь. Поразительно, что она разом рассыпалась вся, до подробностей, до частностей. И собственно, подобного потрясения никогда не бывало, не исключая «Великого переселения народов». Там была – эпоха, «два или три века». Здесь – три дня, кажется даже два. Не осталось Царства, не осталось Церкви, не осталось войска, и не осталось рабочего класса. Что же осталось-то? Странным образом – буквально ничего.</a:t>
            </a:r>
          </a:p>
          <a:p>
            <a:pPr marL="0" indent="0">
              <a:buNone/>
            </a:pPr>
            <a:r>
              <a:rPr lang="ru-RU" sz="2400" dirty="0" smtClean="0"/>
              <a:t>Мною </a:t>
            </a:r>
            <a:r>
              <a:rPr lang="ru-RU" sz="2400" dirty="0"/>
              <a:t>с 15 ноября будут печататься двухнедельные или ежемесячные выпуски под общим заголовком: “Апокалипсис нашего времени”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РО́ЗАНОВ</a:t>
            </a:r>
            <a:r>
              <a:rPr lang="ru-RU" sz="2400" dirty="0"/>
              <a:t> Ва­си­лий Ва­силь­е­вич [20.4(2.5). 1856, Вет­лу­га, Ко­ст­ром­ской губ. – 5.2.1919, Сер­ги­ев По­сад], рус. мыс­ли­тель, пи­са­тель, пуб­ли­цист. Ле­том 1917 Р. пе­ре­ехал вме­сте с семь­ёй в Сер­ги­ев По­сад, где соз­дал по­след­нее зна­чит. про­из­ве­де­ние «Апо­ка­лип­сис на­ше­го вре­ме­ни» (1917–18) – горь­кие раз­мыш­ле­ния о ги­бе­ли Рос­сии и её куль­ту­ры, вме­стив­шие в се­бя все преж­ние те­мы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5272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44" y="365126"/>
            <a:ext cx="9814705" cy="5908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Кейс экономика России (1914 -1915 гг.)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1927" y="1255221"/>
            <a:ext cx="9956022" cy="5345083"/>
          </a:xfrm>
        </p:spPr>
        <p:txBody>
          <a:bodyPr>
            <a:normAutofit fontScale="55000" lnSpcReduction="20000"/>
          </a:bodyPr>
          <a:lstStyle/>
          <a:p>
            <a:pPr eaLnBrk="0" hangingPunct="0"/>
            <a:r>
              <a:rPr lang="ru-RU" dirty="0"/>
              <a:t>В 1914 г. в рескрипте Николая II на имя нового министра финансов П. Л. Барка было предложено в корне поменять направление финансовой политики правительства. Рескрипт предполагал безотлагательно провести в заведовании государственными финансами и экономическими задачами страны коренные преобразования. </a:t>
            </a:r>
          </a:p>
          <a:p>
            <a:pPr eaLnBrk="0" hangingPunct="0"/>
            <a:r>
              <a:rPr lang="ru-RU" dirty="0"/>
              <a:t>      К началу военной мобилизации одновременно с большим сокращением доходов от казенной винной монополии произошло уменьшение таможенных доходов, которые в среднем давали 10-11 % всех доходов бюджета. Война в корне изменила границы и количество портов, через которые ввозились в Россию иностранные товары. Резко сократился объем и характер ввозимых товаров. Все это привело к фактическому исчезновению таможенных доходов как бюджетного источника. Закрытие европейских границ и портов привело к потере почти 300 млн руб. таможенного дохода. Таким образом, только по двум бюджетным источникам возникал недобор в сумме около миллиарда рублей. Надо отметить, что и ряд других важных источников дохода стал давать меньше поступлений. Это, прежде всего, доходы от казенных железных дорог. Коммерческое движение на дорогах, обслуживающих театр военных действий, сократилось по сравнению с 1913 г. на две третьи, а на остальных дорогах на четверть. (</a:t>
            </a:r>
            <a:r>
              <a:rPr lang="ru-RU" i="1" dirty="0"/>
              <a:t>Объяснительная записка к проекту государственной росписи на 1915 г. — С. 83.)</a:t>
            </a:r>
            <a:endParaRPr lang="ru-RU" dirty="0"/>
          </a:p>
          <a:p>
            <a:pPr eaLnBrk="0" hangingPunct="0"/>
            <a:r>
              <a:rPr lang="ru-RU" dirty="0"/>
              <a:t>Сократились и прямые налоги. Крестьянство, пославшее своих кормильцев на фронт, уже не могло оставаться исправным плательщиком прямых налогов. Министерству финансов пришлось дать податной инспекции на местах указания, что к домохозяйствам, в которых работники призваны в действующую армию, не следует предъявлять непосильные подати, а нужно оказывать им льготы (</a:t>
            </a:r>
            <a:r>
              <a:rPr lang="ru-RU" i="1" dirty="0"/>
              <a:t>Указатель правительственных распоряжений по Министерству финансов за 1914 г.). </a:t>
            </a:r>
            <a:r>
              <a:rPr lang="ru-RU" dirty="0"/>
              <a:t>В начале войны налоговые льготы необходимо было дать четверти крестьянских дворов. В Царстве Польском вообще были приостановлены принудительные меры по взиманию прямых налогов. Все это подготавливало бюджетный кризис в России.</a:t>
            </a:r>
          </a:p>
          <a:p>
            <a:pPr eaLnBrk="0" hangingPunct="0"/>
            <a:r>
              <a:rPr lang="ru-RU" dirty="0"/>
              <a:t>Задание:</a:t>
            </a:r>
          </a:p>
          <a:p>
            <a:pPr lvl="0" eaLnBrk="0" hangingPunct="0"/>
            <a:r>
              <a:rPr lang="ru-RU" dirty="0"/>
              <a:t>Сформулируйте основные причины бюджетного кризиса в России</a:t>
            </a:r>
          </a:p>
          <a:p>
            <a:pPr lvl="0" eaLnBrk="0" hangingPunct="0"/>
            <a:r>
              <a:rPr lang="ru-RU" dirty="0"/>
              <a:t>Какие инструменты могло использовать правительство для покрытия дефицита бюджета?</a:t>
            </a:r>
          </a:p>
          <a:p>
            <a:pPr eaLnBrk="0" hangingPunct="0"/>
            <a:r>
              <a:rPr lang="ru-RU" dirty="0"/>
              <a:t>Почему царское правительство сократило прямые налоги на домохозяйства</a:t>
            </a:r>
            <a:r>
              <a:rPr lang="ru-RU" dirty="0" smtClean="0"/>
              <a:t>?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 eaLnBrk="0" hangingPunct="0">
              <a:buNone/>
            </a:pPr>
            <a:r>
              <a:rPr lang="ru-RU" i="1" dirty="0" smtClean="0"/>
              <a:t>Кейс </a:t>
            </a:r>
            <a:r>
              <a:rPr lang="ru-RU" i="1" dirty="0"/>
              <a:t>составлен по материалам научной статьи: Обухов Н.П. «Экономический кризис в России в годы Первой мировой войны»//Финансовый журнал №: 2 (2) 2009 г., с: 161-172</a:t>
            </a:r>
            <a:endParaRPr lang="ru-RU" dirty="0"/>
          </a:p>
          <a:p>
            <a:pPr lvl="0" eaLnBrk="0" hangingPunct="0"/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2421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Нормативные документы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2064" y="1499616"/>
            <a:ext cx="11355885" cy="485673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1800" b="1" dirty="0"/>
              <a:t>Федеральный государственный образовательный стандарт </a:t>
            </a:r>
            <a:r>
              <a:rPr lang="ru-RU" sz="1800" dirty="0"/>
              <a:t>(всех ступеней образования) а)изменение образовательной парадигмы — </a:t>
            </a:r>
            <a:r>
              <a:rPr lang="ru-RU" sz="1800" dirty="0" err="1"/>
              <a:t>компетентностный</a:t>
            </a:r>
            <a:r>
              <a:rPr lang="ru-RU" sz="1800" dirty="0"/>
              <a:t> подход; б)характер обучения и взаимодействия участников образовательного процесса — сотрудничество, </a:t>
            </a:r>
            <a:r>
              <a:rPr lang="ru-RU" sz="1800" dirty="0" err="1"/>
              <a:t>деятельностный</a:t>
            </a:r>
            <a:r>
              <a:rPr lang="ru-RU" sz="1800" dirty="0"/>
              <a:t> подход; в)доминирующий компонент организации образовательного процесса — </a:t>
            </a:r>
            <a:r>
              <a:rPr lang="ru-RU" sz="1800" dirty="0" err="1"/>
              <a:t>практикоориентированная</a:t>
            </a:r>
            <a:r>
              <a:rPr lang="ru-RU" sz="1800" dirty="0"/>
              <a:t>, исследовательская и проектная деятельность, основанная на проявлении самостоятельности, активности, творчестве учащихся; г)характер контроля — комплексная оценка образовательных результатов по трем группам (личностные, предметные, </a:t>
            </a:r>
            <a:r>
              <a:rPr lang="ru-RU" sz="1800" b="1" dirty="0" err="1"/>
              <a:t>метапредметные</a:t>
            </a:r>
            <a:r>
              <a:rPr lang="ru-RU" sz="1800" dirty="0"/>
              <a:t>)</a:t>
            </a:r>
          </a:p>
          <a:p>
            <a:r>
              <a:rPr lang="ru-RU" sz="1800" b="1" dirty="0" smtClean="0"/>
              <a:t>Из </a:t>
            </a:r>
            <a:r>
              <a:rPr lang="ru-RU" sz="1800" b="1" dirty="0"/>
              <a:t>Указа Президента Российской Федерации от 07.05.2018 г. № 204 О национальных целях и стратегических задачах развития Российской Федерации на период до 2024 года </a:t>
            </a:r>
            <a:r>
              <a:rPr lang="ru-RU" sz="1800" dirty="0"/>
              <a:t>При разработке национального проекта в сфере образования Правительству РФ необходимо обеспечить: • глобальную конкурентоспособность российского образования; • вхождение Российской Федерации в число 10 ведущих стран мира по качеству общего образования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Из государственной программы Российской Федерации от 26 декабря 2017 г. № 1642 "Развитие образования" (2018-2025 годы) </a:t>
            </a:r>
            <a:r>
              <a:rPr lang="ru-RU" sz="1800" dirty="0"/>
              <a:t>сохранение лидирующих позиций 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естественно-научного образования (TIMSS); повышение позиций Российской Федерации в международной программе по оценке образовательных достижений учащихся (PISA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Приказ 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</a:p>
          <a:p>
            <a:r>
              <a:rPr lang="ru-RU" sz="1800" dirty="0" smtClean="0"/>
              <a:t>(Зарегистрирован 05.07.2021 № 64101)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предметов и явлений. Основная логическая </a:t>
            </a:r>
            <a:r>
              <a:rPr kumimoji="0" lang="ru-RU" altLang="ru-RU" sz="1000" b="0" i="0" u="sng" strike="noStrike" cap="none" normalizeH="0" baseline="0" smtClean="0">
                <a:ln>
                  <a:noFill/>
                </a:ln>
                <a:solidFill>
                  <a:srgbClr val="5F5DB7"/>
                </a:solidFill>
                <a:effectLst/>
                <a:latin typeface="Helvetica" panose="020B0604020202020204" pitchFamily="34" charset="0"/>
                <a:hlinkClick r:id="rId2"/>
              </a:rPr>
              <a:t>функция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понятия - </a:t>
            </a:r>
            <a:r>
              <a:rPr kumimoji="0" lang="ru-RU" altLang="ru-RU" sz="1000" b="0" i="0" u="sng" strike="noStrike" cap="none" normalizeH="0" baseline="0" smtClean="0">
                <a:ln>
                  <a:noFill/>
                </a:ln>
                <a:solidFill>
                  <a:srgbClr val="5F5DB7"/>
                </a:solidFill>
                <a:effectLst/>
                <a:latin typeface="Helvetica" panose="020B0604020202020204" pitchFamily="34" charset="0"/>
                <a:hlinkClick r:id="rId3"/>
              </a:rPr>
              <a:t>выделение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 общего, которое достигается посредством отвлечения от всех особенностей отдельных предметов данного класса.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2) В логике - </a:t>
            </a:r>
            <a:r>
              <a:rPr kumimoji="0" lang="ru-RU" altLang="ru-RU" sz="1000" b="0" i="0" u="sng" strike="noStrike" cap="none" normalizeH="0" baseline="0" smtClean="0">
                <a:ln>
                  <a:noFill/>
                </a:ln>
                <a:solidFill>
                  <a:srgbClr val="5F5DB7"/>
                </a:solidFill>
                <a:effectLst/>
                <a:latin typeface="Helvetica" panose="020B0604020202020204" pitchFamily="34" charset="0"/>
                <a:hlinkClick r:id="rId4"/>
              </a:rPr>
              <a:t>мысль</a:t>
            </a: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, в которой обобщаются и выделяются предметы некоторого класса по определенным общим и в совокупности специфическим для них признакам.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5425" y="91441"/>
            <a:ext cx="10022525" cy="798022"/>
          </a:xfrm>
        </p:spPr>
        <p:txBody>
          <a:bodyPr>
            <a:normAutofit/>
          </a:bodyPr>
          <a:lstStyle/>
          <a:p>
            <a:r>
              <a:rPr lang="ru-RU" sz="2000" i="1" dirty="0"/>
              <a:t>«Умру около своего 5-го орудия за царя и Отечество и за Русь.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Русский </a:t>
            </a:r>
            <a:r>
              <a:rPr lang="ru-RU" sz="2000" i="1" dirty="0"/>
              <a:t>солдат духом не падает </a:t>
            </a:r>
            <a:r>
              <a:rPr lang="ru-RU" sz="2000" i="1" dirty="0" smtClean="0"/>
              <a:t>никогда» – письмо в </a:t>
            </a:r>
            <a:r>
              <a:rPr lang="ru-RU" sz="2000" i="1" dirty="0"/>
              <a:t>н</a:t>
            </a:r>
            <a:r>
              <a:rPr lang="ru-RU" sz="2000" i="1" dirty="0" smtClean="0"/>
              <a:t>ачале войны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8968" y="889463"/>
            <a:ext cx="10232968" cy="572746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Письма с фронта</a:t>
            </a:r>
            <a:r>
              <a:rPr lang="ru-RU" sz="2000" dirty="0"/>
              <a:t>. Характерными для писем с фронта </a:t>
            </a:r>
            <a:r>
              <a:rPr lang="ru-RU" sz="2000" b="1" dirty="0"/>
              <a:t>в 1916 году </a:t>
            </a:r>
            <a:r>
              <a:rPr lang="ru-RU" sz="2000" dirty="0"/>
              <a:t>стали жалобы на тяжёлое положение — материальное и продовольственное, а также на антисанитарные условия:</a:t>
            </a:r>
          </a:p>
          <a:p>
            <a:r>
              <a:rPr lang="ru-RU" sz="2000" dirty="0"/>
              <a:t>«Внезапный переход на окопную жизнь — чем кормят: гнилое мясо, фасоль-шрапнель, хлеб не </a:t>
            </a:r>
            <a:r>
              <a:rPr lang="ru-RU" sz="2000" dirty="0" err="1"/>
              <a:t>урубишь</a:t>
            </a:r>
            <a:r>
              <a:rPr lang="ru-RU" sz="2000" dirty="0"/>
              <a:t>, сахару нет. За этим следуют окопные вши, маята, грязь, страх смерти, тоска»;</a:t>
            </a:r>
          </a:p>
          <a:p>
            <a:r>
              <a:rPr lang="ru-RU" sz="2000" dirty="0"/>
              <a:t>«Жизнь моя плохая, хлеба не хватает. В обед пообедаешь, в ужин чуть-чуть, а поутру завсегда до обеда голодный»;</a:t>
            </a:r>
          </a:p>
          <a:p>
            <a:r>
              <a:rPr lang="ru-RU" sz="2000" dirty="0"/>
              <a:t>«Трудно и тяжело нести эту службу: находимся в окопах, спать никак нельзя, очень холодно. Обморозил я пальцы на ногах, и вот ходить нельзя. Тело грязное, в бане уже другой месяц не были, так что вошь съела»;</a:t>
            </a:r>
          </a:p>
          <a:p>
            <a:r>
              <a:rPr lang="ru-RU" sz="2000" dirty="0"/>
              <a:t>«Дружище Ваня! Воевать уже надоело. За полтора года войны пропало усердие к службе, и окончательно истрепалась вера во всё святое. Даже и сам себе иногда не веришь, а уж тому, что говорят да пишут, я давно верить перестал»</a:t>
            </a:r>
          </a:p>
          <a:p>
            <a:r>
              <a:rPr lang="ru-RU" sz="2000" b="1" dirty="0"/>
              <a:t>Факты «братания»</a:t>
            </a:r>
          </a:p>
          <a:p>
            <a:r>
              <a:rPr lang="ru-RU" sz="2000" dirty="0"/>
              <a:t>«На первый день праздника вышли все солдаты наверх, наши и австрийцы, и потом пошло поздравление с праздником, а потом начали сходиться друг с другом, наши к ним, они к нам в гости, у них даже снимали наших на карточки и хотели передать обратно дня через три, водкой поили многих, а наши им давали хлеба и менялись с ними чем </a:t>
            </a:r>
            <a:r>
              <a:rPr lang="ru-RU" sz="2000" dirty="0" smtClean="0"/>
              <a:t>попало</a:t>
            </a:r>
          </a:p>
          <a:p>
            <a:r>
              <a:rPr lang="ru-RU" sz="1200" b="1" dirty="0" smtClean="0"/>
              <a:t>1 ЗАДАНИЕ</a:t>
            </a:r>
            <a:r>
              <a:rPr lang="ru-RU" sz="2000" b="1" dirty="0" smtClean="0"/>
              <a:t>: </a:t>
            </a:r>
            <a:r>
              <a:rPr lang="ru-RU" sz="1500" b="1" dirty="0" smtClean="0"/>
              <a:t>ВЫБЕРИ КОНКРЕТНЫЕ ПРОЯВЛЕНИЯ НЕДОВОЛЬСТВА</a:t>
            </a:r>
          </a:p>
          <a:p>
            <a:r>
              <a:rPr lang="ru-RU" sz="1300" b="1" dirty="0" smtClean="0"/>
              <a:t>2 ЗАДАНИЕ: </a:t>
            </a:r>
            <a:r>
              <a:rPr lang="ru-RU" sz="1700" b="1" dirty="0"/>
              <a:t>Есть ли в письмах открытые политические недовольства? А скрытые? Ответ обоснуй? </a:t>
            </a:r>
            <a:endParaRPr lang="ru-RU" sz="1700" b="1" dirty="0" smtClean="0"/>
          </a:p>
          <a:p>
            <a:r>
              <a:rPr lang="ru-RU" sz="1700" b="1" dirty="0" smtClean="0"/>
              <a:t>3 Задание: Предположите, дошли ли эти письма до адресатов? Свой ответ обоснуйте</a:t>
            </a:r>
            <a:endParaRPr lang="ru-RU" sz="1700" b="1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09231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2" y="335552"/>
            <a:ext cx="4497188" cy="604556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411585" y="335553"/>
            <a:ext cx="6217920" cy="13768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кого рассчитан плакат? Какую информацию несет? Что нужно уточнить?</a:t>
            </a:r>
            <a:br>
              <a:rPr lang="ru-RU" sz="2000" dirty="0" smtClean="0"/>
            </a:br>
            <a:r>
              <a:rPr lang="ru-RU" sz="2000" dirty="0" smtClean="0"/>
              <a:t>ПУСТЬ УЧЕНИКИ САМИ ПОСТАВЯТ ВОПРОСЫ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33345" y="2050469"/>
            <a:ext cx="3627547" cy="36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4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684" y="324197"/>
            <a:ext cx="6276109" cy="1379912"/>
          </a:xfrm>
        </p:spPr>
        <p:txBody>
          <a:bodyPr>
            <a:normAutofit/>
          </a:bodyPr>
          <a:lstStyle/>
          <a:p>
            <a:r>
              <a:rPr lang="en-US" sz="3600" dirty="0"/>
              <a:t>Cherchez la </a:t>
            </a:r>
            <a:r>
              <a:rPr lang="en-US" sz="3600" dirty="0" smtClean="0"/>
              <a:t>femme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2700" dirty="0" smtClean="0"/>
              <a:t>(ищите женщину)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Роль женщин в истории Февральской революции часто недооценивают, однако революционные события начались именно 23 февраля, то есть 8 марта по старому стилю, в День работницы, который впервые отметили в России в 1913 году, но праздновали нерегулярно.</a:t>
            </a:r>
          </a:p>
          <a:p>
            <a:r>
              <a:rPr lang="ru-RU" dirty="0"/>
              <a:t>В феврале 1917-го женщины, вышедшие на улицы, — те, что трудились на низкооплачиваемых работах, считали копейки, чтобы прокормить детей, часами стояли в очередях за хлебом, — не выдвигали политических лозунгов. Их отправили на улицу скорее война, голод и отчаяние, чем идеология. Однако на тот момент в России существовало мощное женское политическое движение, требовавшее для женщин прав и свобод.</a:t>
            </a:r>
          </a:p>
          <a:p>
            <a:r>
              <a:rPr lang="ru-RU" i="1" dirty="0"/>
              <a:t>Бога нет, царя не надо,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i="1" dirty="0"/>
              <a:t>Губернатора убьём,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i="1" dirty="0"/>
              <a:t>Подати платить не будем,</a:t>
            </a:r>
            <a:r>
              <a:rPr lang="ru-RU" sz="1800" i="1" dirty="0"/>
              <a:t/>
            </a:r>
            <a:br>
              <a:rPr lang="ru-RU" sz="1800" i="1" dirty="0"/>
            </a:br>
            <a:r>
              <a:rPr lang="ru-RU" i="1" dirty="0"/>
              <a:t>На войну мы не пойдем </a:t>
            </a:r>
            <a:r>
              <a:rPr lang="ru-RU" dirty="0"/>
              <a:t>(частушка 1917 г.)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8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18" y="299259"/>
            <a:ext cx="6573981" cy="1197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Б. Кустодиев «Февраль 1917» Как художник принял революцию? На основании чего ты сделал этот вывод? Проверь свою позицию, обратившись к биографии художника.</a:t>
            </a:r>
            <a:endParaRPr lang="ru-RU" sz="1800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0" y="554400"/>
            <a:ext cx="4448373" cy="5582273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527964" y="2119745"/>
            <a:ext cx="5419898" cy="42304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бы Вы использовали данную картину?</a:t>
            </a:r>
          </a:p>
          <a:p>
            <a:r>
              <a:rPr lang="ru-RU" sz="2400" dirty="0" smtClean="0"/>
              <a:t>На достижение каких результатов «заставили» бы ее работать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6067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744" y="365126"/>
            <a:ext cx="9234055" cy="6760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Текст культуры – учимся читать внимательно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1382" y="1280160"/>
            <a:ext cx="6532418" cy="5070053"/>
          </a:xfrm>
        </p:spPr>
        <p:txBody>
          <a:bodyPr>
            <a:normAutofit/>
          </a:bodyPr>
          <a:lstStyle/>
          <a:p>
            <a:r>
              <a:rPr lang="ru-RU" sz="1800" dirty="0"/>
              <a:t>Можно ли получить из данной информации академические знания? (если рассматривать акад. знания, как общеизвестные и общепринятые)</a:t>
            </a:r>
          </a:p>
          <a:p>
            <a:r>
              <a:rPr lang="ru-RU" sz="1800" dirty="0"/>
              <a:t>Европа – материк</a:t>
            </a:r>
          </a:p>
          <a:p>
            <a:r>
              <a:rPr lang="ru-RU" sz="1800" dirty="0"/>
              <a:t>Бонапарт - ?</a:t>
            </a:r>
          </a:p>
          <a:p>
            <a:r>
              <a:rPr lang="ru-RU" sz="1800" dirty="0"/>
              <a:t>Меттерних - ?</a:t>
            </a:r>
          </a:p>
          <a:p>
            <a:r>
              <a:rPr lang="ru-RU" sz="1800" dirty="0"/>
              <a:t>О.Э. Мандельштам - поэт</a:t>
            </a:r>
          </a:p>
          <a:p>
            <a:r>
              <a:rPr lang="ru-RU" sz="1800" dirty="0"/>
              <a:t>Почему ему можно (или нет) верить? Он географ? Историк?</a:t>
            </a:r>
          </a:p>
          <a:p>
            <a:r>
              <a:rPr lang="ru-RU" sz="1800" dirty="0"/>
              <a:t>Нужно ли узнать о поэте больше (образование)?</a:t>
            </a:r>
          </a:p>
          <a:p>
            <a:r>
              <a:rPr lang="ru-RU" sz="1800" dirty="0"/>
              <a:t>Что требует проверки?</a:t>
            </a:r>
          </a:p>
          <a:p>
            <a:r>
              <a:rPr lang="ru-RU" sz="1800" dirty="0"/>
              <a:t>Как будем проверять?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241070" y="1169663"/>
            <a:ext cx="4754880" cy="5309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средиземный краб или звезда морская,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 выброшен последний материк.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широкой Азии, к Америке привык,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Слабеет океан, Европу омывая.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Изрезаны ее живые берега,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полуостровов воздушны изваянья;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женственны заливов очертанья: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Бискайи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Генуи ленивая дуга…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Завоевателей исконная земля —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в рубище Священного союза —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Пята Испании, Италии Медуза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Польша нежная, где нету короля.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цезарей! С тех пор, как в Бонапарта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Гусиное перо направил Меттерних, —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 сто лет и на глазах моих</a:t>
            </a:r>
            <a:b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твоя таинственная карта!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1914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</a:t>
            </a: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Э. Мандельштам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7375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207" y="382385"/>
            <a:ext cx="10299109" cy="1420038"/>
          </a:xfrm>
          <a:solidFill>
            <a:schemeClr val="bg2"/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100" dirty="0" smtClean="0">
                <a:solidFill>
                  <a:srgbClr val="FF0000"/>
                </a:solidFill>
              </a:rPr>
              <a:t>Прием</a:t>
            </a:r>
            <a:r>
              <a:rPr lang="ru-RU" sz="5100" dirty="0" smtClean="0"/>
              <a:t> «выбор ученика»: </a:t>
            </a:r>
            <a:r>
              <a:rPr lang="ru-RU" sz="5100" dirty="0" err="1" smtClean="0"/>
              <a:t>дифференциация+метапредметность</a:t>
            </a:r>
            <a:endParaRPr lang="ru-RU" sz="5100" dirty="0" smtClean="0"/>
          </a:p>
          <a:p>
            <a:pPr>
              <a:buNone/>
            </a:pPr>
            <a:r>
              <a:rPr lang="ru-RU" sz="5100" dirty="0" smtClean="0"/>
              <a:t>1)Рабочий лист для создания вопросов (инд. </a:t>
            </a:r>
            <a:r>
              <a:rPr lang="ru-RU" sz="5100" dirty="0"/>
              <a:t>и</a:t>
            </a:r>
            <a:r>
              <a:rPr lang="ru-RU" sz="5100" dirty="0" smtClean="0"/>
              <a:t>ли коллективный); </a:t>
            </a:r>
          </a:p>
          <a:p>
            <a:pPr>
              <a:buNone/>
            </a:pPr>
            <a:r>
              <a:rPr lang="ru-RU" sz="5100" dirty="0" smtClean="0"/>
              <a:t>2)Содержание (часть или все стихотворение?); </a:t>
            </a:r>
          </a:p>
          <a:p>
            <a:pPr>
              <a:buNone/>
            </a:pPr>
            <a:r>
              <a:rPr lang="ru-RU" sz="5100" dirty="0" smtClean="0"/>
              <a:t>3)Работать с доп. Информацией или тем, что известно и др.</a:t>
            </a:r>
          </a:p>
          <a:p>
            <a:pPr>
              <a:buNone/>
            </a:pP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272207" y="2303584"/>
          <a:ext cx="10232405" cy="3991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7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5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4298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Имена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собственные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Географические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объекты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Термины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Сквозные Вопросы (сложные)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01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Бонопарт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Меттерних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Азия</a:t>
                      </a:r>
                    </a:p>
                    <a:p>
                      <a:r>
                        <a:rPr lang="ru-RU" dirty="0" smtClean="0"/>
                        <a:t>Америка</a:t>
                      </a:r>
                    </a:p>
                    <a:p>
                      <a:r>
                        <a:rPr lang="ru-RU" dirty="0" smtClean="0"/>
                        <a:t>Европа</a:t>
                      </a:r>
                    </a:p>
                    <a:p>
                      <a:r>
                        <a:rPr lang="ru-RU" dirty="0" smtClean="0"/>
                        <a:t>Океан и др.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Завоевание Европы;</a:t>
                      </a:r>
                    </a:p>
                    <a:p>
                      <a:r>
                        <a:rPr lang="ru-RU" dirty="0" smtClean="0"/>
                        <a:t>Меняется карта Е…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Заливы (название их) ленивая</a:t>
                      </a:r>
                      <a:r>
                        <a:rPr lang="ru-RU" baseline="0" dirty="0" smtClean="0"/>
                        <a:t> дуга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Священный союз;</a:t>
                      </a:r>
                    </a:p>
                    <a:p>
                      <a:r>
                        <a:rPr lang="ru-RU" dirty="0" smtClean="0"/>
                        <a:t>Цезари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Живые берега; </a:t>
                      </a:r>
                    </a:p>
                    <a:p>
                      <a:r>
                        <a:rPr lang="ru-RU" dirty="0" smtClean="0"/>
                        <a:t>Рубище Св. Союза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Почему «впервые за 100 лет…. меняется твоя таинственная карта»?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70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Вопросы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Что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произошло между </a:t>
                      </a:r>
                      <a:r>
                        <a:rPr lang="ru-RU" sz="1400" baseline="0" dirty="0" err="1" smtClean="0">
                          <a:solidFill>
                            <a:srgbClr val="C00000"/>
                          </a:solidFill>
                        </a:rPr>
                        <a:t>Бонопартом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и Меттернихом?</a:t>
                      </a:r>
                      <a:endParaRPr lang="ru-RU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Вопросы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2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54" y="219809"/>
            <a:ext cx="10615245" cy="80889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Прием</a:t>
            </a:r>
            <a:r>
              <a:rPr lang="ru-RU" sz="3200" dirty="0" smtClean="0"/>
              <a:t> Соотнесите - запиши вопросы</a:t>
            </a:r>
            <a:endParaRPr lang="ru-RU" sz="32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394" y="1439307"/>
            <a:ext cx="5014157" cy="48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874" y="1497496"/>
            <a:ext cx="5935871" cy="43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5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9" y="365126"/>
            <a:ext cx="9798080" cy="10397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Современный мир характеризуется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40" y="1975104"/>
            <a:ext cx="9699007" cy="34630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5504" y="5193792"/>
            <a:ext cx="9802368" cy="1353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Как  изменится мир через 10, 15, 20 лет?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Предсказать практически невозможно.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Чему и как учить в этих условиях?</a:t>
            </a:r>
          </a:p>
        </p:txBody>
      </p:sp>
    </p:spTree>
    <p:extLst>
      <p:ext uri="{BB962C8B-B14F-4D97-AF65-F5344CB8AC3E}">
        <p14:creationId xmlns:p14="http://schemas.microsoft.com/office/powerpoint/2010/main" val="42360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912" y="0"/>
            <a:ext cx="9905037" cy="19872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Актуальна ли она лично для Вас?</a:t>
            </a:r>
            <a:br>
              <a:rPr lang="ru-RU" sz="3600" dirty="0" smtClean="0"/>
            </a:br>
            <a:r>
              <a:rPr lang="ru-RU" sz="2800" dirty="0" smtClean="0"/>
              <a:t>(А. и Б. Стругацкие писали в начале 1960-х (почти 60 лет назад)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842" y="1621536"/>
            <a:ext cx="7727406" cy="45476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952" y="0"/>
            <a:ext cx="9351265" cy="2621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Есть ли связь этой цитатой </a:t>
            </a:r>
            <a:r>
              <a:rPr lang="ru-RU" sz="3600" b="1" dirty="0" smtClean="0"/>
              <a:t>4К</a:t>
            </a:r>
            <a:r>
              <a:rPr lang="ru-RU" sz="3600" dirty="0" smtClean="0"/>
              <a:t>?</a:t>
            </a:r>
            <a:br>
              <a:rPr lang="ru-RU" sz="3600" dirty="0" smtClean="0"/>
            </a:br>
            <a:r>
              <a:rPr lang="ru-RU" sz="3600" dirty="0" smtClean="0"/>
              <a:t>Почему 4К называют </a:t>
            </a:r>
            <a:br>
              <a:rPr lang="ru-RU" sz="3600" dirty="0" smtClean="0"/>
            </a:br>
            <a:r>
              <a:rPr lang="ru-RU" sz="3600" dirty="0" smtClean="0"/>
              <a:t>компетенциями будущего?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Или будущее уже сегодня?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248" y="2596897"/>
            <a:ext cx="10165734" cy="3846632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600" b="1" dirty="0" smtClean="0"/>
              <a:t>К</a:t>
            </a:r>
            <a:r>
              <a:rPr lang="ru-RU" sz="3600" dirty="0" smtClean="0"/>
              <a:t>ооперация </a:t>
            </a:r>
            <a:r>
              <a:rPr lang="en-US" sz="3600" dirty="0" smtClean="0"/>
              <a:t>Collaboration</a:t>
            </a:r>
            <a:endParaRPr lang="ru-RU" sz="3600" dirty="0" smtClean="0"/>
          </a:p>
          <a:p>
            <a:r>
              <a:rPr lang="ru-RU" sz="3600" b="1" dirty="0"/>
              <a:t>К</a:t>
            </a:r>
            <a:r>
              <a:rPr lang="ru-RU" sz="3600" dirty="0"/>
              <a:t>ритическое мышление </a:t>
            </a:r>
            <a:r>
              <a:rPr lang="en-US" sz="3600" dirty="0"/>
              <a:t>Critical </a:t>
            </a:r>
            <a:r>
              <a:rPr lang="en-US" sz="3600" dirty="0" smtClean="0"/>
              <a:t>Thinking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b="1" dirty="0"/>
              <a:t>К</a:t>
            </a:r>
            <a:r>
              <a:rPr lang="ru-RU" sz="3600" dirty="0"/>
              <a:t>оммуникация </a:t>
            </a:r>
            <a:r>
              <a:rPr lang="en-US" sz="3600" dirty="0"/>
              <a:t>Communication </a:t>
            </a:r>
            <a:endParaRPr lang="ru-RU" sz="3600" dirty="0" smtClean="0"/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К</a:t>
            </a:r>
            <a:r>
              <a:rPr lang="ru-RU" sz="3600" dirty="0" smtClean="0"/>
              <a:t>реативность </a:t>
            </a:r>
            <a:r>
              <a:rPr lang="en-US" sz="3600" dirty="0" smtClean="0"/>
              <a:t>Creativity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324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064" y="536448"/>
            <a:ext cx="9831885" cy="11542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Введения понятия</a:t>
            </a:r>
            <a:br>
              <a:rPr lang="ru-RU" sz="3600" dirty="0" smtClean="0"/>
            </a:br>
            <a:r>
              <a:rPr lang="ru-RU" sz="3600" dirty="0" smtClean="0"/>
              <a:t> «ФУНКЦИОНАЛЬНАЯ ГРАМОТНОСТЬ»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1965 г. – </a:t>
            </a:r>
            <a:r>
              <a:rPr lang="ru-RU" b="1" dirty="0" smtClean="0"/>
              <a:t>«совокупность умений читать и писать для использования в повседневной жизни и решения житейских проблем» (Всемирный конгресс министров просвещения в Тегеране) </a:t>
            </a:r>
          </a:p>
          <a:p>
            <a:r>
              <a:rPr lang="ru-RU" dirty="0" smtClean="0"/>
              <a:t>1978 г. – «функционально грамотным считается только тот, кто может </a:t>
            </a:r>
            <a:r>
              <a:rPr lang="ru-RU" b="1" dirty="0" smtClean="0"/>
              <a:t>принимать участие во всех видах деятельности, в которых грамотность необходима для эффективного функционирования </a:t>
            </a:r>
            <a:r>
              <a:rPr lang="ru-RU" b="1" dirty="0" smtClean="0">
                <a:solidFill>
                  <a:schemeClr val="accent2"/>
                </a:solidFill>
              </a:rPr>
              <a:t>его группы </a:t>
            </a:r>
            <a:r>
              <a:rPr lang="ru-RU" b="1" dirty="0" smtClean="0"/>
              <a:t>и которые дают ему также возможность продолжать пользоваться чтением, письмом и счётом для своего собственного развития и </a:t>
            </a:r>
            <a:r>
              <a:rPr lang="ru-RU" b="1" dirty="0" smtClean="0">
                <a:solidFill>
                  <a:schemeClr val="accent2"/>
                </a:solidFill>
              </a:rPr>
              <a:t>для дальнейшего развития общины (социального окружения)» </a:t>
            </a:r>
          </a:p>
          <a:p>
            <a:r>
              <a:rPr lang="ru-RU" b="1" dirty="0" smtClean="0"/>
              <a:t>2002 г. – 2012г. </a:t>
            </a:r>
            <a:r>
              <a:rPr lang="ru-RU" dirty="0" smtClean="0"/>
              <a:t>«Десятилетие грамотности ООН» – функциональная грамотность становится больше, чем просто базовая грамотность: теперь это </a:t>
            </a:r>
            <a:r>
              <a:rPr lang="ru-RU" b="1" dirty="0" smtClean="0"/>
              <a:t>«…полноценно и эффективно функционировать как члены сообщества, родители, граждане и работники».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Функционально грамотный человек</a:t>
            </a:r>
            <a:endParaRPr lang="ru-RU" dirty="0"/>
          </a:p>
        </p:txBody>
      </p:sp>
      <p:pic>
        <p:nvPicPr>
          <p:cNvPr id="6" name="Picture 2" descr="C:\Users\user\Desktop\Функц грамотность\1584350549_slayd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232" y="1783160"/>
            <a:ext cx="8653469" cy="486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24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Современное понятие «функциональная грамотность»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Современное понятие «функциональная грамотность» выходит за рамки простых умений-навыков читать - писать - понимать </a:t>
            </a:r>
            <a:r>
              <a:rPr lang="ru-RU" dirty="0" smtClean="0"/>
              <a:t>– ориентироваться, </a:t>
            </a:r>
            <a:r>
              <a:rPr lang="ru-RU" dirty="0"/>
              <a:t>и </a:t>
            </a:r>
            <a:r>
              <a:rPr lang="ru-RU" b="1" dirty="0"/>
              <a:t>постепенно начинает включать более широкие сферы общественной и культурной жизни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Происходит </a:t>
            </a:r>
            <a:r>
              <a:rPr lang="ru-RU" dirty="0"/>
              <a:t>попытка предусмотреть </a:t>
            </a:r>
            <a:r>
              <a:rPr lang="ru-RU" b="1" dirty="0"/>
              <a:t>интеграцию личности в общество, ее вклад в его развитие, проявление индивидуальности</a:t>
            </a:r>
            <a:r>
              <a:rPr lang="ru-RU" dirty="0"/>
              <a:t> в созидательной деятельности на благо общества. </a:t>
            </a:r>
            <a:endParaRPr lang="ru-RU" dirty="0" smtClean="0"/>
          </a:p>
          <a:p>
            <a:r>
              <a:rPr lang="ru-RU" dirty="0" smtClean="0"/>
              <a:t>Изменяется </a:t>
            </a:r>
            <a:r>
              <a:rPr lang="ru-RU" dirty="0"/>
              <a:t>назначение </a:t>
            </a:r>
            <a:r>
              <a:rPr lang="ru-RU" b="1" dirty="0"/>
              <a:t>функциональной грамотности: она приобретает социально-экономическое значение</a:t>
            </a:r>
            <a:r>
              <a:rPr lang="ru-RU" dirty="0"/>
              <a:t>. 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70999" y="2430683"/>
            <a:ext cx="254034" cy="13773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36884" y="3958542"/>
            <a:ext cx="288149" cy="12500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4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Компоненты ФГ и общие свойства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Читательская</a:t>
            </a:r>
            <a:r>
              <a:rPr lang="ru-RU" dirty="0"/>
              <a:t> Г.                          </a:t>
            </a:r>
            <a:r>
              <a:rPr lang="ru-RU" dirty="0" smtClean="0"/>
              <a:t>- </a:t>
            </a:r>
            <a:r>
              <a:rPr lang="ru-RU" dirty="0">
                <a:solidFill>
                  <a:srgbClr val="FF0000"/>
                </a:solidFill>
              </a:rPr>
              <a:t>гражданская позиция</a:t>
            </a:r>
          </a:p>
          <a:p>
            <a:r>
              <a:rPr lang="ru-RU" dirty="0"/>
              <a:t>Математическая Г.                       - </a:t>
            </a:r>
            <a:r>
              <a:rPr lang="ru-RU" dirty="0">
                <a:solidFill>
                  <a:srgbClr val="00B050"/>
                </a:solidFill>
              </a:rPr>
              <a:t>способность индивида действовать </a:t>
            </a:r>
          </a:p>
          <a:p>
            <a:r>
              <a:rPr lang="ru-RU" dirty="0"/>
              <a:t>Естественнонаучная Г.                - </a:t>
            </a:r>
            <a:r>
              <a:rPr lang="ru-RU" dirty="0">
                <a:solidFill>
                  <a:srgbClr val="C00000"/>
                </a:solidFill>
              </a:rPr>
              <a:t>ориентация и функционирование</a:t>
            </a:r>
          </a:p>
          <a:p>
            <a:r>
              <a:rPr lang="ru-RU" dirty="0"/>
              <a:t>Финансовая Г.                                  </a:t>
            </a:r>
            <a:r>
              <a:rPr lang="ru-RU" dirty="0">
                <a:solidFill>
                  <a:srgbClr val="C00000"/>
                </a:solidFill>
              </a:rPr>
              <a:t>в разных сферах жизни человека</a:t>
            </a:r>
          </a:p>
          <a:p>
            <a:r>
              <a:rPr lang="ru-RU" dirty="0"/>
              <a:t>Креативное мышление </a:t>
            </a:r>
            <a:r>
              <a:rPr lang="ru-RU" dirty="0" smtClean="0"/>
              <a:t>                   </a:t>
            </a:r>
            <a:r>
              <a:rPr lang="ru-RU" dirty="0" smtClean="0">
                <a:solidFill>
                  <a:srgbClr val="C00000"/>
                </a:solidFill>
              </a:rPr>
              <a:t>и общества </a:t>
            </a:r>
            <a:r>
              <a:rPr lang="ru-RU" dirty="0">
                <a:solidFill>
                  <a:srgbClr val="00B050"/>
                </a:solidFill>
              </a:rPr>
              <a:t>развивающаяся</a:t>
            </a:r>
            <a:r>
              <a:rPr lang="ru-RU" dirty="0"/>
              <a:t> в контексте Г</a:t>
            </a:r>
            <a:r>
              <a:rPr lang="ru-RU" dirty="0" smtClean="0"/>
              <a:t>лобальные компетенции			                                                             						изменений </a:t>
            </a:r>
            <a:r>
              <a:rPr lang="ru-RU" dirty="0"/>
              <a:t>в окружающем мире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+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154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9838ca362167166f54fc3b120a3893ce32c2c2"/>
</p:tagLst>
</file>

<file path=ppt/theme/theme1.xml><?xml version="1.0" encoding="utf-8"?>
<a:theme xmlns:a="http://schemas.openxmlformats.org/drawingml/2006/main" name="коиро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7787480FCDD149BBAC7A61F3717181" ma:contentTypeVersion="0" ma:contentTypeDescription="Создание документа." ma:contentTypeScope="" ma:versionID="1d51e7d7657b5133de0eb11c2b7f4d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cef9e1b8682d4f139ad7790e8e617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1316E1-2DE6-4B6D-BA97-82417B43108F}"/>
</file>

<file path=customXml/itemProps2.xml><?xml version="1.0" encoding="utf-8"?>
<ds:datastoreItem xmlns:ds="http://schemas.openxmlformats.org/officeDocument/2006/customXml" ds:itemID="{726F5E98-6C8B-40CA-A36F-7861E0B0D42E}"/>
</file>

<file path=customXml/itemProps3.xml><?xml version="1.0" encoding="utf-8"?>
<ds:datastoreItem xmlns:ds="http://schemas.openxmlformats.org/officeDocument/2006/customXml" ds:itemID="{5FB23934-C2EE-4E5A-9C80-C3A48AD20007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4488</TotalTime>
  <Words>2180</Words>
  <Application>Microsoft Office PowerPoint</Application>
  <PresentationFormat>Широкоэкранный</PresentationFormat>
  <Paragraphs>148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Garamond</vt:lpstr>
      <vt:lpstr>Helvetica</vt:lpstr>
      <vt:lpstr>Times New Roman</vt:lpstr>
      <vt:lpstr>коиро1</vt:lpstr>
      <vt:lpstr>Функциональная грамотность как требование времени.  Кейс-технология на уроке истории</vt:lpstr>
      <vt:lpstr>Нормативные документы</vt:lpstr>
      <vt:lpstr>Современный мир характеризуется</vt:lpstr>
      <vt:lpstr> Актуальна ли она лично для Вас? (А. и Б. Стругацкие писали в начале 1960-х (почти 60 лет назад) </vt:lpstr>
      <vt:lpstr> Есть ли связь этой цитатой 4К? Почему 4К называют  компетенциями будущего?  Или будущее уже сегодня?  </vt:lpstr>
      <vt:lpstr>Введения понятия  «ФУНКЦИОНАЛЬНАЯ ГРАМОТНОСТЬ»  </vt:lpstr>
      <vt:lpstr>Функционально грамотный человек</vt:lpstr>
      <vt:lpstr>Современное понятие «функциональная грамотность»</vt:lpstr>
      <vt:lpstr>Компоненты ФГ и общие свойства</vt:lpstr>
      <vt:lpstr>Проблема нашего учителя</vt:lpstr>
      <vt:lpstr>Проблема – работа 2022г</vt:lpstr>
      <vt:lpstr>ЧГ три умения: находить информацию (как нужную информацию в рамках одного текста, так и умение находить и выбирать релевантный текст); • понимать значение написанного и делать выводы; • оценивать качество и достоверность информации, разделять форму и содержание, выявлять противоречия</vt:lpstr>
      <vt:lpstr>Математическая грамотность подразумевает умения формулировать (распознавать) математическую проблему, вычислять, интерпретировать и оценивать (делать выводы)</vt:lpstr>
      <vt:lpstr>ЕНГ характеризуется тремя умениями: • дать научное объяснение явлению; • смоделировать (провести) исследование; • провести научный анализ данных и аргументации.</vt:lpstr>
      <vt:lpstr>кейс-технологии</vt:lpstr>
      <vt:lpstr>Презентация PowerPoint</vt:lpstr>
      <vt:lpstr>В чем образовательный потенциал данного метода?</vt:lpstr>
      <vt:lpstr>Вспомни, что в 1913 г. династия Романовых праздновала 300-летие. Празднование охватило всю страну. Почему же в начале 1917 года империя рухнет? Почему  "Розанов один из величайших русских прозаических писателей, настоящий маг слова" (по оценке Н. Бердяева), обозначил такие краткие сроки этого краха? </vt:lpstr>
      <vt:lpstr>Кейс экономика России (1914 -1915 гг.)</vt:lpstr>
      <vt:lpstr>«Умру около своего 5-го орудия за царя и Отечество и за Русь.  Русский солдат духом не падает никогда» – письмо в начале войны</vt:lpstr>
      <vt:lpstr>На кого рассчитан плакат? Какую информацию несет? Что нужно уточнить? ПУСТЬ УЧЕНИКИ САМИ ПОСТАВЯТ ВОПРОСЫ</vt:lpstr>
      <vt:lpstr>Cherchez la femme  (ищите женщину)</vt:lpstr>
      <vt:lpstr>Б. Кустодиев «Февраль 1917» Как художник принял революцию? На основании чего ты сделал этот вывод? Проверь свою позицию, обратившись к биографии художника.</vt:lpstr>
      <vt:lpstr>Текст культуры – учимся читать внимательно </vt:lpstr>
      <vt:lpstr>Презентация PowerPoint</vt:lpstr>
      <vt:lpstr>Прием Соотнесите - запиши вопросы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как основная дидактическая единица обществознания</dc:title>
  <dc:creator>Пользователь Windows</dc:creator>
  <cp:lastModifiedBy>User</cp:lastModifiedBy>
  <cp:revision>155</cp:revision>
  <dcterms:created xsi:type="dcterms:W3CDTF">2019-03-20T00:11:04Z</dcterms:created>
  <dcterms:modified xsi:type="dcterms:W3CDTF">2024-09-27T13:17:35Z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0x010100407787480FCDD149BBAC7A61F3717181</vt:lpwstr>
  </property>
</Properties>
</file>