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74" r:id="rId7"/>
    <p:sldId id="257" r:id="rId8"/>
    <p:sldId id="258" r:id="rId9"/>
    <p:sldId id="260" r:id="rId10"/>
    <p:sldId id="261" r:id="rId11"/>
    <p:sldId id="262" r:id="rId12"/>
    <p:sldId id="265" r:id="rId13"/>
    <p:sldId id="266" r:id="rId14"/>
    <p:sldId id="275" r:id="rId15"/>
    <p:sldId id="276" r:id="rId16"/>
    <p:sldId id="267" r:id="rId17"/>
    <p:sldId id="277" r:id="rId18"/>
    <p:sldId id="268" r:id="rId19"/>
    <p:sldId id="269" r:id="rId20"/>
    <p:sldId id="278" r:id="rId21"/>
    <p:sldId id="270" r:id="rId22"/>
    <p:sldId id="271" r:id="rId23"/>
    <p:sldId id="264" r:id="rId2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7DA6FE5-19A5-48A4-AAC5-9FC9C39D85EB}" type="datetimeFigureOut">
              <a:rPr lang="ru-RU"/>
              <a:pPr>
                <a:defRPr/>
              </a:pPr>
              <a:t>18.01.2017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F470AFF-B14E-44D5-96D1-B8A0ADD91D8B}" type="slidenum">
              <a:rPr lang="ru-RU"/>
              <a:pPr>
                <a:defRPr/>
              </a:pPr>
              <a:t>‹#›</a:t>
            </a:fld>
            <a:endParaRPr lang="ru-RU"/>
          </a:p>
        </p:txBody>
      </p:sp>
    </p:spTree>
    <p:extLst>
      <p:ext uri="{BB962C8B-B14F-4D97-AF65-F5344CB8AC3E}">
        <p14:creationId xmlns="" xmlns:p14="http://schemas.microsoft.com/office/powerpoint/2010/main" val="863078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2355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4ACFC-86A3-4EAB-9D07-1337D69F84F1}" type="slidenum">
              <a:rPr lang="ru-RU"/>
              <a:pPr/>
              <a:t>19</a:t>
            </a:fld>
            <a:endParaRPr lang="ru-RU"/>
          </a:p>
        </p:txBody>
      </p:sp>
    </p:spTree>
    <p:extLst>
      <p:ext uri="{BB962C8B-B14F-4D97-AF65-F5344CB8AC3E}">
        <p14:creationId xmlns="" xmlns:p14="http://schemas.microsoft.com/office/powerpoint/2010/main" val="116189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708245-770E-48AF-817D-8F3B2F2E7363}"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8C89E2-9CD8-4BEC-AB58-2D92B59E19DC}" type="slidenum">
              <a:rPr lang="ru-RU"/>
              <a:pPr>
                <a:defRPr/>
              </a:pPr>
              <a:t>‹#›</a:t>
            </a:fld>
            <a:endParaRPr lang="ru-RU"/>
          </a:p>
        </p:txBody>
      </p:sp>
    </p:spTree>
    <p:extLst>
      <p:ext uri="{BB962C8B-B14F-4D97-AF65-F5344CB8AC3E}">
        <p14:creationId xmlns="" xmlns:p14="http://schemas.microsoft.com/office/powerpoint/2010/main" val="42098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8AE6F6-9AE4-4999-87D4-04787DD61380}"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BF1239-2DA9-4965-B5EE-3026A8329768}" type="slidenum">
              <a:rPr lang="ru-RU"/>
              <a:pPr>
                <a:defRPr/>
              </a:pPr>
              <a:t>‹#›</a:t>
            </a:fld>
            <a:endParaRPr lang="ru-RU"/>
          </a:p>
        </p:txBody>
      </p:sp>
    </p:spTree>
    <p:extLst>
      <p:ext uri="{BB962C8B-B14F-4D97-AF65-F5344CB8AC3E}">
        <p14:creationId xmlns="" xmlns:p14="http://schemas.microsoft.com/office/powerpoint/2010/main" val="32138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B692F2-C24E-44C7-8B53-1DF72262B7EA}"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4F4CDC-678A-42E3-8532-2EAE68249376}" type="slidenum">
              <a:rPr lang="ru-RU"/>
              <a:pPr>
                <a:defRPr/>
              </a:pPr>
              <a:t>‹#›</a:t>
            </a:fld>
            <a:endParaRPr lang="ru-RU"/>
          </a:p>
        </p:txBody>
      </p:sp>
    </p:spTree>
    <p:extLst>
      <p:ext uri="{BB962C8B-B14F-4D97-AF65-F5344CB8AC3E}">
        <p14:creationId xmlns="" xmlns:p14="http://schemas.microsoft.com/office/powerpoint/2010/main" val="164408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85F4A7-8BBE-440A-BF4D-B148700173CC}"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AE08B-6A84-4D51-83B3-592A16C35241}" type="slidenum">
              <a:rPr lang="ru-RU"/>
              <a:pPr>
                <a:defRPr/>
              </a:pPr>
              <a:t>‹#›</a:t>
            </a:fld>
            <a:endParaRPr lang="ru-RU"/>
          </a:p>
        </p:txBody>
      </p:sp>
    </p:spTree>
    <p:extLst>
      <p:ext uri="{BB962C8B-B14F-4D97-AF65-F5344CB8AC3E}">
        <p14:creationId xmlns="" xmlns:p14="http://schemas.microsoft.com/office/powerpoint/2010/main" val="78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79068B1-957E-49D7-AE68-36CF10B91DC0}"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CD822A-F1F3-4499-A102-A0AE782D268C}" type="slidenum">
              <a:rPr lang="ru-RU"/>
              <a:pPr>
                <a:defRPr/>
              </a:pPr>
              <a:t>‹#›</a:t>
            </a:fld>
            <a:endParaRPr lang="ru-RU"/>
          </a:p>
        </p:txBody>
      </p:sp>
    </p:spTree>
    <p:extLst>
      <p:ext uri="{BB962C8B-B14F-4D97-AF65-F5344CB8AC3E}">
        <p14:creationId xmlns="" xmlns:p14="http://schemas.microsoft.com/office/powerpoint/2010/main" val="41634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A3B3D2-224D-4998-8BBD-426A25252123}"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BEB7E5-025E-4B1C-9411-189285C953BB}" type="slidenum">
              <a:rPr lang="ru-RU"/>
              <a:pPr>
                <a:defRPr/>
              </a:pPr>
              <a:t>‹#›</a:t>
            </a:fld>
            <a:endParaRPr lang="ru-RU"/>
          </a:p>
        </p:txBody>
      </p:sp>
    </p:spTree>
    <p:extLst>
      <p:ext uri="{BB962C8B-B14F-4D97-AF65-F5344CB8AC3E}">
        <p14:creationId xmlns="" xmlns:p14="http://schemas.microsoft.com/office/powerpoint/2010/main" val="14615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1543277-96FE-42C2-BA9F-3A7F6C3344BA}" type="datetimeFigureOut">
              <a:rPr lang="ru-RU"/>
              <a:pPr>
                <a:defRPr/>
              </a:pPr>
              <a:t>18.01.2017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34B936C-9F9E-415F-90F7-FB877EA26103}" type="slidenum">
              <a:rPr lang="ru-RU"/>
              <a:pPr>
                <a:defRPr/>
              </a:pPr>
              <a:t>‹#›</a:t>
            </a:fld>
            <a:endParaRPr lang="ru-RU"/>
          </a:p>
        </p:txBody>
      </p:sp>
    </p:spTree>
    <p:extLst>
      <p:ext uri="{BB962C8B-B14F-4D97-AF65-F5344CB8AC3E}">
        <p14:creationId xmlns="" xmlns:p14="http://schemas.microsoft.com/office/powerpoint/2010/main" val="241575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F8392B-AFCE-4AB5-B3FC-72C09645857C}" type="datetimeFigureOut">
              <a:rPr lang="ru-RU"/>
              <a:pPr>
                <a:defRPr/>
              </a:pPr>
              <a:t>18.01.2017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9532E78-541C-4FE9-9F6E-1877AEE1A25E}" type="slidenum">
              <a:rPr lang="ru-RU"/>
              <a:pPr>
                <a:defRPr/>
              </a:pPr>
              <a:t>‹#›</a:t>
            </a:fld>
            <a:endParaRPr lang="ru-RU"/>
          </a:p>
        </p:txBody>
      </p:sp>
    </p:spTree>
    <p:extLst>
      <p:ext uri="{BB962C8B-B14F-4D97-AF65-F5344CB8AC3E}">
        <p14:creationId xmlns="" xmlns:p14="http://schemas.microsoft.com/office/powerpoint/2010/main" val="39626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2978CE-5BC8-4690-8A56-D2752E2BC119}" type="datetimeFigureOut">
              <a:rPr lang="ru-RU"/>
              <a:pPr>
                <a:defRPr/>
              </a:pPr>
              <a:t>18.01.2017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A135113-5B84-48BD-AF5F-E0FEEAC23CFC}" type="slidenum">
              <a:rPr lang="ru-RU"/>
              <a:pPr>
                <a:defRPr/>
              </a:pPr>
              <a:t>‹#›</a:t>
            </a:fld>
            <a:endParaRPr lang="ru-RU"/>
          </a:p>
        </p:txBody>
      </p:sp>
    </p:spTree>
    <p:extLst>
      <p:ext uri="{BB962C8B-B14F-4D97-AF65-F5344CB8AC3E}">
        <p14:creationId xmlns="" xmlns:p14="http://schemas.microsoft.com/office/powerpoint/2010/main" val="16711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4A07D3-BF6F-4FBC-8B78-C8FD86F0D03A}"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BFF92F-6288-4DA4-91B4-8D54FB5DA2EF}" type="slidenum">
              <a:rPr lang="ru-RU"/>
              <a:pPr>
                <a:defRPr/>
              </a:pPr>
              <a:t>‹#›</a:t>
            </a:fld>
            <a:endParaRPr lang="ru-RU"/>
          </a:p>
        </p:txBody>
      </p:sp>
    </p:spTree>
    <p:extLst>
      <p:ext uri="{BB962C8B-B14F-4D97-AF65-F5344CB8AC3E}">
        <p14:creationId xmlns="" xmlns:p14="http://schemas.microsoft.com/office/powerpoint/2010/main" val="4654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A9FFF0-7398-42B8-98C3-AEFD105D6CB7}"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C00268-F56D-416B-8269-DC37405B6FD5}" type="slidenum">
              <a:rPr lang="ru-RU"/>
              <a:pPr>
                <a:defRPr/>
              </a:pPr>
              <a:t>‹#›</a:t>
            </a:fld>
            <a:endParaRPr lang="ru-RU"/>
          </a:p>
        </p:txBody>
      </p:sp>
    </p:spTree>
    <p:extLst>
      <p:ext uri="{BB962C8B-B14F-4D97-AF65-F5344CB8AC3E}">
        <p14:creationId xmlns="" xmlns:p14="http://schemas.microsoft.com/office/powerpoint/2010/main" val="12617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B28BB1-9B88-47B6-A378-EB3A0E1FC917}" type="datetimeFigureOut">
              <a:rPr lang="ru-RU"/>
              <a:pPr>
                <a:defRPr/>
              </a:pPr>
              <a:t>18.01.2017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0CD52F-7B8B-4DD9-9836-940BA8F9C5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media" Target="file:///D:\&#1085;&#1086;&#1074;&#1099;&#1081;%20&#1072;&#1088;&#1093;&#1080;&#1074;\&#1084;&#1072;&#1084;&#1080;&#1085;&#1072;\&#1074;&#1077;&#1089;&#1085;&#1091;&#1096;&#1082;&#1080;.mp3" TargetMode="External"/><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D:\&#1085;&#1086;&#1074;&#1099;&#1081;%20&#1072;&#1088;&#1093;&#1080;&#1074;\&#1084;&#1072;&#1084;&#1080;&#1085;&#1072;\&#1074;&#1077;&#1089;&#1085;&#1091;&#1096;&#1082;&#1080;.mp3"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18.jpeg"/><Relationship Id="rId12" Type="http://schemas.microsoft.com/office/2007/relationships/media"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2" Type="http://schemas.openxmlformats.org/officeDocument/2006/relationships/slideLayout" Target="../slideLayouts/slideLayout7.xml"/><Relationship Id="rId1" Type="http://schemas.openxmlformats.org/officeDocument/2006/relationships/audio"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6" Type="http://schemas.openxmlformats.org/officeDocument/2006/relationships/image" Target="../media/image17.jpeg"/><Relationship Id="rId11" Type="http://schemas.openxmlformats.org/officeDocument/2006/relationships/image" Target="file:///C:\Users\&#1089;&#1085;&#1077;&#1078;&#1072;&#1085;&#1085;&#1072;\Desktop\&#1088;&#1072;&#1073;&#1086;&#1090;&#1072;\IMG_2848.JPG" TargetMode="External"/><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D:\&#1085;&#1086;&#1074;&#1099;&#1081;%20&#1072;&#1088;&#1093;&#1080;&#1074;\&#1084;&#1072;&#1084;&#1080;&#1085;&#1072;\&#1074;&#1077;&#1089;&#1085;&#1091;&#1096;&#1082;&#1080;.mp3" TargetMode="External"/><Relationship Id="rId6" Type="http://schemas.openxmlformats.org/officeDocument/2006/relationships/image" Target="../media/image8.png"/><Relationship Id="rId5" Type="http://schemas.microsoft.com/office/2007/relationships/media" Target="file:///D:\&#1085;&#1086;&#1074;&#1099;&#1081;%20&#1072;&#1088;&#1093;&#1080;&#1074;\&#1084;&#1072;&#1084;&#1080;&#1085;&#1072;\&#1074;&#1077;&#1089;&#1085;&#1091;&#1096;&#1082;&#1080;.mp3" TargetMode="External"/><Relationship Id="rId4" Type="http://schemas.openxmlformats.org/officeDocument/2006/relationships/image" Target="../media/image23.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3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Users\Win7\Downloads\Muzyka_dlya_gimnastiki_-_klassika..._krasivaya_muzyka_(xMusic.me).mp3" TargetMode="External"/><Relationship Id="rId6" Type="http://schemas.openxmlformats.org/officeDocument/2006/relationships/image" Target="../media/image8.png"/><Relationship Id="rId5" Type="http://schemas.microsoft.com/office/2007/relationships/media" Target="file:///C:\Users\Win7\Downloads\Muzyka_dlya_gimnastiki_-_klassika..._krasivaya_muzyka_(xMusic.me).mp3"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835150" y="-171450"/>
            <a:ext cx="6049963" cy="2447925"/>
          </a:xfrm>
        </p:spPr>
        <p:txBody>
          <a:bodyPr rtlCol="0">
            <a:noAutofit/>
          </a:bodyPr>
          <a:lstStyle/>
          <a:p>
            <a:pPr eaLnBrk="1" fontAlgn="auto" hangingPunct="1">
              <a:spcAft>
                <a:spcPts val="0"/>
              </a:spcAft>
              <a:defRPr/>
            </a:pPr>
            <a:r>
              <a:rPr lang="ru-RU" b="1" dirty="0" smtClean="0">
                <a:solidFill>
                  <a:schemeClr val="tx2">
                    <a:lumMod val="75000"/>
                  </a:schemeClr>
                </a:solidFill>
              </a:rPr>
              <a:t>«Бодрящая гимнастика после сна в ДОУ»</a:t>
            </a:r>
            <a:endParaRPr lang="ru-RU" b="1" dirty="0">
              <a:solidFill>
                <a:schemeClr val="tx2">
                  <a:lumMod val="75000"/>
                </a:schemeClr>
              </a:solidFill>
            </a:endParaRPr>
          </a:p>
        </p:txBody>
      </p:sp>
      <p:sp>
        <p:nvSpPr>
          <p:cNvPr id="3076" name="TextBox 5"/>
          <p:cNvSpPr txBox="1">
            <a:spLocks noChangeArrowheads="1"/>
          </p:cNvSpPr>
          <p:nvPr/>
        </p:nvSpPr>
        <p:spPr bwMode="auto">
          <a:xfrm>
            <a:off x="2411413" y="5805488"/>
            <a:ext cx="3530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1800" b="1">
                <a:solidFill>
                  <a:srgbClr val="0070C0"/>
                </a:solidFill>
              </a:rPr>
              <a:t>МДОУ Зебляковский детский сад</a:t>
            </a: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98198" y="1772816"/>
            <a:ext cx="6763812" cy="4068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SHablon-dlya-prezentatsii-Radug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99790"/>
            <a:ext cx="4591677" cy="3443758"/>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27848" y="-99790"/>
            <a:ext cx="4644008" cy="3483006"/>
          </a:xfrm>
          <a:prstGeom prst="rect">
            <a:avLst/>
          </a:prstGeom>
          <a:ln>
            <a:noFill/>
          </a:ln>
          <a:effectLst>
            <a:softEdge rad="112500"/>
          </a:effectLst>
        </p:spPr>
      </p:pic>
      <p:pic>
        <p:nvPicPr>
          <p:cNvPr id="5" name="Рисунок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3409" y="3319261"/>
            <a:ext cx="4878355" cy="3658766"/>
          </a:xfrm>
          <a:prstGeom prst="rect">
            <a:avLst/>
          </a:prstGeom>
          <a:ln>
            <a:noFill/>
          </a:ln>
          <a:effectLst>
            <a:softEdge rad="112500"/>
          </a:effectLst>
        </p:spPr>
      </p:pic>
      <p:pic>
        <p:nvPicPr>
          <p:cNvPr id="6" name="Рисунок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69633" y="3265942"/>
            <a:ext cx="4700465" cy="3525349"/>
          </a:xfrm>
          <a:prstGeom prst="rect">
            <a:avLst/>
          </a:prstGeom>
          <a:ln>
            <a:noFill/>
          </a:ln>
          <a:effectLst>
            <a:softEdge rad="112500"/>
          </a:effectLst>
        </p:spPr>
      </p:pic>
      <p:pic>
        <p:nvPicPr>
          <p:cNvPr id="7" name="веснушки.mp3">
            <a:hlinkClick r:id="" action="ppaction://media"/>
          </p:cNvPr>
          <p:cNvPicPr>
            <a:picLocks noChangeAspect="1"/>
          </p:cNvPicPr>
          <p:nvPr>
            <a:audioFile r:link="rId1"/>
            <p:extLst>
              <p:ext uri="{DAA4B4D4-6D71-4841-9C94-3DE7FCFB9230}">
                <p14:media xmlns="" xmlns:p14="http://schemas.microsoft.com/office/powerpoint/2010/main" r:link="rId8"/>
              </p:ext>
            </p:extLst>
          </p:nvPr>
        </p:nvPicPr>
        <p:blipFill>
          <a:blip r:embed="rId9" cstate="print">
            <a:extLst>
              <a:ext uri="{28A0092B-C50C-407E-A947-70E740481C1C}">
                <a14:useLocalDpi xmlns=""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16502" fill="hold"/>
                                        <p:tgtEl>
                                          <p:spTgt spid="7"/>
                                        </p:tgtEl>
                                      </p:cBhvr>
                                    </p:cmd>
                                  </p:childTnLst>
                                </p:cTn>
                              </p:par>
                            </p:childTnLst>
                          </p:cTn>
                        </p:par>
                      </p:childTnLst>
                    </p:cTn>
                  </p:par>
                </p:childTnLst>
              </p:cTn>
              <p:nextCondLst>
                <p:cond evt="onClick" delay="0">
                  <p:tgtEl>
                    <p:spTgt spid="7"/>
                  </p:tgtEl>
                </p:cond>
              </p:nextCondLst>
            </p:seq>
            <p:audio>
              <p:cMediaNode vol="80000">
                <p:cTn id="4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3" descr="SHablon-dlya-prezentatsii-Radug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90488"/>
            <a:ext cx="914400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Рисунок 2"/>
          <p:cNvPicPr/>
          <p:nvPr/>
        </p:nvPicPr>
        <p:blipFill rotWithShape="1">
          <a:blip r:embed="rId4"/>
          <a:srcRect t="16258" b="26173"/>
          <a:stretch/>
        </p:blipFill>
        <p:spPr bwMode="auto">
          <a:xfrm>
            <a:off x="-60325" y="746125"/>
            <a:ext cx="9144000" cy="4691063"/>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30727" name="Рисунок 3"/>
          <p:cNvPicPr>
            <a:picLocks noChangeAspect="1" noChangeArrowheads="1"/>
          </p:cNvPicPr>
          <p:nvPr/>
        </p:nvPicPr>
        <p:blipFill>
          <a:blip r:embed="rId5">
            <a:extLst>
              <a:ext uri="{28A0092B-C50C-407E-A947-70E740481C1C}">
                <a14:useLocalDpi xmlns="" xmlns:a14="http://schemas.microsoft.com/office/drawing/2010/main" val="0"/>
              </a:ext>
            </a:extLst>
          </a:blip>
          <a:srcRect l="9138"/>
          <a:stretch>
            <a:fillRect/>
          </a:stretch>
        </p:blipFill>
        <p:spPr bwMode="auto">
          <a:xfrm>
            <a:off x="0" y="795338"/>
            <a:ext cx="8659813" cy="573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p:cNvPicPr/>
          <p:nvPr/>
        </p:nvPicPr>
        <p:blipFill rotWithShape="1">
          <a:blip r:embed="rId6"/>
          <a:srcRect t="14925"/>
          <a:stretch/>
        </p:blipFill>
        <p:spPr bwMode="auto">
          <a:xfrm>
            <a:off x="279400" y="895350"/>
            <a:ext cx="8785225" cy="4035425"/>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6" name="Рисунок 5"/>
          <p:cNvPicPr/>
          <p:nvPr/>
        </p:nvPicPr>
        <p:blipFill rotWithShape="1">
          <a:blip r:embed="rId7"/>
          <a:srcRect t="20522" b="36034"/>
          <a:stretch/>
        </p:blipFill>
        <p:spPr bwMode="auto">
          <a:xfrm>
            <a:off x="360363" y="1011238"/>
            <a:ext cx="8820150" cy="3722687"/>
          </a:xfrm>
          <a:prstGeom prst="rect">
            <a:avLst/>
          </a:prstGeom>
          <a:ln>
            <a:noFill/>
          </a:ln>
          <a:effectLst>
            <a:outerShdw blurRad="292100" dist="139700" dir="2700000" algn="tl" rotWithShape="0">
              <a:srgbClr val="333333">
                <a:alpha val="65000"/>
              </a:srgbClr>
            </a:outerShdw>
          </a:effectLst>
          <a:extLst>
            <a:ext uri="{53640926-AAD7-44D8-BBD7-CCE9431645EC}">
              <a14:shadowObscured xmlns="" xmlns:a14="http://schemas.microsoft.com/office/drawing/2010/main"/>
            </a:ext>
          </a:extLst>
        </p:spPr>
      </p:pic>
      <p:pic>
        <p:nvPicPr>
          <p:cNvPr id="8" name="Рисунок 7"/>
          <p:cNvPicPr/>
          <p:nvPr/>
        </p:nvPicPr>
        <p:blipFill>
          <a:blip r:embed="rId8"/>
          <a:stretch>
            <a:fillRect/>
          </a:stretch>
        </p:blipFill>
        <p:spPr>
          <a:xfrm>
            <a:off x="1392238" y="7310438"/>
            <a:ext cx="5272087" cy="287813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noChangeArrowheads="1"/>
          </p:cNvPicPr>
          <p:nvPr/>
        </p:nvPicPr>
        <p:blipFill>
          <a:blip r:embed="rId9"/>
          <a:srcRect t="22394" b="25014"/>
          <a:stretch>
            <a:fillRect/>
          </a:stretch>
        </p:blipFill>
        <p:spPr bwMode="auto">
          <a:xfrm>
            <a:off x="933450" y="1011238"/>
            <a:ext cx="6840538" cy="39449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620713" y="-90488"/>
            <a:ext cx="9144000" cy="457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100">
                <a:ea typeface="Calibri" panose="020F0502020204030204" pitchFamily="34" charset="0"/>
                <a:cs typeface="Times New Roman" panose="02020603050405020304" pitchFamily="18" charset="0"/>
              </a:rPr>
              <a:t>после дневного сна.</a:t>
            </a:r>
            <a:endParaRPr lang="ru-RU" sz="8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endParaRPr 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4346" name="Rectangle 9"/>
          <p:cNvSpPr>
            <a:spLocks noChangeArrowheads="1"/>
          </p:cNvSpPr>
          <p:nvPr/>
        </p:nvSpPr>
        <p:spPr bwMode="auto">
          <a:xfrm>
            <a:off x="620713" y="36671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7" name="Rectangle 10"/>
          <p:cNvSpPr>
            <a:spLocks noChangeArrowheads="1"/>
          </p:cNvSpPr>
          <p:nvPr/>
        </p:nvSpPr>
        <p:spPr bwMode="auto">
          <a:xfrm>
            <a:off x="620713" y="8239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8" name="Rectangle 11"/>
          <p:cNvSpPr>
            <a:spLocks noChangeArrowheads="1"/>
          </p:cNvSpPr>
          <p:nvPr/>
        </p:nvSpPr>
        <p:spPr bwMode="auto">
          <a:xfrm>
            <a:off x="620713" y="8239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pic>
        <p:nvPicPr>
          <p:cNvPr id="14" name="Рисунок 13"/>
          <p:cNvPicPr/>
          <p:nvPr/>
        </p:nvPicPr>
        <p:blipFill>
          <a:blip r:embed="rId8"/>
          <a:stretch>
            <a:fillRect/>
          </a:stretch>
        </p:blipFill>
        <p:spPr>
          <a:xfrm>
            <a:off x="219075" y="1395413"/>
            <a:ext cx="8642350" cy="3513137"/>
          </a:xfrm>
          <a:prstGeom prst="rect">
            <a:avLst/>
          </a:prstGeom>
          <a:ln>
            <a:noFill/>
          </a:ln>
          <a:effectLst>
            <a:outerShdw blurRad="292100" dist="139700" dir="2700000" algn="tl" rotWithShape="0">
              <a:srgbClr val="333333">
                <a:alpha val="65000"/>
              </a:srgbClr>
            </a:outerShdw>
          </a:effectLst>
        </p:spPr>
      </p:pic>
      <p:pic>
        <p:nvPicPr>
          <p:cNvPr id="15" name="Рисунок 14" descr="C:\Users\снежанна\Desktop\работа\IMG_2848.JPG"/>
          <p:cNvPicPr/>
          <p:nvPr/>
        </p:nvPicPr>
        <p:blipFill>
          <a:blip r:embed="rId10" r:link="rId11"/>
          <a:srcRect l="-746" t="17026" r="746" b="12723"/>
          <a:stretch>
            <a:fillRect/>
          </a:stretch>
        </p:blipFill>
        <p:spPr bwMode="auto">
          <a:xfrm>
            <a:off x="-60325" y="785813"/>
            <a:ext cx="8780463" cy="3709987"/>
          </a:xfrm>
          <a:prstGeom prst="rect">
            <a:avLst/>
          </a:prstGeom>
          <a:ln>
            <a:noFill/>
          </a:ln>
          <a:effectLst>
            <a:outerShdw blurRad="292100" dist="139700" dir="2700000" algn="tl" rotWithShape="0">
              <a:srgbClr val="333333">
                <a:alpha val="65000"/>
              </a:srgbClr>
            </a:outerShdw>
          </a:effectLst>
          <a:extLst/>
        </p:spPr>
      </p:pic>
      <p:pic>
        <p:nvPicPr>
          <p:cNvPr id="2" name="Ф. Шопен - Marriage D'amour (мелодия рая)Романтика.. и Сердце застучало в ритме вальса.mp3">
            <a:hlinkClick r:id="" action="ppaction://media"/>
          </p:cNvPr>
          <p:cNvPicPr>
            <a:picLocks noChangeAspect="1"/>
          </p:cNvPicPr>
          <p:nvPr>
            <a:audioFile r:link="rId1"/>
            <p:extLst>
              <p:ext uri="{DAA4B4D4-6D71-4841-9C94-3DE7FCFB9230}">
                <p14:media xmlns="" xmlns:p14="http://schemas.microsoft.com/office/powerpoint/2010/main" r:link="rId12"/>
              </p:ext>
            </p:extLst>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ppt_x"/>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57680" fill="hold"/>
                                        <p:tgtEl>
                                          <p:spTgt spid="2"/>
                                        </p:tgtEl>
                                      </p:cBhvr>
                                    </p:cmd>
                                  </p:childTnLst>
                                </p:cTn>
                              </p:par>
                            </p:childTnLst>
                          </p:cTn>
                        </p:par>
                      </p:childTnLst>
                    </p:cTn>
                  </p:par>
                </p:childTnLst>
              </p:cTn>
              <p:nextCondLst>
                <p:cond evt="onClick" delay="0">
                  <p:tgtEl>
                    <p:spTgt spid="2"/>
                  </p:tgtEl>
                </p:cond>
              </p:nextCondLst>
            </p:seq>
            <p:audio>
              <p:cMediaNode vol="80000">
                <p:cTn id="5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250825" y="1773238"/>
            <a:ext cx="6697663" cy="4525962"/>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Далее дети переходят к выполнению , например, нескольких физкультминуток или комплекс упражнений, направленный на профилактику нарушений осанки. Чтобы заинтересовать детей, можно использовать кубики, мячи, обручи, гантели, гимнастические палки. Они тоже выполняются в течении 2-3 минут.</a:t>
            </a:r>
          </a:p>
          <a:p>
            <a:pPr eaLnBrk="1" fontAlgn="auto" hangingPunct="1">
              <a:spcAft>
                <a:spcPts val="0"/>
              </a:spcAft>
              <a:defRPr/>
            </a:pPr>
            <a:endParaRPr lang="ru-RU" dirty="0"/>
          </a:p>
        </p:txBody>
      </p:sp>
      <p:pic>
        <p:nvPicPr>
          <p:cNvPr id="15364" name="Рисунок 4" descr="6725900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72275" y="1844675"/>
            <a:ext cx="2371725"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SHablon-dlya-prezentatsii-Radug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371" y="3144046"/>
            <a:ext cx="4668011" cy="3501008"/>
          </a:xfrm>
          <a:prstGeom prst="rect">
            <a:avLst/>
          </a:prstGeom>
          <a:ln>
            <a:noFill/>
          </a:ln>
          <a:effectLst>
            <a:softEdge rad="112500"/>
          </a:effectLst>
        </p:spPr>
      </p:pic>
      <p:pic>
        <p:nvPicPr>
          <p:cNvPr id="2" name="веснушки.mp3">
            <a:hlinkClick r:id="" action="ppaction://media"/>
          </p:cNvPr>
          <p:cNvPicPr>
            <a:picLocks noChangeAspect="1"/>
          </p:cNvPicPr>
          <p:nvPr>
            <a:audioFile r:link="rId1"/>
            <p:extLst>
              <p:ext uri="{DAA4B4D4-6D71-4841-9C94-3DE7FCFB9230}">
                <p14:media xmlns="" xmlns:p14="http://schemas.microsoft.com/office/powerpoint/2010/main" r:link="rId5"/>
              </p:ext>
            </p:ext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258614" y="111743"/>
            <a:ext cx="4788024" cy="2880296"/>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2008" y="157655"/>
            <a:ext cx="4644008" cy="2793661"/>
          </a:xfrm>
          <a:prstGeom prst="rect">
            <a:avLst/>
          </a:prstGeom>
          <a:ln>
            <a:noFill/>
          </a:ln>
          <a:effectLst>
            <a:softEdge rad="112500"/>
          </a:effectLst>
        </p:spPr>
      </p:pic>
      <p:pic>
        <p:nvPicPr>
          <p:cNvPr id="7" name="Рисунок 6"/>
          <p:cNvPicPr>
            <a:picLocks noChangeAspect="1"/>
          </p:cNvPicPr>
          <p:nvPr/>
        </p:nvPicPr>
        <p:blipFill rotWithShape="1">
          <a:blip r:embed="rId9" cstate="print">
            <a:extLst>
              <a:ext uri="{28A0092B-C50C-407E-A947-70E740481C1C}">
                <a14:useLocalDpi xmlns="" xmlns:a14="http://schemas.microsoft.com/office/drawing/2010/main" val="0"/>
              </a:ext>
            </a:extLst>
          </a:blip>
          <a:srcRect r="18261"/>
          <a:stretch/>
        </p:blipFill>
        <p:spPr>
          <a:xfrm>
            <a:off x="4504125" y="3250875"/>
            <a:ext cx="4466776" cy="3287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6502"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80">
                                          <p:stCondLst>
                                            <p:cond delay="0"/>
                                          </p:stCondLst>
                                        </p:cTn>
                                        <p:tgtEl>
                                          <p:spTgt spid="7"/>
                                        </p:tgtEl>
                                      </p:cBhvr>
                                    </p:animEffect>
                                    <p:anim calcmode="lin" valueType="num">
                                      <p:cBhvr>
                                        <p:cTn id="6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tgtEl>
                                      </p:cBhvr>
                                      <p:to x="100000" y="60000"/>
                                    </p:animScale>
                                    <p:animScale>
                                      <p:cBhvr>
                                        <p:cTn id="72" dur="166" decel="50000">
                                          <p:stCondLst>
                                            <p:cond delay="676"/>
                                          </p:stCondLst>
                                        </p:cTn>
                                        <p:tgtEl>
                                          <p:spTgt spid="7"/>
                                        </p:tgtEl>
                                      </p:cBhvr>
                                      <p:to x="100000" y="100000"/>
                                    </p:animScale>
                                    <p:animScale>
                                      <p:cBhvr>
                                        <p:cTn id="73" dur="26">
                                          <p:stCondLst>
                                            <p:cond delay="1312"/>
                                          </p:stCondLst>
                                        </p:cTn>
                                        <p:tgtEl>
                                          <p:spTgt spid="7"/>
                                        </p:tgtEl>
                                      </p:cBhvr>
                                      <p:to x="100000" y="80000"/>
                                    </p:animScale>
                                    <p:animScale>
                                      <p:cBhvr>
                                        <p:cTn id="74" dur="166" decel="50000">
                                          <p:stCondLst>
                                            <p:cond delay="1338"/>
                                          </p:stCondLst>
                                        </p:cTn>
                                        <p:tgtEl>
                                          <p:spTgt spid="7"/>
                                        </p:tgtEl>
                                      </p:cBhvr>
                                      <p:to x="100000" y="100000"/>
                                    </p:animScale>
                                    <p:animScale>
                                      <p:cBhvr>
                                        <p:cTn id="75" dur="26">
                                          <p:stCondLst>
                                            <p:cond delay="1642"/>
                                          </p:stCondLst>
                                        </p:cTn>
                                        <p:tgtEl>
                                          <p:spTgt spid="7"/>
                                        </p:tgtEl>
                                      </p:cBhvr>
                                      <p:to x="100000" y="90000"/>
                                    </p:animScale>
                                    <p:animScale>
                                      <p:cBhvr>
                                        <p:cTn id="76" dur="166" decel="50000">
                                          <p:stCondLst>
                                            <p:cond delay="1668"/>
                                          </p:stCondLst>
                                        </p:cTn>
                                        <p:tgtEl>
                                          <p:spTgt spid="7"/>
                                        </p:tgtEl>
                                      </p:cBhvr>
                                      <p:to x="100000" y="100000"/>
                                    </p:animScale>
                                    <p:animScale>
                                      <p:cBhvr>
                                        <p:cTn id="77" dur="26">
                                          <p:stCondLst>
                                            <p:cond delay="1808"/>
                                          </p:stCondLst>
                                        </p:cTn>
                                        <p:tgtEl>
                                          <p:spTgt spid="7"/>
                                        </p:tgtEl>
                                      </p:cBhvr>
                                      <p:to x="100000" y="95000"/>
                                    </p:animScale>
                                    <p:animScale>
                                      <p:cBhvr>
                                        <p:cTn id="7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971550" y="1268413"/>
            <a:ext cx="7221538" cy="4525962"/>
          </a:xfrm>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необходимо перейти к выполнению комплекса дыхательной гимнастики, что очень важно для укрепления иммунитета, профилактики простудных заболеваний и заболеваний верхних дыхательных путей. </a:t>
            </a:r>
          </a:p>
          <a:p>
            <a:pPr eaLnBrk="1" fontAlgn="auto" hangingPunct="1">
              <a:spcAft>
                <a:spcPts val="0"/>
              </a:spcAft>
              <a:defRPr/>
            </a:pPr>
            <a:endParaRPr lang="ru-RU" dirty="0"/>
          </a:p>
        </p:txBody>
      </p:sp>
      <p:pic>
        <p:nvPicPr>
          <p:cNvPr id="6" name="Рисунок 5" descr="getimage.jpg"/>
          <p:cNvPicPr>
            <a:picLocks noChangeAspect="1"/>
          </p:cNvPicPr>
          <p:nvPr/>
        </p:nvPicPr>
        <p:blipFill>
          <a:blip r:embed="rId3"/>
          <a:stretch>
            <a:fillRect/>
          </a:stretch>
        </p:blipFill>
        <p:spPr>
          <a:xfrm>
            <a:off x="6948488" y="5445125"/>
            <a:ext cx="13684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763713" y="333375"/>
            <a:ext cx="6553200" cy="2735263"/>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ru-RU" dirty="0" smtClean="0"/>
              <a:t>     </a:t>
            </a:r>
            <a:r>
              <a:rPr lang="ru-RU" sz="2600" dirty="0" smtClean="0">
                <a:solidFill>
                  <a:schemeClr val="tx2">
                    <a:lumMod val="75000"/>
                  </a:schemeClr>
                </a:solidFill>
              </a:rPr>
              <a:t>Затем проводится индивидуальная или дифференцированная работа с нуждающимися детьми (например, с часто болеющими). Можно организовать самостоятельную деятельность детей по оздоровлению (например, дать задание детям стопами собрать желуди или карандаши то правой, то левой ногой). </a:t>
            </a:r>
            <a:endParaRPr lang="ru-RU" dirty="0"/>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8767" y="3044618"/>
            <a:ext cx="5508104" cy="331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88024" y="3371235"/>
            <a:ext cx="4187957"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2231" y="1836531"/>
            <a:ext cx="4499992" cy="2707026"/>
          </a:xfrm>
          <a:prstGeom prst="rect">
            <a:avLst/>
          </a:prstGeom>
          <a:ln>
            <a:noFill/>
          </a:ln>
          <a:effectLst>
            <a:softEdge rad="112500"/>
          </a:effectLst>
        </p:spPr>
      </p:pic>
      <p:sp>
        <p:nvSpPr>
          <p:cNvPr id="4" name="Прямоугольник 3"/>
          <p:cNvSpPr/>
          <p:nvPr/>
        </p:nvSpPr>
        <p:spPr>
          <a:xfrm>
            <a:off x="2268538" y="4868863"/>
            <a:ext cx="5903912" cy="1200150"/>
          </a:xfrm>
          <a:prstGeom prst="rect">
            <a:avLst/>
          </a:prstGeom>
        </p:spPr>
        <p:txBody>
          <a:bodyPr>
            <a:spAutoFit/>
          </a:bodyPr>
          <a:lstStyle/>
          <a:p>
            <a:pPr algn="just" eaLnBrk="1" fontAlgn="auto" hangingPunct="1">
              <a:spcAft>
                <a:spcPts val="0"/>
              </a:spcAft>
              <a:buFont typeface="Arial" panose="020B0604020202020204" pitchFamily="34" charset="0"/>
              <a:buNone/>
              <a:defRPr/>
            </a:pPr>
            <a:r>
              <a:rPr lang="ru-RU" dirty="0">
                <a:solidFill>
                  <a:schemeClr val="tx2">
                    <a:lumMod val="75000"/>
                  </a:schemeClr>
                </a:solidFill>
              </a:rPr>
              <a:t>В это время другие дети под руководством воспитателя или его помощника выполняют водные процедуры (умывание, обливание рук прохладной водой т.п.)</a:t>
            </a:r>
          </a:p>
        </p:txBody>
      </p:sp>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89453" y="476672"/>
            <a:ext cx="5054547" cy="30406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92275" y="333375"/>
            <a:ext cx="6932613" cy="1143000"/>
          </a:xfrm>
        </p:spPr>
        <p:txBody>
          <a:bodyPr rtlCol="0">
            <a:noAutofit/>
          </a:bodyPr>
          <a:lstStyle/>
          <a:p>
            <a:pPr eaLnBrk="1" fontAlgn="auto" hangingPunct="1">
              <a:spcAft>
                <a:spcPts val="0"/>
              </a:spcAft>
              <a:defRPr/>
            </a:pPr>
            <a:r>
              <a:rPr lang="ru-RU" sz="2800" dirty="0" smtClean="0"/>
              <a:t/>
            </a:r>
            <a:br>
              <a:rPr lang="ru-RU" sz="2800" dirty="0" smtClean="0"/>
            </a:br>
            <a:r>
              <a:rPr lang="ru-RU" sz="2800" b="1" dirty="0" smtClean="0">
                <a:solidFill>
                  <a:schemeClr val="tx2">
                    <a:lumMod val="75000"/>
                  </a:schemeClr>
                </a:solidFill>
              </a:rPr>
              <a:t> Общая длительность оздоровительной гимнастики после дневного сна должна составлять не менее 12-15 минут (ст. возраст), 7-10 минут (мл. возраст).</a:t>
            </a:r>
            <a:endParaRPr lang="ru-RU" sz="2800" b="1" dirty="0">
              <a:solidFill>
                <a:schemeClr val="tx2">
                  <a:lumMod val="75000"/>
                </a:schemeClr>
              </a:solidFill>
            </a:endParaRPr>
          </a:p>
        </p:txBody>
      </p:sp>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Гимнастика после дневного сна в сочетании  с контрастными воздушными ваннами помогает улучшить настроение детей, поднять мышечный тонус, а также способствует профилактике нарушений осанки и стопы. Летом эту гимнастику следует проводить при открытых фрамугах.</a:t>
            </a:r>
          </a:p>
          <a:p>
            <a:pPr eaLnBrk="1" fontAlgn="auto" hangingPunct="1">
              <a:spcAft>
                <a:spcPts val="0"/>
              </a:spcAft>
              <a:defRPr/>
            </a:pP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Все оздоровительные мероприятия, в том числе и гимнастику после сна лучше проводить в игровой форме. Это позволяет создать положительный эмоциональный фон, вызвать повышенный интерес ко всем оздоровительным процедурам. Кроме того, принимая определенный игровой образ, дети зачастую лучше понимают технику выполнения того или иного упражнения. Таким образом, мы решаем одновременно несколько задач: </a:t>
            </a:r>
            <a:r>
              <a:rPr lang="ru-RU" dirty="0" err="1" smtClean="0">
                <a:solidFill>
                  <a:schemeClr val="tx2">
                    <a:lumMod val="75000"/>
                  </a:schemeClr>
                </a:solidFill>
              </a:rPr>
              <a:t>оздоравливаем</a:t>
            </a:r>
            <a:r>
              <a:rPr lang="ru-RU" dirty="0" smtClean="0">
                <a:solidFill>
                  <a:schemeClr val="tx2">
                    <a:lumMod val="75000"/>
                  </a:schemeClr>
                </a:solidFill>
              </a:rPr>
              <a:t> детей, развиваем у них двигательное воображение, формируем осознанную моторику. А главное – все это доставляет им огромное удовольствие.</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descr="SHablon-dlya-prezentatsii-Raduga.jp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dirty="0" smtClean="0">
                <a:solidFill>
                  <a:schemeClr val="tx2">
                    <a:satMod val="130000"/>
                  </a:schemeClr>
                </a:solidFill>
              </a:rPr>
              <a:t>Ожидаемые результаты</a:t>
            </a:r>
            <a:endParaRPr lang="ru-RU" b="1" dirty="0"/>
          </a:p>
        </p:txBody>
      </p:sp>
      <p:pic>
        <p:nvPicPr>
          <p:cNvPr id="4" name="Объект 3"/>
          <p:cNvPicPr>
            <a:picLocks noGrp="1" noChangeAspect="1"/>
          </p:cNvPicPr>
          <p:nvPr>
            <p:ph idx="1"/>
          </p:nvPr>
        </p:nvPicPr>
        <p:blipFill>
          <a:blip r:embed="rId5" cstate="print">
            <a:extLst>
              <a:ext uri="{28A0092B-C50C-407E-A947-70E740481C1C}">
                <a14:useLocalDpi xmlns="" xmlns:a14="http://schemas.microsoft.com/office/drawing/2010/main" val="0"/>
              </a:ext>
            </a:extLst>
          </a:blip>
          <a:stretch>
            <a:fillRect/>
          </a:stretch>
        </p:blipFill>
        <p:spPr>
          <a:xfrm>
            <a:off x="971600" y="1417638"/>
            <a:ext cx="7523678" cy="4525963"/>
          </a:xfrm>
          <a:effectLst>
            <a:softEdge rad="112500"/>
          </a:effectLst>
        </p:spPr>
      </p:pic>
      <p:sp>
        <p:nvSpPr>
          <p:cNvPr id="22533" name="TextBox 5"/>
          <p:cNvSpPr txBox="1">
            <a:spLocks noChangeArrowheads="1"/>
          </p:cNvSpPr>
          <p:nvPr/>
        </p:nvSpPr>
        <p:spPr bwMode="auto">
          <a:xfrm>
            <a:off x="1116013" y="5805488"/>
            <a:ext cx="705643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solidFill>
                  <a:srgbClr val="0070C0"/>
                </a:solidFill>
              </a:rPr>
              <a:t>Здоровые, красивые, счастливые, жизнерадостные дети. </a:t>
            </a:r>
          </a:p>
          <a:p>
            <a:r>
              <a:rPr lang="ru-RU">
                <a:solidFill>
                  <a:srgbClr val="0070C0"/>
                </a:solidFill>
              </a:rPr>
              <a:t>А их родители просто светятся от счастья, потому что их</a:t>
            </a:r>
          </a:p>
          <a:p>
            <a:r>
              <a:rPr lang="ru-RU" sz="2000" b="1">
                <a:solidFill>
                  <a:srgbClr val="FF0000"/>
                </a:solidFill>
              </a:rPr>
              <a:t>		Дети здоровы!!!</a:t>
            </a:r>
          </a:p>
        </p:txBody>
      </p:sp>
      <p:pic>
        <p:nvPicPr>
          <p:cNvPr id="3" name="muzyka-iz-kf-Usatyy-nyan_-Smeh-detey(mp3extaz.com)">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932" fill="hold"/>
                                        <p:tgtEl>
                                          <p:spTgt spid="3"/>
                                        </p:tgtEl>
                                      </p:cBhvr>
                                    </p:cmd>
                                  </p:childTnLst>
                                </p:cTn>
                              </p:par>
                            </p:childTnLst>
                          </p:cTn>
                        </p:par>
                      </p:childTnLst>
                    </p:cTn>
                  </p:par>
                </p:childTnLst>
              </p:cTn>
              <p:nextCondLst>
                <p:cond evt="onClick" delay="0">
                  <p:tgtEl>
                    <p:spTgt spid="3"/>
                  </p:tgtEl>
                </p:cond>
              </p:nextCondLst>
            </p:seq>
            <p:video>
              <p:cMediaNode vol="80000">
                <p:cTn id="13"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457200" y="1600200"/>
            <a:ext cx="7786688" cy="4525963"/>
          </a:xfrm>
        </p:spPr>
        <p:txBody>
          <a:bodyPr rtlCol="0">
            <a:normAutofit/>
          </a:bodyPr>
          <a:lstStyle/>
          <a:p>
            <a:pPr algn="just" eaLnBrk="1" fontAlgn="auto" hangingPunct="1">
              <a:spcAft>
                <a:spcPts val="0"/>
              </a:spcAft>
              <a:buFont typeface="Arial" panose="020B0604020202020204" pitchFamily="34" charset="0"/>
              <a:buNone/>
              <a:defRPr/>
            </a:pPr>
            <a:r>
              <a:rPr lang="ru-RU" dirty="0" smtClean="0">
                <a:solidFill>
                  <a:schemeClr val="tx2">
                    <a:lumMod val="75000"/>
                  </a:schemeClr>
                </a:solidFill>
              </a:rPr>
              <a:t>       Трудно переоценить роль дневного сна в физическом и интеллектуальном развитии ребенка. Отдых в середине дня ему просто необходим. Но как помочь проснуться малышу в хорошем настроении и активно продолжить день? </a:t>
            </a:r>
            <a:r>
              <a:rPr lang="ru-RU" u="sng" dirty="0" smtClean="0">
                <a:solidFill>
                  <a:schemeClr val="tx2">
                    <a:lumMod val="75000"/>
                  </a:schemeClr>
                </a:solidFill>
              </a:rPr>
              <a:t>У нас в детском саду воспитатели проводят после тихого часа бодрящую гимнастику. </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124075" y="-315913"/>
            <a:ext cx="5565775" cy="2952751"/>
          </a:xfrm>
        </p:spPr>
        <p:txBody>
          <a:bodyPr rtlCol="0">
            <a:normAutofit fontScale="90000"/>
          </a:bodyPr>
          <a:lstStyle/>
          <a:p>
            <a:pPr eaLnBrk="1" fontAlgn="auto" hangingPunct="1">
              <a:spcAft>
                <a:spcPts val="0"/>
              </a:spcAft>
              <a:defRPr/>
            </a:pP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sz="2700" b="1" dirty="0" smtClean="0">
                <a:solidFill>
                  <a:schemeClr val="tx2">
                    <a:satMod val="130000"/>
                  </a:schemeClr>
                </a:solidFill>
              </a:rPr>
              <a:t>Основная цель гимнастики после дневного сна – поднять настроение и мышечный тонус детей с помощью контрастных воздушных ванн и физических упражнений. </a:t>
            </a:r>
            <a:br>
              <a:rPr lang="ru-RU" sz="2700" b="1" dirty="0" smtClean="0">
                <a:solidFill>
                  <a:schemeClr val="tx2">
                    <a:satMod val="130000"/>
                  </a:schemeClr>
                </a:solidFill>
              </a:rPr>
            </a:br>
            <a:r>
              <a:rPr lang="ru-RU" sz="2700" b="1" dirty="0" smtClean="0">
                <a:solidFill>
                  <a:schemeClr val="tx2">
                    <a:satMod val="130000"/>
                  </a:schemeClr>
                </a:solidFill>
              </a:rPr>
              <a:t>Сохранить и укрепить</a:t>
            </a:r>
            <a:br>
              <a:rPr lang="ru-RU" sz="2700" b="1" dirty="0" smtClean="0">
                <a:solidFill>
                  <a:schemeClr val="tx2">
                    <a:satMod val="130000"/>
                  </a:schemeClr>
                </a:solidFill>
              </a:rPr>
            </a:br>
            <a:r>
              <a:rPr lang="ru-RU" sz="2700" b="1" dirty="0" smtClean="0">
                <a:solidFill>
                  <a:schemeClr val="tx2">
                    <a:satMod val="130000"/>
                  </a:schemeClr>
                </a:solidFill>
              </a:rPr>
              <a:t>здоровье детей </a:t>
            </a: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endParaRPr lang="ru-RU" dirty="0"/>
          </a:p>
        </p:txBody>
      </p:sp>
      <p:pic>
        <p:nvPicPr>
          <p:cNvPr id="7" name="Объект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267744" y="3053212"/>
            <a:ext cx="5073050" cy="3804788"/>
          </a:xfrm>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tx2">
                    <a:lumMod val="75000"/>
                  </a:schemeClr>
                </a:solidFill>
              </a:rPr>
              <a:t> </a:t>
            </a:r>
            <a:r>
              <a:rPr lang="ru-RU" b="1" dirty="0" smtClean="0">
                <a:solidFill>
                  <a:schemeClr val="tx2">
                    <a:lumMod val="75000"/>
                  </a:schemeClr>
                </a:solidFill>
              </a:rPr>
              <a:t>Задачи:</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sp>
        <p:nvSpPr>
          <p:cNvPr id="3" name="Содержимое 2"/>
          <p:cNvSpPr>
            <a:spLocks noGrp="1"/>
          </p:cNvSpPr>
          <p:nvPr>
            <p:ph idx="1"/>
          </p:nvPr>
        </p:nvSpPr>
        <p:spPr>
          <a:xfrm>
            <a:off x="611188" y="981075"/>
            <a:ext cx="8229600" cy="4525963"/>
          </a:xfrm>
        </p:spPr>
        <p:txBody>
          <a:bodyPr rtlCol="0">
            <a:noAutofit/>
          </a:bodyPr>
          <a:lstStyle/>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Оздоровительные: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укреплять опорно-двигательный аппарат;</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совершенствовать и развивать координацию движений;</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повысить жизненный тонус;</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укрепить иммунитет;</a:t>
            </a:r>
          </a:p>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Обучающие: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учить детей дышать через нос;</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упражнять в плавном свободном выдохе;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формировать умения выполнять движения по показу взрослого.</a:t>
            </a:r>
          </a:p>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Воспитательные: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воспитывать привычку здорового образа жизни</a:t>
            </a:r>
            <a:endParaRPr lang="ru-RU" sz="2400" b="1" dirty="0">
              <a:solidFill>
                <a:schemeClr val="tx2">
                  <a:lumMod val="75000"/>
                </a:schemeClr>
              </a:solidFill>
            </a:endParaRPr>
          </a:p>
        </p:txBody>
      </p:sp>
      <p:pic>
        <p:nvPicPr>
          <p:cNvPr id="5" name="Рисунок 4" descr="_1_~1.jpg"/>
          <p:cNvPicPr>
            <a:picLocks noChangeAspect="1"/>
          </p:cNvPicPr>
          <p:nvPr/>
        </p:nvPicPr>
        <p:blipFill>
          <a:blip r:embed="rId3"/>
          <a:stretch>
            <a:fillRect/>
          </a:stretch>
        </p:blipFill>
        <p:spPr>
          <a:xfrm>
            <a:off x="7164388" y="2565400"/>
            <a:ext cx="1265237"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dirty="0" smtClean="0"/>
              <a:t>    </a:t>
            </a:r>
          </a:p>
          <a:p>
            <a:pPr algn="just"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Комплексы оздоровительной гимнастики после дневного сна составляются на месяц. За это время дети успевают овладеть техникой  выполнения отдельных оздоровительных процедур.</a:t>
            </a:r>
          </a:p>
          <a:p>
            <a:pPr eaLnBrk="1" fontAlgn="auto" hangingPunct="1">
              <a:spcAft>
                <a:spcPts val="0"/>
              </a:spcAft>
              <a:defRPr/>
            </a:pPr>
            <a:endParaRPr lang="ru-RU" dirty="0"/>
          </a:p>
        </p:txBody>
      </p:sp>
      <p:pic>
        <p:nvPicPr>
          <p:cNvPr id="5" name="Рисунок 4" descr="03.jpg"/>
          <p:cNvPicPr>
            <a:picLocks noChangeAspect="1"/>
          </p:cNvPicPr>
          <p:nvPr/>
        </p:nvPicPr>
        <p:blipFill>
          <a:blip r:embed="rId3" cstate="print"/>
          <a:srcRect l="55498" t="24648" b="10026"/>
          <a:stretch>
            <a:fillRect/>
          </a:stretch>
        </p:blipFill>
        <p:spPr>
          <a:xfrm>
            <a:off x="3924300" y="4797425"/>
            <a:ext cx="1368425"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6" name="Рисунок 5" descr="08.jpg"/>
          <p:cNvPicPr>
            <a:picLocks noChangeAspect="1"/>
          </p:cNvPicPr>
          <p:nvPr/>
        </p:nvPicPr>
        <p:blipFill>
          <a:blip r:embed="rId4"/>
          <a:srcRect l="51463" t="20257"/>
          <a:stretch>
            <a:fillRect/>
          </a:stretch>
        </p:blipFill>
        <p:spPr>
          <a:xfrm>
            <a:off x="3924300" y="457200"/>
            <a:ext cx="1295400" cy="160337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19250" y="620713"/>
            <a:ext cx="6923088" cy="1143000"/>
          </a:xfrm>
        </p:spPr>
        <p:txBody>
          <a:bodyPr rtlCol="0">
            <a:normAutofit fontScale="90000"/>
          </a:bodyPr>
          <a:lstStyle/>
          <a:p>
            <a:pPr eaLnBrk="1" fontAlgn="auto" hangingPunct="1">
              <a:spcAft>
                <a:spcPts val="0"/>
              </a:spcAft>
              <a:defRPr/>
            </a:pPr>
            <a:r>
              <a:rPr lang="ru-RU" b="1" dirty="0" smtClean="0">
                <a:solidFill>
                  <a:schemeClr val="tx2">
                    <a:lumMod val="75000"/>
                  </a:schemeClr>
                </a:solidFill>
              </a:rPr>
              <a:t>Примерная схема проведения гимнастики после дневного сна</a:t>
            </a:r>
            <a:endParaRPr lang="ru-RU" b="1" dirty="0">
              <a:solidFill>
                <a:schemeClr val="tx2">
                  <a:lumMod val="75000"/>
                </a:schemeClr>
              </a:solidFill>
            </a:endParaRPr>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None/>
              <a:defRPr/>
            </a:pPr>
            <a:r>
              <a:rPr lang="ru-RU" dirty="0" smtClean="0"/>
              <a:t/>
            </a:r>
            <a:br>
              <a:rPr lang="ru-RU" dirty="0" smtClean="0"/>
            </a:br>
            <a:r>
              <a:rPr lang="ru-RU" dirty="0" smtClean="0"/>
              <a:t/>
            </a:r>
            <a:br>
              <a:rPr lang="ru-RU" dirty="0" smtClean="0"/>
            </a:br>
            <a:r>
              <a:rPr lang="ru-RU" b="1" dirty="0" smtClean="0">
                <a:solidFill>
                  <a:schemeClr val="tx2">
                    <a:lumMod val="75000"/>
                  </a:schemeClr>
                </a:solidFill>
              </a:rPr>
              <a:t>1. Гимнастика в постели. </a:t>
            </a:r>
            <a:br>
              <a:rPr lang="ru-RU" b="1" dirty="0" smtClean="0">
                <a:solidFill>
                  <a:schemeClr val="tx2">
                    <a:lumMod val="75000"/>
                  </a:schemeClr>
                </a:solidFill>
              </a:rPr>
            </a:br>
            <a:r>
              <a:rPr lang="ru-RU" b="1" dirty="0" smtClean="0">
                <a:solidFill>
                  <a:schemeClr val="tx2">
                    <a:lumMod val="75000"/>
                  </a:schemeClr>
                </a:solidFill>
              </a:rPr>
              <a:t>2. Ходьба по «тропе здоровья». </a:t>
            </a:r>
            <a:br>
              <a:rPr lang="ru-RU" b="1" dirty="0" smtClean="0">
                <a:solidFill>
                  <a:schemeClr val="tx2">
                    <a:lumMod val="75000"/>
                  </a:schemeClr>
                </a:solidFill>
              </a:rPr>
            </a:br>
            <a:r>
              <a:rPr lang="ru-RU" b="1" dirty="0" smtClean="0">
                <a:solidFill>
                  <a:schemeClr val="tx2">
                    <a:lumMod val="75000"/>
                  </a:schemeClr>
                </a:solidFill>
              </a:rPr>
              <a:t>3. Корригирующие упражнения на профилактику плоскостопия и нарушения осанки. </a:t>
            </a:r>
            <a:br>
              <a:rPr lang="ru-RU" b="1" dirty="0" smtClean="0">
                <a:solidFill>
                  <a:schemeClr val="tx2">
                    <a:lumMod val="75000"/>
                  </a:schemeClr>
                </a:solidFill>
              </a:rPr>
            </a:br>
            <a:r>
              <a:rPr lang="ru-RU" b="1" dirty="0" smtClean="0">
                <a:solidFill>
                  <a:schemeClr val="tx2">
                    <a:lumMod val="75000"/>
                  </a:schemeClr>
                </a:solidFill>
              </a:rPr>
              <a:t>4.</a:t>
            </a:r>
            <a:r>
              <a:rPr lang="ru-RU" b="1" dirty="0">
                <a:solidFill>
                  <a:schemeClr val="tx2">
                    <a:lumMod val="75000"/>
                  </a:schemeClr>
                </a:solidFill>
              </a:rPr>
              <a:t> Дыхательная гимнастика</a:t>
            </a: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5.Индивидуальная оздоровительная работа.  </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6. Водные процедуры.</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a:t>
            </a:r>
            <a:br>
              <a:rPr lang="ru-RU" b="1" dirty="0" smtClean="0">
                <a:solidFill>
                  <a:schemeClr val="tx2">
                    <a:lumMod val="75000"/>
                  </a:schemeClr>
                </a:solidFill>
              </a:rPr>
            </a:br>
            <a:endParaRPr lang="ru-RU"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3" descr="SHablon-dlya-prezentatsii-Raduga.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6838" y="115888"/>
            <a:ext cx="914400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95288" y="333375"/>
            <a:ext cx="8229600" cy="1143000"/>
          </a:xfrm>
        </p:spPr>
        <p:txBody>
          <a:bodyPr rtlCol="0">
            <a:normAutofit/>
          </a:bodyPr>
          <a:lstStyle/>
          <a:p>
            <a:pPr eaLnBrk="1" fontAlgn="auto" hangingPunct="1">
              <a:spcAft>
                <a:spcPts val="0"/>
              </a:spcAft>
              <a:defRPr/>
            </a:pPr>
            <a:r>
              <a:rPr lang="ru-RU" sz="3200" b="1" dirty="0" smtClean="0">
                <a:solidFill>
                  <a:schemeClr val="tx2">
                    <a:lumMod val="75000"/>
                  </a:schemeClr>
                </a:solidFill>
              </a:rPr>
              <a:t>              Методика проведения  гимнастики после дневного сна</a:t>
            </a:r>
            <a:endParaRPr lang="ru-RU" sz="3200" b="1" dirty="0">
              <a:solidFill>
                <a:schemeClr val="tx2">
                  <a:lumMod val="75000"/>
                </a:schemeClr>
              </a:solidFill>
            </a:endParaRPr>
          </a:p>
        </p:txBody>
      </p:sp>
      <p:pic>
        <p:nvPicPr>
          <p:cNvPr id="4" name="Объект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4818488" y="1179843"/>
            <a:ext cx="4052888" cy="3039666"/>
          </a:xfrm>
          <a:effectLst>
            <a:softEdge rad="112500"/>
          </a:effectLst>
        </p:spPr>
      </p:pic>
      <p:sp>
        <p:nvSpPr>
          <p:cNvPr id="9221" name="TextBox 4"/>
          <p:cNvSpPr txBox="1">
            <a:spLocks noChangeArrowheads="1"/>
          </p:cNvSpPr>
          <p:nvPr/>
        </p:nvSpPr>
        <p:spPr bwMode="auto">
          <a:xfrm>
            <a:off x="251520" y="1476375"/>
            <a:ext cx="4625280" cy="2646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400" dirty="0">
                <a:solidFill>
                  <a:srgbClr val="0070C0"/>
                </a:solidFill>
                <a:latin typeface="Arial" panose="020B0604020202020204" pitchFamily="34" charset="0"/>
              </a:rPr>
              <a:t>Пробуждение детей происходит под звуки плавной музыки.</a:t>
            </a:r>
          </a:p>
          <a:p>
            <a:pPr>
              <a:spcBef>
                <a:spcPct val="0"/>
              </a:spcBef>
              <a:buFontTx/>
              <a:buNone/>
            </a:pPr>
            <a:r>
              <a:rPr lang="ru-RU" sz="1400" dirty="0">
                <a:solidFill>
                  <a:srgbClr val="0070C0"/>
                </a:solidFill>
                <a:latin typeface="Arial" panose="020B0604020202020204" pitchFamily="34" charset="0"/>
              </a:rPr>
              <a:t>Гимнастику начинаем проводить с </a:t>
            </a:r>
            <a:r>
              <a:rPr lang="ru-RU" sz="1400" dirty="0" err="1">
                <a:solidFill>
                  <a:srgbClr val="0070C0"/>
                </a:solidFill>
                <a:latin typeface="Arial" panose="020B0604020202020204" pitchFamily="34" charset="0"/>
              </a:rPr>
              <a:t>проснувшими</a:t>
            </a:r>
            <a:r>
              <a:rPr lang="ru-RU" sz="1400" dirty="0">
                <a:solidFill>
                  <a:srgbClr val="0070C0"/>
                </a:solidFill>
                <a:latin typeface="Arial" panose="020B0604020202020204" pitchFamily="34" charset="0"/>
              </a:rPr>
              <a:t> детьми, </a:t>
            </a:r>
          </a:p>
          <a:p>
            <a:pPr>
              <a:spcBef>
                <a:spcPct val="0"/>
              </a:spcBef>
              <a:buFontTx/>
              <a:buNone/>
            </a:pPr>
            <a:r>
              <a:rPr lang="ru-RU" sz="1400" dirty="0">
                <a:solidFill>
                  <a:srgbClr val="0070C0"/>
                </a:solidFill>
                <a:latin typeface="Arial" panose="020B0604020202020204" pitchFamily="34" charset="0"/>
              </a:rPr>
              <a:t>Остальные присоединяются по мере пробуждения. </a:t>
            </a:r>
            <a:endParaRPr lang="ru-RU" sz="1400" dirty="0" smtClean="0">
              <a:solidFill>
                <a:srgbClr val="0070C0"/>
              </a:solidFill>
              <a:latin typeface="Arial" panose="020B0604020202020204" pitchFamily="34" charset="0"/>
            </a:endParaRPr>
          </a:p>
          <a:p>
            <a:pPr>
              <a:spcBef>
                <a:spcPct val="0"/>
              </a:spcBef>
              <a:buNone/>
            </a:pPr>
            <a:r>
              <a:rPr lang="ru-RU" sz="1600" b="1" dirty="0">
                <a:solidFill>
                  <a:srgbClr val="0070C0"/>
                </a:solidFill>
              </a:rPr>
              <a:t>Гимнастика в постели может включать в себя такие элементы, как потягивания, поочередное и одновременное поднимание и опускание рук и ног, элементы самомассажа, пальчиковой гимнастики, гимнастики для глаз и т.д.</a:t>
            </a:r>
          </a:p>
          <a:p>
            <a:pPr>
              <a:spcBef>
                <a:spcPct val="0"/>
              </a:spcBef>
              <a:buFontTx/>
              <a:buNone/>
            </a:pPr>
            <a:endParaRPr lang="ru-RU" sz="1600" dirty="0">
              <a:latin typeface="Arial" panose="020B0604020202020204" pitchFamily="34" charset="0"/>
            </a:endParaRPr>
          </a:p>
        </p:txBody>
      </p:sp>
      <p:pic>
        <p:nvPicPr>
          <p:cNvPr id="3" name="Muzyka_dlya_gimnastiki_-_klassika..._krasivaya_muzyka_(xMusic.me).mp3">
            <a:hlinkClick r:id="" action="ppaction://media"/>
          </p:cNvPr>
          <p:cNvPicPr>
            <a:picLocks noChangeAspect="1"/>
          </p:cNvPicPr>
          <p:nvPr>
            <a:audioFile r:link="rId1"/>
            <p:extLst>
              <p:ext uri="{DAA4B4D4-6D71-4841-9C94-3DE7FCFB9230}">
                <p14:media xmlns="" xmlns:p14="http://schemas.microsoft.com/office/powerpoint/2010/main" r:link="rId5"/>
              </p:ext>
            </p:ext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28952" y="3883149"/>
            <a:ext cx="3995936" cy="2996952"/>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488" y="3808203"/>
            <a:ext cx="4320480" cy="3240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5983"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u="sng" dirty="0" smtClean="0">
                <a:solidFill>
                  <a:schemeClr val="tx2">
                    <a:lumMod val="75000"/>
                  </a:schemeClr>
                </a:solidFill>
              </a:rPr>
              <a:t>Главное правило</a:t>
            </a:r>
            <a:r>
              <a:rPr lang="ru-RU" b="1" dirty="0" smtClean="0">
                <a:solidFill>
                  <a:schemeClr val="tx2">
                    <a:lumMod val="75000"/>
                  </a:schemeClr>
                </a:solidFill>
              </a:rPr>
              <a:t> –</a:t>
            </a:r>
            <a:endParaRPr lang="ru-RU" b="1" dirty="0">
              <a:solidFill>
                <a:schemeClr val="tx2">
                  <a:lumMod val="75000"/>
                </a:schemeClr>
              </a:solidFill>
            </a:endParaRPr>
          </a:p>
        </p:txBody>
      </p:sp>
      <p:sp>
        <p:nvSpPr>
          <p:cNvPr id="3" name="Содержимое 2"/>
          <p:cNvSpPr>
            <a:spLocks noGrp="1"/>
          </p:cNvSpPr>
          <p:nvPr>
            <p:ph idx="1"/>
          </p:nvPr>
        </p:nvSpPr>
        <p:spPr>
          <a:xfrm>
            <a:off x="468313" y="1916113"/>
            <a:ext cx="8229600" cy="4525962"/>
          </a:xfrm>
        </p:spPr>
        <p:txBody>
          <a:bodyPr rtlCol="0">
            <a:normAutofit/>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исключить резкие движения, которые могут вызвать растяжения мышц, перевозбуждение, перепад кровяного давления и, как следствие, головокружение. Длительность гимнастики в постели – около 2-3 минут.</a:t>
            </a:r>
          </a:p>
          <a:p>
            <a:pPr algn="ct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descr="SHablon-dlya-prezentatsii-Radug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дети босиком и в трусиках выполняют корригирующую ходьбу (на носках, на пятках, с высоким подниманием коленей, в </a:t>
            </a:r>
            <a:r>
              <a:rPr lang="ru-RU" b="1" dirty="0" err="1" smtClean="0">
                <a:solidFill>
                  <a:schemeClr val="tx2">
                    <a:lumMod val="75000"/>
                  </a:schemeClr>
                </a:solidFill>
              </a:rPr>
              <a:t>полуприседе</a:t>
            </a:r>
            <a:r>
              <a:rPr lang="ru-RU" b="1" dirty="0" smtClean="0">
                <a:solidFill>
                  <a:schemeClr val="tx2">
                    <a:lumMod val="75000"/>
                  </a:schemeClr>
                </a:solidFill>
              </a:rPr>
              <a:t>, в полном приседе, на внешней стороне стопы, с перекатом с пятки на носок, по корригирующим дорожкам). Длительность этой части гимнастики – 2-3 минуты.</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4d6ac07-9d60-403d-ada4-7b1b04443535">6V4XDJZHKHHZ-903-604</_dlc_DocId>
    <_dlc_DocIdUrl xmlns="d4d6ac07-9d60-403d-ada4-7b1b04443535">
      <Url>http://www.eduportal44.ru/sharya_r/18/_layouts/15/DocIdRedir.aspx?ID=6V4XDJZHKHHZ-903-604</Url>
      <Description>6V4XDJZHKHHZ-903-604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E9EBE17DEA73394EAB95C9DC37FF8DB9" ma:contentTypeVersion="1" ma:contentTypeDescription="Создание документа." ma:contentTypeScope="" ma:versionID="d0ec3295e6ffeedbffd0e36bd93e7cf7">
  <xsd:schema xmlns:xsd="http://www.w3.org/2001/XMLSchema" xmlns:xs="http://www.w3.org/2001/XMLSchema" xmlns:p="http://schemas.microsoft.com/office/2006/metadata/properties" xmlns:ns2="d4d6ac07-9d60-403d-ada4-7b1b04443535" targetNamespace="http://schemas.microsoft.com/office/2006/metadata/properties" ma:root="true" ma:fieldsID="9058e835868557ab8529148d3338b13c" ns2:_="">
    <xsd:import namespace="d4d6ac07-9d60-403d-ada4-7b1b0444353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6ac07-9d60-403d-ada4-7b1b0444353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B3999-A0AD-4B03-ACAC-1118108ABA97}"/>
</file>

<file path=customXml/itemProps2.xml><?xml version="1.0" encoding="utf-8"?>
<ds:datastoreItem xmlns:ds="http://schemas.openxmlformats.org/officeDocument/2006/customXml" ds:itemID="{5F6E18FF-015E-4D8A-9E22-64F373B13173}"/>
</file>

<file path=customXml/itemProps3.xml><?xml version="1.0" encoding="utf-8"?>
<ds:datastoreItem xmlns:ds="http://schemas.openxmlformats.org/officeDocument/2006/customXml" ds:itemID="{409AB5D8-E1C1-4409-892C-DB330DDF738C}"/>
</file>

<file path=customXml/itemProps4.xml><?xml version="1.0" encoding="utf-8"?>
<ds:datastoreItem xmlns:ds="http://schemas.openxmlformats.org/officeDocument/2006/customXml" ds:itemID="{0E8E5AB6-4D83-4BCF-8DB8-98C2086C43FD}"/>
</file>

<file path=docProps/app.xml><?xml version="1.0" encoding="utf-8"?>
<Properties xmlns="http://schemas.openxmlformats.org/officeDocument/2006/extended-properties" xmlns:vt="http://schemas.openxmlformats.org/officeDocument/2006/docPropsVTypes">
  <TotalTime>341</TotalTime>
  <Words>586</Words>
  <Application>Microsoft Office PowerPoint</Application>
  <PresentationFormat>Экран (4:3)</PresentationFormat>
  <Paragraphs>44</Paragraphs>
  <Slides>19</Slides>
  <Notes>1</Notes>
  <HiddenSlides>0</HiddenSlides>
  <MMClips>5</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«Бодрящая гимнастика после сна в ДОУ»</vt:lpstr>
      <vt:lpstr>Слайд 2</vt:lpstr>
      <vt:lpstr>    Основная цель гимнастики после дневного сна – поднять настроение и мышечный тонус детей с помощью контрастных воздушных ванн и физических упражнений.  Сохранить и укрепить здоровье детей   </vt:lpstr>
      <vt:lpstr> Задачи: </vt:lpstr>
      <vt:lpstr>Слайд 5</vt:lpstr>
      <vt:lpstr>Примерная схема проведения гимнастики после дневного сна</vt:lpstr>
      <vt:lpstr>              Методика проведения  гимнастики после дневного сна</vt:lpstr>
      <vt:lpstr>Главное правило –</vt:lpstr>
      <vt:lpstr>Слайд 9</vt:lpstr>
      <vt:lpstr>Слайд 10</vt:lpstr>
      <vt:lpstr>Слайд 11</vt:lpstr>
      <vt:lpstr>Слайд 12</vt:lpstr>
      <vt:lpstr>Слайд 13</vt:lpstr>
      <vt:lpstr>Слайд 14</vt:lpstr>
      <vt:lpstr>Слайд 15</vt:lpstr>
      <vt:lpstr>Слайд 16</vt:lpstr>
      <vt:lpstr>  Общая длительность оздоровительной гимнастики после дневного сна должна составлять не менее 12-15 минут (ст. возраст), 7-10 минут (мл. возраст).</vt:lpstr>
      <vt:lpstr>Слайд 18</vt:lpstr>
      <vt:lpstr>Ожидаемые результаты</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«Бодрящая гимнастика после сна в ДОУ»</dc:title>
  <dc:creator>Admin</dc:creator>
  <cp:lastModifiedBy>Пользователь</cp:lastModifiedBy>
  <cp:revision>37</cp:revision>
  <dcterms:created xsi:type="dcterms:W3CDTF">2013-12-08T09:48:56Z</dcterms:created>
  <dcterms:modified xsi:type="dcterms:W3CDTF">2017-01-18T04:53:48Z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0x010100E9EBE17DEA73394EAB95C9DC37FF8DB9</vt:lpwstr>
  </property>
  <property fmtid="{D5CDD505-2E9C-101B-9397-08002B2CF9AE}" pid="3" name="_dlc_DocIdItemGuid">
    <vt:lpwstr>094f639c-5cd5-455b-b60c-5456f02ccead</vt:lpwstr>
  </property>
</Properties>
</file>