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60" r:id="rId8"/>
    <p:sldId id="258" r:id="rId9"/>
    <p:sldId id="275" r:id="rId10"/>
    <p:sldId id="259" r:id="rId11"/>
    <p:sldId id="267" r:id="rId12"/>
    <p:sldId id="261" r:id="rId13"/>
    <p:sldId id="262" r:id="rId14"/>
    <p:sldId id="268" r:id="rId15"/>
    <p:sldId id="263" r:id="rId16"/>
    <p:sldId id="264" r:id="rId17"/>
    <p:sldId id="265" r:id="rId18"/>
    <p:sldId id="266" r:id="rId19"/>
    <p:sldId id="269" r:id="rId20"/>
    <p:sldId id="270" r:id="rId21"/>
    <p:sldId id="271" r:id="rId22"/>
    <p:sldId id="278" r:id="rId23"/>
    <p:sldId id="277" r:id="rId24"/>
    <p:sldId id="272" r:id="rId25"/>
    <p:sldId id="273" r:id="rId26"/>
    <p:sldId id="274" r:id="rId27"/>
    <p:sldId id="27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2440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24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991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905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245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327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896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305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503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618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065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2DDBB-FBAD-48B8-AA3C-7505BB444B87}" type="datetimeFigureOut">
              <a:rPr lang="ru-RU" smtClean="0"/>
              <a:pPr/>
              <a:t>18.01.2017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A828-1ED9-4AF3-90A3-DDA9FD6B6C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954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961"/>
          <a:stretch/>
        </p:blipFill>
        <p:spPr>
          <a:xfrm>
            <a:off x="7619" y="0"/>
            <a:ext cx="1218438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5260" y="1290918"/>
            <a:ext cx="10667999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sz="96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Добро пожаловать в наш детский сад!</a:t>
            </a:r>
            <a:endParaRPr lang="ru-RU" sz="96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260" y="118334"/>
            <a:ext cx="891450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«Наш детский сад – сегодня!»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2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49779" cy="6872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317" y="247426"/>
            <a:ext cx="3999266" cy="299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69" y="3168295"/>
            <a:ext cx="4044875" cy="303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1025" y="3477093"/>
            <a:ext cx="4565252" cy="342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51821"/>
            <a:ext cx="201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Медицинский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кабинет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9145" y="5798372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Прививочный кабинет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51285" y="2947595"/>
            <a:ext cx="1349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Пищеблок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0447" y="53788"/>
            <a:ext cx="4686747" cy="351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775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060" y="0"/>
            <a:ext cx="12349779" cy="6872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3967" y="161365"/>
            <a:ext cx="3497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Территория детского сада.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278" y="761529"/>
            <a:ext cx="4019774" cy="301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1338" y="3970917"/>
            <a:ext cx="3869167" cy="290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6" y="3835752"/>
            <a:ext cx="3771123" cy="282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7721" y="247205"/>
            <a:ext cx="4844279" cy="363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67" y="4123983"/>
            <a:ext cx="3380919" cy="253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7923" y="1655730"/>
            <a:ext cx="3773401" cy="226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798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4634"/>
            <a:ext cx="12192000" cy="7039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8861" y="1"/>
            <a:ext cx="2683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Наш дружный педагогический коллектив</a:t>
            </a:r>
            <a:r>
              <a:rPr lang="ru-RU" sz="2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ru-RU" sz="2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926" y="2152894"/>
            <a:ext cx="1916654" cy="2555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96477" y="4708433"/>
            <a:ext cx="2285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А.В. Созинова-заведующий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ДОУ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GEDC14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35" y="126430"/>
            <a:ext cx="2643614" cy="186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EDC143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0940" y="4459871"/>
            <a:ext cx="2640249" cy="230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EDC14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2333" y="2672752"/>
            <a:ext cx="2499616" cy="194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64" y="4552323"/>
            <a:ext cx="2622116" cy="196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967" y="3688201"/>
            <a:ext cx="17145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5162" y="3601724"/>
            <a:ext cx="1734372" cy="279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1975" y="687572"/>
            <a:ext cx="1848309" cy="26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0302" y="699823"/>
            <a:ext cx="1872682" cy="249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44244" y="1871832"/>
            <a:ext cx="235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В.В. Дубровина-воспитатель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816767"/>
            <a:ext cx="240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Ж.И. Топоркова-воспитатель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10220" y="3701504"/>
            <a:ext cx="168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Е.С. </a:t>
            </a:r>
            <a:r>
              <a:rPr lang="ru-RU" b="1" dirty="0" err="1" smtClean="0">
                <a:solidFill>
                  <a:srgbClr val="0000FF"/>
                </a:solidFill>
              </a:rPr>
              <a:t>Чигарева</a:t>
            </a:r>
            <a:r>
              <a:rPr lang="ru-RU" b="1" dirty="0" smtClean="0">
                <a:solidFill>
                  <a:srgbClr val="0000FF"/>
                </a:solidFill>
              </a:rPr>
              <a:t>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0324" y="3055172"/>
            <a:ext cx="192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Е.Н. Кудрявцева-воспитатель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76399" y="6515372"/>
            <a:ext cx="182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738861" y="5918231"/>
            <a:ext cx="229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Р.А. Беляева-воспитатель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9647" y="3227116"/>
            <a:ext cx="2080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Т.В. </a:t>
            </a:r>
            <a:r>
              <a:rPr lang="ru-RU" b="1" dirty="0" err="1" smtClean="0">
                <a:solidFill>
                  <a:srgbClr val="0000FF"/>
                </a:solidFill>
              </a:rPr>
              <a:t>Мишуткина</a:t>
            </a:r>
            <a:r>
              <a:rPr lang="ru-RU" b="1" dirty="0" smtClean="0">
                <a:solidFill>
                  <a:srgbClr val="0000FF"/>
                </a:solidFill>
              </a:rPr>
              <a:t>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19764" y="5708326"/>
            <a:ext cx="186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Л.А. Кузьмина-воспитатель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98035" y="6078573"/>
            <a:ext cx="259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Н.Н. Кузнецова-воспитатель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297" y="2411583"/>
            <a:ext cx="1467987" cy="1957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1" y="3302599"/>
            <a:ext cx="1613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И.И. Власова-муз. руководитель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6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6987" y="0"/>
            <a:ext cx="12192000" cy="6854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6372" y="1667436"/>
            <a:ext cx="7917627" cy="4804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Заведующий</a:t>
            </a: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Восемь воспитателей</a:t>
            </a:r>
            <a:endParaRPr lang="ru-RU" sz="2000" b="1" dirty="0">
              <a:solidFill>
                <a:srgbClr val="0000FF"/>
              </a:solidFill>
            </a:endParaRP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Четыре помощника </a:t>
            </a:r>
            <a:r>
              <a:rPr lang="ru-RU" sz="2000" b="1" dirty="0">
                <a:solidFill>
                  <a:srgbClr val="0000FF"/>
                </a:solidFill>
              </a:rPr>
              <a:t>воспитателя</a:t>
            </a: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>
                <a:solidFill>
                  <a:srgbClr val="0000FF"/>
                </a:solidFill>
              </a:rPr>
              <a:t>Медицинская сестра</a:t>
            </a: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>
                <a:solidFill>
                  <a:srgbClr val="0000FF"/>
                </a:solidFill>
              </a:rPr>
              <a:t>Музыкальный </a:t>
            </a:r>
            <a:r>
              <a:rPr lang="ru-RU" sz="2000" b="1" dirty="0" smtClean="0">
                <a:solidFill>
                  <a:srgbClr val="0000FF"/>
                </a:solidFill>
              </a:rPr>
              <a:t>работник</a:t>
            </a: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Машинист по стирке белья</a:t>
            </a:r>
            <a:endParaRPr lang="ru-RU" sz="2000" b="1" dirty="0">
              <a:solidFill>
                <a:srgbClr val="0000FF"/>
              </a:solidFill>
            </a:endParaRP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Два сторожа  </a:t>
            </a: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>
                <a:solidFill>
                  <a:srgbClr val="0000FF"/>
                </a:solidFill>
              </a:rPr>
              <a:t>Р</a:t>
            </a:r>
            <a:r>
              <a:rPr lang="ru-RU" sz="2000" b="1" dirty="0" smtClean="0">
                <a:solidFill>
                  <a:srgbClr val="0000FF"/>
                </a:solidFill>
              </a:rPr>
              <a:t>абочий </a:t>
            </a:r>
            <a:r>
              <a:rPr lang="ru-RU" sz="2000" b="1" dirty="0">
                <a:solidFill>
                  <a:srgbClr val="0000FF"/>
                </a:solidFill>
              </a:rPr>
              <a:t>по обслуживанию </a:t>
            </a:r>
            <a:r>
              <a:rPr lang="ru-RU" sz="2000" b="1" dirty="0" smtClean="0">
                <a:solidFill>
                  <a:srgbClr val="0000FF"/>
                </a:solidFill>
              </a:rPr>
              <a:t>здания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8504" y="785309"/>
            <a:ext cx="5981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Коллектив состоит из 22 человек: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1713" y="2259106"/>
            <a:ext cx="2614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Заведующий </a:t>
            </a:r>
            <a:r>
              <a:rPr lang="ru-RU" sz="2000" b="1" dirty="0" err="1" smtClean="0">
                <a:solidFill>
                  <a:srgbClr val="0000FF"/>
                </a:solidFill>
              </a:rPr>
              <a:t>хозяйственнной</a:t>
            </a:r>
            <a:r>
              <a:rPr lang="ru-RU" sz="2000" b="1" dirty="0" smtClean="0">
                <a:solidFill>
                  <a:srgbClr val="0000FF"/>
                </a:solidFill>
              </a:rPr>
              <a:t> частью</a:t>
            </a: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Два повара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60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8"/>
            <a:ext cx="12296714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9713" y="-107575"/>
            <a:ext cx="8218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Непосредственно-образовательная    		деятельность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32" y="1021316"/>
            <a:ext cx="3782138" cy="2836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9974" y="2028034"/>
            <a:ext cx="4139624" cy="310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32" y="3894480"/>
            <a:ext cx="4012596" cy="300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2777" y="3762712"/>
            <a:ext cx="4157669" cy="311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4516" y="4105993"/>
            <a:ext cx="3730580" cy="279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00632" y="975829"/>
            <a:ext cx="5249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 dirty="0">
                <a:solidFill>
                  <a:srgbClr val="0000FF"/>
                </a:solidFill>
              </a:rPr>
              <a:t>Включенность воспитателя в деятельность наравне с детьми, добровольное присоединение дошкольников к деятельности (без психического и дисциплинарного принуждения) 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b="1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 dirty="0">
                <a:solidFill>
                  <a:srgbClr val="0000FF"/>
                </a:solidFill>
              </a:rPr>
              <a:t>- свободное перемещение детей во время деятельности;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b="1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 dirty="0">
                <a:solidFill>
                  <a:srgbClr val="0000FF"/>
                </a:solidFill>
              </a:rPr>
              <a:t>- открытый временной конец деятельности – каждый работает в своем темпе.</a:t>
            </a:r>
          </a:p>
        </p:txBody>
      </p:sp>
    </p:spTree>
    <p:extLst>
      <p:ext uri="{BB962C8B-B14F-4D97-AF65-F5344CB8AC3E}">
        <p14:creationId xmlns:p14="http://schemas.microsoft.com/office/powerpoint/2010/main" xmlns="" val="38308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8"/>
            <a:ext cx="12296714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5774" y="96819"/>
            <a:ext cx="557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Наши развлечения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76" y="898968"/>
            <a:ext cx="4103445" cy="307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34"/>
          <a:stretch/>
        </p:blipFill>
        <p:spPr>
          <a:xfrm>
            <a:off x="8258892" y="2082495"/>
            <a:ext cx="3947818" cy="269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3597" y="4038289"/>
            <a:ext cx="3858409" cy="289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6786" y="3887759"/>
            <a:ext cx="5019639" cy="301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17" y="4021240"/>
            <a:ext cx="3342042" cy="250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023360" y="898968"/>
            <a:ext cx="45397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 dirty="0">
                <a:solidFill>
                  <a:srgbClr val="0000FF"/>
                </a:solidFill>
              </a:rPr>
              <a:t>Праздники и развлечения — яркие и радостные события в жизни детей дошкольного возраста. Сочетая различные виды искусства, они оказывают большое влияние на чувства и сознание детей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 dirty="0">
                <a:solidFill>
                  <a:srgbClr val="0000FF"/>
                </a:solidFill>
              </a:rPr>
              <a:t>Праздничная атмосфера, красота оформления помещения, костюмов, хорошо подобранный репертуар, красочность выступлений детей — все это важные факторы эстетического </a:t>
            </a:r>
            <a:r>
              <a:rPr lang="ru-RU" b="1" dirty="0" smtClean="0">
                <a:solidFill>
                  <a:srgbClr val="0000FF"/>
                </a:solidFill>
              </a:rPr>
              <a:t>воспитания.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0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96714" cy="6854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9266" y="3328"/>
            <a:ext cx="5260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Наши праздники</a:t>
            </a:r>
            <a:endParaRPr lang="ru-RU" sz="4800" b="1" dirty="0">
              <a:ln w="2857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9458"/>
            <a:ext cx="4381949" cy="328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9755" y="4454986"/>
            <a:ext cx="3249533" cy="243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36"/>
          <a:stretch/>
        </p:blipFill>
        <p:spPr>
          <a:xfrm>
            <a:off x="8411112" y="2656920"/>
            <a:ext cx="3963595" cy="223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8117" y="3688859"/>
            <a:ext cx="4320988" cy="324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85920"/>
            <a:ext cx="3795493" cy="284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168118" y="834326"/>
            <a:ext cx="62022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 dirty="0">
                <a:solidFill>
                  <a:srgbClr val="0000FF"/>
                </a:solidFill>
              </a:rPr>
              <a:t>Участие детей в пении, играх, хороводах, плясках укрепляет и развивает детский организм, улучшает координацию движений. Подготовка к праздникам и развлечениям осуществляется планомерно и систематически, не нарушая общего ритма жизни детского сада. Наши воспитатели хорошо знают своих детей, их интересы, индивидуальные особенности, умеют каждый день пребывания детей в детском саду сделать для них радостным и содержательным</a:t>
            </a:r>
          </a:p>
        </p:txBody>
      </p:sp>
    </p:spTree>
    <p:extLst>
      <p:ext uri="{BB962C8B-B14F-4D97-AF65-F5344CB8AC3E}">
        <p14:creationId xmlns:p14="http://schemas.microsoft.com/office/powerpoint/2010/main" xmlns="" val="14682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404"/>
            <a:ext cx="12296714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19" y="3328"/>
            <a:ext cx="940218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Самая главная наша задача – укрепление здоровья            					детей</a:t>
            </a: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.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4860"/>
            <a:ext cx="4148865" cy="311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63" y="3808506"/>
            <a:ext cx="3750833" cy="281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176" y="3956509"/>
            <a:ext cx="3912198" cy="293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4700" y="895640"/>
            <a:ext cx="4505265" cy="271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019750" y="3420932"/>
            <a:ext cx="4726217" cy="342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Уровень развития личности дошкольника во многом зависит от полноценного физического воспитания. Исходя из принципа “здоровый ребенок – успешный ребенок”, считаем невозможным решение проблемы воспитания социально адаптированной личности без осуществления системы мероприятий по оздоровительной работе и физическому воспитанию детей. Поэтому в настоящее время в качестве одного из приоритетных направлений педагогической деятельности выделяется создание </a:t>
            </a:r>
            <a:r>
              <a:rPr lang="ru-RU" sz="1600" b="1" dirty="0" err="1">
                <a:solidFill>
                  <a:srgbClr val="FF0000"/>
                </a:solidFill>
              </a:rPr>
              <a:t>здоровьесохраняющей</a:t>
            </a:r>
            <a:r>
              <a:rPr lang="ru-RU" sz="1600" b="1" dirty="0">
                <a:solidFill>
                  <a:srgbClr val="FF0000"/>
                </a:solidFill>
              </a:rPr>
              <a:t> среды в условиях детского сада.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006" r="13137" b="1"/>
          <a:stretch/>
        </p:blipFill>
        <p:spPr>
          <a:xfrm>
            <a:off x="8525015" y="2162596"/>
            <a:ext cx="2673311" cy="1981095"/>
          </a:xfrm>
          <a:prstGeom prst="snip1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68941" y="5905948"/>
            <a:ext cx="359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Гимнастика после дневного сна.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0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96714" cy="6854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9115" y="2055736"/>
            <a:ext cx="3657599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36" y="3577943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4310" y="366785"/>
            <a:ext cx="4503868" cy="337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6960" y="4215847"/>
            <a:ext cx="3679114" cy="275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084" y="992687"/>
            <a:ext cx="4478953" cy="269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2150" y="3579481"/>
            <a:ext cx="3965985" cy="297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 flipH="1">
            <a:off x="2495239" y="3026757"/>
            <a:ext cx="187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Прогулки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8239" y="3894268"/>
            <a:ext cx="381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Подвижные игры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4729" y="3026757"/>
            <a:ext cx="3195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Физическая культура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0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5" y="-28945"/>
            <a:ext cx="12296714" cy="6854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9520" y="4019725"/>
            <a:ext cx="4468123" cy="268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650" y="3516631"/>
            <a:ext cx="3123506" cy="1878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3" y="5000455"/>
            <a:ext cx="3078051" cy="185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4231" y="4117210"/>
            <a:ext cx="3589688" cy="269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6377" y="2455905"/>
            <a:ext cx="2289550" cy="171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2560" y="2589093"/>
            <a:ext cx="2073210" cy="155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185" y="994714"/>
            <a:ext cx="3469749" cy="260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79" r="29703"/>
          <a:stretch/>
        </p:blipFill>
        <p:spPr>
          <a:xfrm>
            <a:off x="7527776" y="1668033"/>
            <a:ext cx="3056227" cy="2678062"/>
          </a:xfrm>
          <a:prstGeom prst="snip1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499003" y="-124901"/>
            <a:ext cx="8961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Взаимодействие с семьей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1835" y="9998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499003" y="707034"/>
            <a:ext cx="610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b="1">
                <a:solidFill>
                  <a:srgbClr val="FF0000"/>
                </a:solidFill>
              </a:rPr>
              <a:t>Родители наших детей- самые лучшие родители в мире!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147" y="1138968"/>
            <a:ext cx="4719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b="1">
                <a:solidFill>
                  <a:srgbClr val="0000FF"/>
                </a:solidFill>
              </a:rPr>
              <a:t>Активно принимают участие в субботниках,</a:t>
            </a:r>
          </a:p>
          <a:p>
            <a:pPr>
              <a:spcBef>
                <a:spcPct val="0"/>
              </a:spcBef>
            </a:pPr>
            <a:r>
              <a:rPr lang="ru-RU" b="1">
                <a:solidFill>
                  <a:srgbClr val="0000FF"/>
                </a:solidFill>
              </a:rPr>
              <a:t>играют спектакли, рисуют, танцуют, поют, принимают участие в конкурсах, проводимых в ДОУ, испытывают на себе нетрадиционные способы оздоровления.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927" y="4346095"/>
            <a:ext cx="3254803" cy="244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475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8042" y="1"/>
            <a:ext cx="8918089" cy="526297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Муниципальное дошкольное образовательное учреждение </a:t>
            </a:r>
          </a:p>
          <a:p>
            <a:r>
              <a:rPr lang="ru-RU" sz="48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Зебляковский</a:t>
            </a:r>
            <a:r>
              <a: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детский сад общеразвивающего вида </a:t>
            </a:r>
            <a:endParaRPr lang="ru-RU" sz="4800" b="1" dirty="0" smtClean="0">
              <a:ln w="285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2 </a:t>
            </a:r>
            <a:r>
              <a: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категории </a:t>
            </a:r>
            <a:endParaRPr lang="ru-RU" sz="4800" b="1" dirty="0" smtClean="0">
              <a:ln w="285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</a:t>
            </a:r>
            <a:r>
              <a:rPr lang="ru-RU" sz="48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Шарьинского</a:t>
            </a:r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района</a:t>
            </a:r>
          </a:p>
          <a:p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Костромской </a:t>
            </a:r>
            <a:r>
              <a: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8537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792"/>
            <a:ext cx="12296714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4113" y="3329"/>
            <a:ext cx="5550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Наши достижения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5487" y="834326"/>
            <a:ext cx="3033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Наши воспитатели и дети становятся победителями муниципальных конкурсов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8533" y="2478088"/>
            <a:ext cx="4289222" cy="285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3623"/>
            <a:ext cx="3374988" cy="449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4113" y="3905732"/>
            <a:ext cx="3951643" cy="2963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8941" y="5143191"/>
            <a:ext cx="2969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Е.Н. Кудрявцева-победитель конкурса «Воспитатель года -2015».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2325" y="5113607"/>
            <a:ext cx="3302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Саломатин</a:t>
            </a:r>
            <a:r>
              <a:rPr lang="ru-RU" b="1" dirty="0" smtClean="0">
                <a:solidFill>
                  <a:srgbClr val="FF0000"/>
                </a:solidFill>
              </a:rPr>
              <a:t> Дима – победитель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Конкурса «Любознательный дошкольник -2015».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3807" y="1757656"/>
            <a:ext cx="3392244" cy="2544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922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9" y="3328"/>
            <a:ext cx="12296714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427" y="3328"/>
            <a:ext cx="925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Призовые места во Всероссийских конкурсах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261" y="1206408"/>
            <a:ext cx="3527198" cy="5094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5917" y="964722"/>
            <a:ext cx="3414381" cy="4931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0164" y="1981872"/>
            <a:ext cx="3301306" cy="47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4" y="3328"/>
            <a:ext cx="12404291" cy="6854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 flipH="1">
            <a:off x="4077148" y="1624405"/>
            <a:ext cx="654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44" b="44174"/>
          <a:stretch/>
        </p:blipFill>
        <p:spPr>
          <a:xfrm>
            <a:off x="499954" y="945649"/>
            <a:ext cx="9897034" cy="5378822"/>
          </a:xfrm>
          <a:prstGeom prst="heart">
            <a:avLst/>
          </a:prstGeom>
          <a:ln w="5715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87737" y="1409252"/>
            <a:ext cx="406073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Детский садик наш любимый,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Самый добрый и родной!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Процветать тебе желаем,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Быть всегда на высоте.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Чтобы рос ты с каждым годом,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Становился все мудрей.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4588" y="1183341"/>
            <a:ext cx="363608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Современный, обновленный,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Чтоб гордились мы тобой!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Чтобы в стенах твоих светлых детский смех 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всегда </a:t>
            </a:r>
            <a:r>
              <a:rPr lang="ru-RU" sz="2000" b="1" dirty="0" smtClean="0">
                <a:solidFill>
                  <a:srgbClr val="0000FF"/>
                </a:solidFill>
              </a:rPr>
              <a:t>звучал</a:t>
            </a:r>
            <a:r>
              <a:rPr lang="ru-RU" sz="2000" b="1" dirty="0">
                <a:solidFill>
                  <a:srgbClr val="0000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Ну а, ты, тепло и нежно всех 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детишек обнимал.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926" y="4293746"/>
            <a:ext cx="5140618" cy="3092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4" y="4861260"/>
            <a:ext cx="3999656" cy="2406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540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819" y="0"/>
            <a:ext cx="12192000" cy="6923078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5604735" y="0"/>
            <a:ext cx="4873214" cy="1269403"/>
          </a:xfrm>
          <a:prstGeom prst="wedgeEllipseCallout">
            <a:avLst>
              <a:gd name="adj1" fmla="val -28862"/>
              <a:gd name="adj2" fmla="val 199265"/>
            </a:avLst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 w="1905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Спасибо за внимание!</a:t>
            </a:r>
            <a:endParaRPr lang="ru-RU" sz="4000" dirty="0">
              <a:ln w="19050"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1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3507" y="1194098"/>
            <a:ext cx="678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9238" y="2804242"/>
            <a:ext cx="1219096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C426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C426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C426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1C426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4565" y="796066"/>
            <a:ext cx="79068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solidFill>
                  <a:srgbClr val="0000FF"/>
                </a:solidFill>
              </a:rPr>
              <a:t>Дата создания   образовательного учреждения  -  март 1978 г.</a:t>
            </a:r>
          </a:p>
          <a:p>
            <a:r>
              <a:rPr lang="ru-RU" sz="2000" dirty="0">
                <a:solidFill>
                  <a:srgbClr val="0000FF"/>
                </a:solidFill>
              </a:rPr>
              <a:t>Адрес:  157550, Костромская область, </a:t>
            </a:r>
            <a:r>
              <a:rPr lang="ru-RU" sz="2000" dirty="0" err="1">
                <a:solidFill>
                  <a:srgbClr val="0000FF"/>
                </a:solidFill>
              </a:rPr>
              <a:t>п.Зебляки</a:t>
            </a:r>
            <a:r>
              <a:rPr lang="ru-RU" sz="2000" dirty="0">
                <a:solidFill>
                  <a:srgbClr val="0000FF"/>
                </a:solidFill>
              </a:rPr>
              <a:t>, улица Ленина , дом 6	</a:t>
            </a:r>
          </a:p>
          <a:p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>
                <a:solidFill>
                  <a:srgbClr val="0000FF"/>
                </a:solidFill>
              </a:rPr>
              <a:t>Телефон: (49449)3-12-82</a:t>
            </a:r>
          </a:p>
          <a:p>
            <a:endParaRPr lang="ru-RU" sz="2000" dirty="0">
              <a:solidFill>
                <a:srgbClr val="0000FF"/>
              </a:solidFill>
            </a:endParaRPr>
          </a:p>
          <a:p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>
                <a:solidFill>
                  <a:srgbClr val="0000FF"/>
                </a:solidFill>
              </a:rPr>
              <a:t>E-</a:t>
            </a:r>
            <a:r>
              <a:rPr lang="ru-RU" sz="2000" dirty="0" err="1">
                <a:solidFill>
                  <a:srgbClr val="0000FF"/>
                </a:solidFill>
              </a:rPr>
              <a:t>mail</a:t>
            </a:r>
            <a:r>
              <a:rPr lang="ru-RU" sz="2000" dirty="0" smtClean="0">
                <a:solidFill>
                  <a:srgbClr val="0000FF"/>
                </a:solidFill>
              </a:rPr>
              <a:t>: </a:t>
            </a:r>
            <a:r>
              <a:rPr lang="en-US" sz="2000" dirty="0" smtClean="0">
                <a:solidFill>
                  <a:srgbClr val="0000FF"/>
                </a:solidFill>
              </a:rPr>
              <a:t>detsadikZebliaki@yandex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  <a:r>
              <a:rPr lang="en-US" sz="2000" dirty="0" smtClean="0">
                <a:solidFill>
                  <a:srgbClr val="0000FF"/>
                </a:solidFill>
              </a:rPr>
              <a:t>ru</a:t>
            </a:r>
            <a:endParaRPr lang="ru-RU" sz="2000" dirty="0">
              <a:solidFill>
                <a:srgbClr val="0000FF"/>
              </a:solidFill>
            </a:endParaRPr>
          </a:p>
          <a:p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>
                <a:solidFill>
                  <a:srgbClr val="0000FF"/>
                </a:solidFill>
              </a:rPr>
              <a:t>Режим работы: понедельник-пятница</a:t>
            </a:r>
          </a:p>
          <a:p>
            <a:r>
              <a:rPr lang="ru-RU" sz="2000" dirty="0">
                <a:solidFill>
                  <a:srgbClr val="0000FF"/>
                </a:solidFill>
              </a:rPr>
              <a:t>  с 6-30 до  18-30	</a:t>
            </a:r>
          </a:p>
          <a:p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>
                <a:solidFill>
                  <a:srgbClr val="0000FF"/>
                </a:solidFill>
              </a:rPr>
              <a:t>Выходные дни: суббота ,воскресенье</a:t>
            </a:r>
          </a:p>
          <a:p>
            <a:endParaRPr lang="ru-RU" sz="2000" dirty="0">
              <a:solidFill>
                <a:srgbClr val="0000FF"/>
              </a:solidFill>
            </a:endParaRPr>
          </a:p>
          <a:p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>
                <a:solidFill>
                  <a:srgbClr val="0000FF"/>
                </a:solidFill>
              </a:rPr>
              <a:t>Лицензия №237-11/П от 31 августа 2011 г.</a:t>
            </a:r>
          </a:p>
          <a:p>
            <a:r>
              <a:rPr lang="ru-RU" sz="2000" dirty="0">
                <a:solidFill>
                  <a:srgbClr val="0000FF"/>
                </a:solidFill>
              </a:rPr>
              <a:t>бессрочная	</a:t>
            </a:r>
          </a:p>
        </p:txBody>
      </p:sp>
    </p:spTree>
    <p:extLst>
      <p:ext uri="{BB962C8B-B14F-4D97-AF65-F5344CB8AC3E}">
        <p14:creationId xmlns:p14="http://schemas.microsoft.com/office/powerpoint/2010/main" xmlns="" val="32740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8"/>
            <a:ext cx="12192000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3948" y="774552"/>
            <a:ext cx="8358691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rgbClr val="FF0000"/>
                </a:solidFill>
                <a:latin typeface="Arial" charset="0"/>
              </a:rPr>
              <a:t>Образовательная деятельность </a:t>
            </a:r>
            <a:r>
              <a:rPr lang="ru-RU" sz="3600" b="1" dirty="0" smtClean="0">
                <a:solidFill>
                  <a:srgbClr val="FF0000"/>
                </a:solidFill>
                <a:latin typeface="Arial" charset="0"/>
              </a:rPr>
              <a:t>				осуществляется</a:t>
            </a:r>
            <a:r>
              <a:rPr lang="ru-RU" sz="3600" b="1" dirty="0">
                <a:solidFill>
                  <a:srgbClr val="FF0000"/>
                </a:solidFill>
                <a:latin typeface="Arial" charset="0"/>
              </a:rPr>
              <a:t>:</a:t>
            </a:r>
            <a:endParaRPr lang="ru-RU" sz="36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Arial" charset="0"/>
              </a:rPr>
              <a:t>По </a:t>
            </a:r>
            <a:r>
              <a:rPr lang="ru-RU" sz="2400" dirty="0">
                <a:solidFill>
                  <a:srgbClr val="0000FF"/>
                </a:solidFill>
                <a:latin typeface="Arial" charset="0"/>
              </a:rPr>
              <a:t>основной общеобразовательной программе дошкольного отделения, в соответствии с примерной общеобразовательной </a:t>
            </a:r>
            <a:r>
              <a:rPr lang="ru-RU" sz="2400" dirty="0" smtClean="0">
                <a:solidFill>
                  <a:srgbClr val="0000FF"/>
                </a:solidFill>
                <a:latin typeface="Arial" charset="0"/>
              </a:rPr>
              <a:t>программой «От рождения до школы.» под редакцией Н.Е </a:t>
            </a:r>
            <a:r>
              <a:rPr lang="ru-RU" sz="2400" dirty="0" err="1" smtClean="0">
                <a:solidFill>
                  <a:srgbClr val="0000FF"/>
                </a:solidFill>
                <a:latin typeface="Arial" charset="0"/>
              </a:rPr>
              <a:t>Вераксы</a:t>
            </a:r>
            <a:r>
              <a:rPr lang="ru-RU" sz="2400" dirty="0" smtClean="0">
                <a:solidFill>
                  <a:srgbClr val="0000FF"/>
                </a:solidFill>
                <a:latin typeface="Arial" charset="0"/>
              </a:rPr>
              <a:t>, Т.С. Комаровой, М.А. Васильевой.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rgbClr val="0000FF"/>
                </a:solidFill>
                <a:latin typeface="Arial" charset="0"/>
              </a:rPr>
              <a:t>  Ведущие цели Программы — 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к обучению в школе, обеспечение безопасности жизнедеятельности дошкольника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19247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8"/>
            <a:ext cx="12192000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945" y="839096"/>
            <a:ext cx="105424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Особое внимание в Программе уделяется развитию личности ребенка, сохранению и укреплению здоровья детей, а также воспитанию у дошкольников таких качеств, как: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патриотизм;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активная жизненная позиция;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творческий подход в решении различных жизненных ситуаций; • уважение к традиционным ценностям.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Эти </a:t>
            </a:r>
            <a:r>
              <a:rPr lang="ru-RU" sz="1400" b="1" dirty="0">
                <a:solidFill>
                  <a:srgbClr val="FF0000"/>
                </a:solidFill>
              </a:rPr>
              <a:t>цели реализуются в процессе разнообразных видов детской деятельности: игровой, коммуникативной, трудовой, познавательно-исследовательской, продуктивной, музыкально-художественной, чтения.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Для достижения целей Программы первостепенное значение имеют: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забота о здоровье, эмоциональном благополучии и своевременном всестороннем развитии каждого ребенка;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создание в группах атмосферы гуманного и доброжелательного отношения ко всем воспитанникам, что позволяет растить их общительными, добрыми, любознательными, инициативными, стремящимися к самостоятельности и творчеству;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максимальное использование разнообразных видов детской деятельности, их интеграция в целях повышения эффективности </a:t>
            </a:r>
            <a:r>
              <a:rPr lang="ru-RU" sz="1400" b="1" dirty="0" err="1">
                <a:solidFill>
                  <a:srgbClr val="FF0000"/>
                </a:solidFill>
              </a:rPr>
              <a:t>воспитательно</a:t>
            </a:r>
            <a:r>
              <a:rPr lang="ru-RU" sz="1400" b="1" dirty="0">
                <a:solidFill>
                  <a:srgbClr val="FF0000"/>
                </a:solidFill>
              </a:rPr>
              <a:t>-образовательного процесса;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творческая организация (креативность) </a:t>
            </a:r>
            <a:r>
              <a:rPr lang="ru-RU" sz="1400" b="1" dirty="0" err="1">
                <a:solidFill>
                  <a:srgbClr val="FF0000"/>
                </a:solidFill>
              </a:rPr>
              <a:t>воспитательно</a:t>
            </a:r>
            <a:r>
              <a:rPr lang="ru-RU" sz="1400" b="1" dirty="0">
                <a:solidFill>
                  <a:srgbClr val="FF0000"/>
                </a:solidFill>
              </a:rPr>
              <a:t>-образовательного процесса;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вариативность использования образовательного материала, позволяющая развивать творчество в соответствии с интересами и наклонностями каждого ребенка;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уважительное отношение к результатам детского творчества;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единство подходов к воспитанию детей в условиях дошкольного образовательного учреждения и семьи;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•	соблюдение в работе детского сада и начальной школы преемственности, исключающей умственные и физические перегрузки в содержании образования детей дошкольного возраста, обеспечивающей отсутствие давления предметного обучения.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Решая, обозначенные </a:t>
            </a:r>
            <a:r>
              <a:rPr lang="ru-RU" sz="1400" b="1" dirty="0">
                <a:solidFill>
                  <a:srgbClr val="FF0000"/>
                </a:solidFill>
              </a:rPr>
              <a:t>в Программе </a:t>
            </a:r>
            <a:r>
              <a:rPr lang="ru-RU" sz="1400" b="1" dirty="0" smtClean="0">
                <a:solidFill>
                  <a:srgbClr val="FF0000"/>
                </a:solidFill>
              </a:rPr>
              <a:t>цели </a:t>
            </a:r>
            <a:r>
              <a:rPr lang="ru-RU" sz="1400" b="1" dirty="0">
                <a:solidFill>
                  <a:srgbClr val="FF0000"/>
                </a:solidFill>
              </a:rPr>
              <a:t>и </a:t>
            </a:r>
            <a:r>
              <a:rPr lang="ru-RU" sz="1400" b="1" dirty="0" smtClean="0">
                <a:solidFill>
                  <a:srgbClr val="FF0000"/>
                </a:solidFill>
              </a:rPr>
              <a:t>задачи воспитания, наши педагоги систематически </a:t>
            </a:r>
            <a:r>
              <a:rPr lang="ru-RU" sz="1400" b="1" dirty="0">
                <a:solidFill>
                  <a:srgbClr val="FF0000"/>
                </a:solidFill>
              </a:rPr>
              <a:t>и </a:t>
            </a:r>
            <a:r>
              <a:rPr lang="ru-RU" sz="1400" b="1" dirty="0" smtClean="0">
                <a:solidFill>
                  <a:srgbClr val="FF0000"/>
                </a:solidFill>
              </a:rPr>
              <a:t>целенаправленно поддерживают различные формы </a:t>
            </a:r>
            <a:r>
              <a:rPr lang="ru-RU" sz="1400" b="1" dirty="0">
                <a:solidFill>
                  <a:srgbClr val="FF0000"/>
                </a:solidFill>
              </a:rPr>
              <a:t>детской активности и инициативы, начиная с первых дней пребывания ребенка в дошкольном образовательном учреждении. От педагогического мастерства </a:t>
            </a:r>
            <a:r>
              <a:rPr lang="ru-RU" sz="1400" b="1" dirty="0" smtClean="0">
                <a:solidFill>
                  <a:srgbClr val="FF0000"/>
                </a:solidFill>
              </a:rPr>
              <a:t>каждого нашего </a:t>
            </a:r>
            <a:r>
              <a:rPr lang="ru-RU" sz="1400" b="1" dirty="0">
                <a:solidFill>
                  <a:srgbClr val="FF0000"/>
                </a:solidFill>
              </a:rPr>
              <a:t>воспитателя, его культуры, любви к детям зависят уровень общего развития, которого достигнет ребенок, степень прочности приобретенных им нравственных качеств. Заботясь о здоровье и всестороннем воспитании детей, </a:t>
            </a:r>
            <a:r>
              <a:rPr lang="ru-RU" sz="1400" b="1" dirty="0" smtClean="0">
                <a:solidFill>
                  <a:srgbClr val="FF0000"/>
                </a:solidFill>
              </a:rPr>
              <a:t>педагоги нашего дошкольного образовательного учреждения </a:t>
            </a:r>
            <a:r>
              <a:rPr lang="ru-RU" sz="1400" b="1" dirty="0">
                <a:solidFill>
                  <a:srgbClr val="FF0000"/>
                </a:solidFill>
              </a:rPr>
              <a:t>совместно с семьей </a:t>
            </a:r>
            <a:r>
              <a:rPr lang="ru-RU" sz="1400" b="1" dirty="0" err="1" smtClean="0">
                <a:solidFill>
                  <a:srgbClr val="FF0000"/>
                </a:solidFill>
              </a:rPr>
              <a:t>стремяться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сделать счастливым детство каждого ребенка.</a:t>
            </a:r>
          </a:p>
        </p:txBody>
      </p:sp>
    </p:spTree>
    <p:extLst>
      <p:ext uri="{BB962C8B-B14F-4D97-AF65-F5344CB8AC3E}">
        <p14:creationId xmlns:p14="http://schemas.microsoft.com/office/powerpoint/2010/main" xmlns="" val="6423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8"/>
            <a:ext cx="12192000" cy="685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0" y="1183342"/>
            <a:ext cx="87244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Содержание образовательного процесса выстроено в соответствии с ФГОС дошкольного образования. Основной целью деятельности ДОУ является  — создание образовательного пространства    для полноценного проживания ребенком дошкольного детства, возможность получения каждым ребенком качественного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1523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0466" y="892884"/>
            <a:ext cx="7508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Образовательная деятельность в нашей организации осуществляется на русском языке и реализуется в четырех группах: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894" y="2958353"/>
            <a:ext cx="78961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Первая младшая группа – от 1,5-3 лет</a:t>
            </a:r>
          </a:p>
          <a:p>
            <a:r>
              <a:rPr lang="ru-RU" sz="3200" b="1" dirty="0" smtClean="0">
                <a:solidFill>
                  <a:srgbClr val="0000FF"/>
                </a:solidFill>
              </a:rPr>
              <a:t>Вторая младшая группа – от 3-4 лет</a:t>
            </a:r>
          </a:p>
          <a:p>
            <a:r>
              <a:rPr lang="ru-RU" sz="3200" b="1" dirty="0" smtClean="0">
                <a:solidFill>
                  <a:srgbClr val="0000FF"/>
                </a:solidFill>
              </a:rPr>
              <a:t>Средняя группа – от 4-5 лет</a:t>
            </a:r>
          </a:p>
          <a:p>
            <a:r>
              <a:rPr lang="ru-RU" sz="3200" b="1" dirty="0" smtClean="0">
                <a:solidFill>
                  <a:srgbClr val="0000FF"/>
                </a:solidFill>
              </a:rPr>
              <a:t>Старшая группа – от 5-7 лет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63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6" y="-14792"/>
            <a:ext cx="12349779" cy="6872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1529" y="75304"/>
            <a:ext cx="893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</a:rPr>
              <a:t>Устройство детского сада: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4797909" y="783190"/>
            <a:ext cx="2080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Групповые комнаты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283" y="770322"/>
            <a:ext cx="4563565" cy="342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053" y="1375097"/>
            <a:ext cx="3468329" cy="260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4836" y="3948057"/>
            <a:ext cx="3145086" cy="235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2"/>
          <a:stretch/>
        </p:blipFill>
        <p:spPr>
          <a:xfrm>
            <a:off x="7636517" y="568213"/>
            <a:ext cx="3847385" cy="347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76" y="4180129"/>
            <a:ext cx="3400910" cy="255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7547" y="4036346"/>
            <a:ext cx="3294427" cy="247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992010" y="3948057"/>
            <a:ext cx="2876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00FF"/>
                </a:solidFill>
              </a:rPr>
              <a:t>Педагогами нашего детского сада создана и развивается игровая предметная среда, которая является средством тренировки человеческих отношений, позволяя копировать их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8437" y="5475642"/>
            <a:ext cx="169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Спальные комнаты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2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3" y="0"/>
            <a:ext cx="12349779" cy="6872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87"/>
          <a:stretch/>
        </p:blipFill>
        <p:spPr>
          <a:xfrm>
            <a:off x="3651147" y="1946476"/>
            <a:ext cx="4267198" cy="222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788" y="4174378"/>
            <a:ext cx="3829616" cy="287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3" y="4008570"/>
            <a:ext cx="3869166" cy="290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73424" y="5347182"/>
            <a:ext cx="324398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Лестничная площадка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974" y="6099586"/>
            <a:ext cx="248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К</a:t>
            </a:r>
            <a:r>
              <a:rPr lang="ru-RU" sz="2000" b="1" dirty="0" smtClean="0">
                <a:solidFill>
                  <a:srgbClr val="FFFF00"/>
                </a:solidFill>
              </a:rPr>
              <a:t>оридор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359" y="1411080"/>
            <a:ext cx="3815379" cy="286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688951" y="3205779"/>
            <a:ext cx="93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Фойе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8704" y="1336249"/>
            <a:ext cx="3915153" cy="293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5141" y="4046801"/>
            <a:ext cx="3836894" cy="287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8606117" y="2761802"/>
            <a:ext cx="208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Раздевалки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913" y="118334"/>
            <a:ext cx="10994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>
                <a:solidFill>
                  <a:srgbClr val="0000FF"/>
                </a:solidFill>
              </a:rPr>
              <a:t>Родителям и детям приятно заходить в наш детский сад, там их встречают красочно-оформленные раздевалки. Фойе, лестничная площадка и коридор тоже встречает посетителей.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>
                <a:solidFill>
                  <a:srgbClr val="0000FF"/>
                </a:solidFill>
              </a:rPr>
              <a:t> Наши воспитатели разрисовали стены, чтобы дети радовались, когда приходят в садик, а родителям было приятно приводить своего ребенка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b="1">
                <a:solidFill>
                  <a:srgbClr val="0000FF"/>
                </a:solidFill>
              </a:rPr>
              <a:t>В такой красивый детский сад, где даже стены встречают их с любовью.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2151" y="3506993"/>
            <a:ext cx="291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Музыкальный зал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7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6V4XDJZHKHHZ-903-703</_dlc_DocId>
    <_dlc_DocIdUrl xmlns="d4d6ac07-9d60-403d-ada4-7b1b04443535">
      <Url>http://www.eduportal44.ru/sharya_r/18/_layouts/15/DocIdRedir.aspx?ID=6V4XDJZHKHHZ-903-703</Url>
      <Description>6V4XDJZHKHHZ-903-703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9EBE17DEA73394EAB95C9DC37FF8DB9" ma:contentTypeVersion="1" ma:contentTypeDescription="Создание документа." ma:contentTypeScope="" ma:versionID="d0ec3295e6ffeedbffd0e36bd93e7cf7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42CB5A-3A73-4626-8AE7-A218729C7B5F}"/>
</file>

<file path=customXml/itemProps2.xml><?xml version="1.0" encoding="utf-8"?>
<ds:datastoreItem xmlns:ds="http://schemas.openxmlformats.org/officeDocument/2006/customXml" ds:itemID="{BEA248B5-92F5-4BC3-BD1A-389FF749ACC5}"/>
</file>

<file path=customXml/itemProps3.xml><?xml version="1.0" encoding="utf-8"?>
<ds:datastoreItem xmlns:ds="http://schemas.openxmlformats.org/officeDocument/2006/customXml" ds:itemID="{9B63EE59-4684-4DC2-A5EB-95B1C203BF38}"/>
</file>

<file path=customXml/itemProps4.xml><?xml version="1.0" encoding="utf-8"?>
<ds:datastoreItem xmlns:ds="http://schemas.openxmlformats.org/officeDocument/2006/customXml" ds:itemID="{A42F9A03-2452-47C9-A215-0E7B4BD6A486}"/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723</Words>
  <Application>Microsoft Office PowerPoint</Application>
  <PresentationFormat>Произвольный</PresentationFormat>
  <Paragraphs>137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Win7</dc:creator>
  <cp:lastModifiedBy>Пользователь</cp:lastModifiedBy>
  <cp:revision>63</cp:revision>
  <dcterms:created xsi:type="dcterms:W3CDTF">2015-09-25T17:57:30Z</dcterms:created>
  <dcterms:modified xsi:type="dcterms:W3CDTF">2017-01-18T04:58:51Z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0x010100E9EBE17DEA73394EAB95C9DC37FF8DB9</vt:lpwstr>
  </property>
  <property fmtid="{D5CDD505-2E9C-101B-9397-08002B2CF9AE}" pid="3" name="_dlc_DocIdItemGuid">
    <vt:lpwstr>562a58e8-0581-4330-8bea-e1e9853aa6a2</vt:lpwstr>
  </property>
</Properties>
</file>