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1" r:id="rId10"/>
    <p:sldId id="262" r:id="rId11"/>
    <p:sldId id="263" r:id="rId12"/>
    <p:sldId id="265" r:id="rId13"/>
    <p:sldId id="273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 trans="6000" detail="2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E5E7-5AC8-48AA-8B8D-11E492B611DE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24" y="-23199"/>
            <a:ext cx="9144000" cy="741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3" y="2137449"/>
            <a:ext cx="5472607" cy="3639903"/>
          </a:xfrm>
          <a:prstGeom prst="cloud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Детский сад и семья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925864" y="332656"/>
            <a:ext cx="4204412" cy="43204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МДОУ </a:t>
            </a:r>
            <a:r>
              <a:rPr lang="ru-RU" sz="2000" dirty="0" err="1" smtClean="0">
                <a:solidFill>
                  <a:srgbClr val="7030A0"/>
                </a:solidFill>
              </a:rPr>
              <a:t>Зебляковский</a:t>
            </a:r>
            <a:r>
              <a:rPr lang="ru-RU" sz="2000" dirty="0" smtClean="0">
                <a:solidFill>
                  <a:srgbClr val="7030A0"/>
                </a:solidFill>
              </a:rPr>
              <a:t> детский сад                                       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60" y="-153457"/>
            <a:ext cx="4737604" cy="52426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142" y="918183"/>
            <a:ext cx="4571034" cy="50583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https://pp.vk.me/c5531/u135110455/-7/z_4773e73f.jpg"/>
          <p:cNvSpPr>
            <a:spLocks noChangeAspect="1" noChangeArrowheads="1"/>
          </p:cNvSpPr>
          <p:nvPr/>
        </p:nvSpPr>
        <p:spPr bwMode="auto">
          <a:xfrm>
            <a:off x="134952" y="-122692"/>
            <a:ext cx="304800" cy="32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 trans="6000" detail="2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263" y="-13185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837852"/>
            <a:ext cx="6348120" cy="476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44008" y="332656"/>
            <a:ext cx="39718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в акции «Помоги птицам зимой!» </a:t>
            </a:r>
          </a:p>
          <a:p>
            <a:pPr algn="ctr"/>
            <a:r>
              <a:rPr lang="ru-RU" sz="240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(изготовление кормушек)</a:t>
            </a:r>
            <a:endParaRPr lang="ru-RU" sz="240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89488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914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789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16" y="4042374"/>
            <a:ext cx="4680520" cy="2815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1401420"/>
            <a:ext cx="4811403" cy="289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3968" y="27789"/>
            <a:ext cx="475252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в проекте «Нетрадиционные методы закаливания» </a:t>
            </a:r>
            <a:r>
              <a:rPr lang="ru-RU" sz="200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(изготовление «дорожек – здоровья»)</a:t>
            </a:r>
            <a:endParaRPr lang="ru-RU" sz="200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702" y="4161305"/>
            <a:ext cx="4452298" cy="267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658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59" y="0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844824"/>
            <a:ext cx="7376328" cy="443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4048" y="548680"/>
            <a:ext cx="36118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«Никто не забыт, ничто не забыто» </a:t>
            </a:r>
            <a:r>
              <a:rPr lang="ru-RU" sz="200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(участие детей и родителей в выставке панно к 9 мая)</a:t>
            </a:r>
            <a:endParaRPr lang="ru-RU" sz="200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2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4996" y="1441363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555" y="4053370"/>
            <a:ext cx="3559944" cy="266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2883" y="1514260"/>
            <a:ext cx="4212895" cy="253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58" y="-99392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8302" y="116632"/>
            <a:ext cx="38975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Подготовка к конкурсам: изготовление костюмов для выступления детей, подготовка презентаций</a:t>
            </a:r>
            <a:endParaRPr lang="ru-RU" sz="24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8302" y="3839549"/>
            <a:ext cx="4024601" cy="3018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211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098" y="1577648"/>
            <a:ext cx="3734089" cy="22462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36096" y="476672"/>
            <a:ext cx="345638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Информационные формы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Консультации </a:t>
            </a:r>
            <a:r>
              <a:rPr lang="ru-RU" sz="2000" b="1" dirty="0">
                <a:solidFill>
                  <a:srgbClr val="7030A0"/>
                </a:solidFill>
              </a:rPr>
              <a:t>для </a:t>
            </a:r>
            <a:r>
              <a:rPr lang="ru-RU" sz="2000" b="1" dirty="0" smtClean="0">
                <a:solidFill>
                  <a:srgbClr val="7030A0"/>
                </a:solidFill>
              </a:rPr>
              <a:t>родителей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При выборе консультаций для родителей </a:t>
            </a:r>
            <a:r>
              <a:rPr lang="ru-RU" dirty="0" smtClean="0">
                <a:solidFill>
                  <a:srgbClr val="7030A0"/>
                </a:solidFill>
              </a:rPr>
              <a:t>педагоги нашего ДОУ </a:t>
            </a:r>
            <a:r>
              <a:rPr lang="ru-RU" dirty="0">
                <a:solidFill>
                  <a:srgbClr val="7030A0"/>
                </a:solidFill>
              </a:rPr>
              <a:t>проводят тщательное, вдумчивое изучение запросов родителей и выбирают оптимальный вариант. Темы консультаций  также бывают приурочены к различным мероприятиям детского сада.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75" t="4630"/>
          <a:stretch/>
        </p:blipFill>
        <p:spPr>
          <a:xfrm>
            <a:off x="208012" y="3823936"/>
            <a:ext cx="4572000" cy="296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278" y="4338834"/>
            <a:ext cx="3995936" cy="240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655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01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9" t="29807" r="16164" b="6243"/>
          <a:stretch/>
        </p:blipFill>
        <p:spPr>
          <a:xfrm>
            <a:off x="2699792" y="4456182"/>
            <a:ext cx="3548577" cy="248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01520" y="-197161"/>
            <a:ext cx="5389331" cy="58953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1556791"/>
            <a:ext cx="547260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</a:rPr>
              <a:t>Организация взаимодействия с семьей – работа трудная, не имеющая готовых технологий и рецептов. Её успех определяется интуицией, инициативой, терпением педагога и его умением стать профессиональным помощником в семье. Семья и детский сад – два воспитательных феномена, каждый из которых по-своему дает ребенку социальный опыт, но только в сочетании друг с другом они создают оптимальные условия для вхождения маленького человека в большой мир. Для </a:t>
            </a:r>
            <a:r>
              <a:rPr lang="ru-RU" sz="1400" b="1" dirty="0" smtClean="0">
                <a:solidFill>
                  <a:srgbClr val="7030A0"/>
                </a:solidFill>
              </a:rPr>
              <a:t>наших воспитателей это </a:t>
            </a:r>
            <a:r>
              <a:rPr lang="ru-RU" sz="1400" b="1" dirty="0">
                <a:solidFill>
                  <a:srgbClr val="7030A0"/>
                </a:solidFill>
              </a:rPr>
              <a:t>стало возможным только благодаря объединению сил и сотрудничеству. Постепенно ушли непонимание, недоверие родителей. Взаимодействие родителей и детского сада редко возникает сразу. Это длительный процесс, долгий и кропотливый труд, требующий терпеливого, неуклонного следования выбранной цели. </a:t>
            </a:r>
            <a:r>
              <a:rPr lang="ru-RU" sz="1400" b="1" dirty="0" smtClean="0">
                <a:solidFill>
                  <a:srgbClr val="7030A0"/>
                </a:solidFill>
              </a:rPr>
              <a:t>Мы </a:t>
            </a:r>
            <a:r>
              <a:rPr lang="ru-RU" sz="1400" b="1" dirty="0">
                <a:solidFill>
                  <a:srgbClr val="7030A0"/>
                </a:solidFill>
              </a:rPr>
              <a:t>не </a:t>
            </a:r>
            <a:r>
              <a:rPr lang="ru-RU" sz="1400" b="1" dirty="0" smtClean="0">
                <a:solidFill>
                  <a:srgbClr val="7030A0"/>
                </a:solidFill>
              </a:rPr>
              <a:t>останавливаемся </a:t>
            </a:r>
            <a:r>
              <a:rPr lang="ru-RU" sz="1400" b="1" dirty="0">
                <a:solidFill>
                  <a:srgbClr val="7030A0"/>
                </a:solidFill>
              </a:rPr>
              <a:t>на достигнутом, </a:t>
            </a:r>
            <a:r>
              <a:rPr lang="ru-RU" sz="1400" b="1" dirty="0" smtClean="0">
                <a:solidFill>
                  <a:srgbClr val="7030A0"/>
                </a:solidFill>
              </a:rPr>
              <a:t>продолжаем </a:t>
            </a:r>
            <a:r>
              <a:rPr lang="ru-RU" sz="1400" b="1" dirty="0">
                <a:solidFill>
                  <a:srgbClr val="7030A0"/>
                </a:solidFill>
              </a:rPr>
              <a:t>искать новые пути сотрудничества с родителями. Ведь у нас одна цель – воспитывать будущих созидателей жизни. Хочется верить, что наши дети, когда вырастут, будут любить и оберегать своих близких.</a:t>
            </a:r>
          </a:p>
        </p:txBody>
      </p:sp>
    </p:spTree>
    <p:extLst>
      <p:ext uri="{BB962C8B-B14F-4D97-AF65-F5344CB8AC3E}">
        <p14:creationId xmlns:p14="http://schemas.microsoft.com/office/powerpoint/2010/main" xmlns="" val="5611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628800"/>
            <a:ext cx="66247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Жизнь и теплей, и много интересней,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И в ней надёжней можно устоять,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Когда идёшь по этой жизни вместе.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А потому – и дальше так держать!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Друг другу быть надёжною опорой,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Добрее и терпимее – втройне…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Храни </a:t>
            </a:r>
            <a:r>
              <a:rPr lang="ru-RU" sz="2400" b="1" dirty="0" smtClean="0">
                <a:solidFill>
                  <a:srgbClr val="7030A0"/>
                </a:solidFill>
              </a:rPr>
              <a:t>нас </a:t>
            </a:r>
            <a:r>
              <a:rPr lang="ru-RU" sz="2400" b="1" dirty="0">
                <a:solidFill>
                  <a:srgbClr val="7030A0"/>
                </a:solidFill>
              </a:rPr>
              <a:t>Бог от зла и от раздора…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Пусть вечным будет мир у </a:t>
            </a:r>
            <a:r>
              <a:rPr lang="ru-RU" sz="2400" b="1" dirty="0" smtClean="0">
                <a:solidFill>
                  <a:srgbClr val="7030A0"/>
                </a:solidFill>
              </a:rPr>
              <a:t>нас </a:t>
            </a:r>
            <a:r>
              <a:rPr lang="ru-RU" sz="2400" b="1" dirty="0">
                <a:solidFill>
                  <a:srgbClr val="7030A0"/>
                </a:solidFill>
              </a:rPr>
              <a:t>в </a:t>
            </a:r>
            <a:r>
              <a:rPr lang="ru-RU" sz="2400" b="1" dirty="0" smtClean="0">
                <a:solidFill>
                  <a:srgbClr val="7030A0"/>
                </a:solidFill>
              </a:rPr>
              <a:t>такой</a:t>
            </a:r>
          </a:p>
          <a:p>
            <a:r>
              <a:rPr lang="ru-RU" sz="2400" b="1" dirty="0" smtClean="0">
                <a:solidFill>
                  <a:srgbClr val="7030A0"/>
                </a:solidFill>
                <a:effectLst/>
              </a:rPr>
              <a:t>Большой семье!</a:t>
            </a:r>
            <a:endParaRPr lang="ru-RU" sz="2400" b="1" dirty="0">
              <a:solidFill>
                <a:srgbClr val="7030A0"/>
              </a:solidFill>
              <a:effectLst/>
            </a:endParaRPr>
          </a:p>
        </p:txBody>
      </p:sp>
      <p:sp>
        <p:nvSpPr>
          <p:cNvPr id="3" name="Улыбающееся лицо 2"/>
          <p:cNvSpPr/>
          <p:nvPr/>
        </p:nvSpPr>
        <p:spPr>
          <a:xfrm>
            <a:off x="3836489" y="5417804"/>
            <a:ext cx="1562472" cy="113042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ердце 3"/>
          <p:cNvSpPr/>
          <p:nvPr/>
        </p:nvSpPr>
        <p:spPr>
          <a:xfrm>
            <a:off x="624879" y="5165776"/>
            <a:ext cx="1994520" cy="1634480"/>
          </a:xfrm>
          <a:prstGeom prst="hear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ердце 4"/>
          <p:cNvSpPr/>
          <p:nvPr/>
        </p:nvSpPr>
        <p:spPr>
          <a:xfrm>
            <a:off x="5990458" y="4865189"/>
            <a:ext cx="2448272" cy="1922512"/>
          </a:xfrm>
          <a:prstGeom prst="hear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3389750" y="6093218"/>
            <a:ext cx="580323" cy="579512"/>
          </a:xfrm>
          <a:prstGeom prst="diagStripe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Диагональная полоса 6"/>
          <p:cNvSpPr/>
          <p:nvPr/>
        </p:nvSpPr>
        <p:spPr>
          <a:xfrm rot="5400000">
            <a:off x="5224054" y="6157617"/>
            <a:ext cx="596889" cy="648072"/>
          </a:xfrm>
          <a:prstGeom prst="diagStripe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 rot="5400000">
            <a:off x="2513874" y="5820971"/>
            <a:ext cx="914400" cy="914400"/>
          </a:xfrm>
          <a:prstGeom prst="diagStrip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Диагональная полоса 8"/>
          <p:cNvSpPr/>
          <p:nvPr/>
        </p:nvSpPr>
        <p:spPr>
          <a:xfrm>
            <a:off x="114550" y="5865698"/>
            <a:ext cx="914400" cy="914400"/>
          </a:xfrm>
          <a:prstGeom prst="diagStrip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Диагональная полоса 9"/>
          <p:cNvSpPr/>
          <p:nvPr/>
        </p:nvSpPr>
        <p:spPr>
          <a:xfrm>
            <a:off x="5664216" y="5919468"/>
            <a:ext cx="914400" cy="914400"/>
          </a:xfrm>
          <a:prstGeom prst="diagStripe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Диагональная полоса 10"/>
          <p:cNvSpPr/>
          <p:nvPr/>
        </p:nvSpPr>
        <p:spPr>
          <a:xfrm rot="5400000">
            <a:off x="8027832" y="5838848"/>
            <a:ext cx="875863" cy="1011654"/>
          </a:xfrm>
          <a:prstGeom prst="diagStripe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4606" y="5558496"/>
            <a:ext cx="16456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</a:t>
            </a:r>
          </a:p>
          <a:p>
            <a:pPr algn="ctr"/>
            <a:r>
              <a:rPr lang="ru-RU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САД</a:t>
            </a:r>
            <a:endParaRPr lang="ru-RU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17" y="-61841"/>
            <a:ext cx="4593859" cy="50835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011100" y="5417804"/>
            <a:ext cx="31811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Ребенок</a:t>
            </a:r>
            <a:endParaRPr lang="ru-RU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90458" y="5417804"/>
            <a:ext cx="24753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Семья</a:t>
            </a:r>
            <a:endParaRPr lang="ru-RU" sz="2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29584" y="-181421"/>
            <a:ext cx="5241021" cy="57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89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583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14546" y="2071678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текст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0948" y="2256344"/>
            <a:ext cx="5501126" cy="4125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55547" y="-124970"/>
            <a:ext cx="5523455" cy="6047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90152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64" y="190152"/>
            <a:ext cx="5129590" cy="56764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07704" y="2071678"/>
            <a:ext cx="6807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Цель:</a:t>
            </a:r>
            <a:r>
              <a:rPr lang="ru-RU" dirty="0" smtClean="0">
                <a:solidFill>
                  <a:srgbClr val="7030A0"/>
                </a:solidFill>
              </a:rPr>
              <a:t> Установление </a:t>
            </a:r>
            <a:r>
              <a:rPr lang="ru-RU" dirty="0">
                <a:solidFill>
                  <a:srgbClr val="7030A0"/>
                </a:solidFill>
              </a:rPr>
              <a:t>партнерских отношений участников педагогического процесса, приобщении родителей к жизни детского сада; создание условий для благоприятного климата взаимодействия с родителями; вовлечение семьи в единое образовательное пространство. 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Задачи:</a:t>
            </a:r>
            <a:r>
              <a:rPr lang="ru-RU" dirty="0">
                <a:solidFill>
                  <a:srgbClr val="7030A0"/>
                </a:solidFill>
              </a:rPr>
              <a:t> Повышение уровня компетентности родителей и привлечение их к сотрудничеству в вопросах развития детей; обеспечение информационно просветительской поддержки в выборе родителями направлении в развитии и воспитании по средствам выработки компетентной педагогической позиции по отношению к собственному ребенку; создание условий для развития способностей ребенка в различных видах образовательной деятельности, обеспечение непрерывности подготовки к следующему образовательному этапу (школьное обучение</a:t>
            </a:r>
            <a:r>
              <a:rPr lang="ru-RU" dirty="0" smtClean="0">
                <a:solidFill>
                  <a:srgbClr val="7030A0"/>
                </a:solidFill>
              </a:rPr>
              <a:t>).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3872" y="764704"/>
            <a:ext cx="3271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Цели и задачи ДОУ по взаимодействию с родителями</a:t>
            </a:r>
            <a:endParaRPr lang="ru-RU" sz="24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00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14546" y="2071678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текст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51"/>
          <a:stretch/>
        </p:blipFill>
        <p:spPr>
          <a:xfrm>
            <a:off x="2050547" y="2152902"/>
            <a:ext cx="6664857" cy="4086343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5408308" y="476671"/>
            <a:ext cx="3449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Взаимодействие </a:t>
            </a:r>
            <a:r>
              <a:rPr lang="ru-RU" sz="2400" b="1" dirty="0" smtClean="0">
                <a:solidFill>
                  <a:srgbClr val="7030A0"/>
                </a:solidFill>
              </a:rPr>
              <a:t>педагогов </a:t>
            </a:r>
            <a:r>
              <a:rPr lang="ru-RU" sz="2400" b="1" dirty="0">
                <a:solidFill>
                  <a:srgbClr val="7030A0"/>
                </a:solidFill>
              </a:rPr>
              <a:t>с родителями </a:t>
            </a:r>
            <a:r>
              <a:rPr lang="ru-RU" sz="2400" b="1" dirty="0" smtClean="0">
                <a:solidFill>
                  <a:srgbClr val="7030A0"/>
                </a:solidFill>
              </a:rPr>
              <a:t>в нашем ДОУ через : 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40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14546" y="2071678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текст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36096" y="476673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Участие родителей в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благоустройстве </a:t>
            </a:r>
            <a:r>
              <a:rPr lang="ru-RU" sz="2400" b="1" dirty="0" smtClean="0">
                <a:solidFill>
                  <a:srgbClr val="7030A0"/>
                </a:solidFill>
              </a:rPr>
              <a:t>участка ДОУ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760" y="4572352"/>
            <a:ext cx="3786246" cy="227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188" y="4606917"/>
            <a:ext cx="3671330" cy="2208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192" y="941953"/>
            <a:ext cx="2402032" cy="399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7069" y="1552227"/>
            <a:ext cx="2221898" cy="370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264" y="1547337"/>
            <a:ext cx="1920056" cy="3203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603" y="-15687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436096" y="188640"/>
            <a:ext cx="31797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Семейные досуги</a:t>
            </a:r>
            <a:endParaRPr lang="ru-RU" sz="24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702854"/>
            <a:ext cx="4024601" cy="3018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575" y="3911342"/>
            <a:ext cx="3939514" cy="295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75656" y="1484784"/>
            <a:ext cx="3528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 нашем детском саду наиболее </a:t>
            </a:r>
            <a:r>
              <a:rPr lang="ru-RU" b="1" dirty="0">
                <a:solidFill>
                  <a:srgbClr val="7030A0"/>
                </a:solidFill>
              </a:rPr>
              <a:t>полно раскрываются возможности для сотрудничества, проявления творчества.</a:t>
            </a:r>
          </a:p>
          <a:p>
            <a:r>
              <a:rPr lang="ru-RU" b="1" dirty="0">
                <a:solidFill>
                  <a:srgbClr val="7030A0"/>
                </a:solidFill>
              </a:rPr>
              <a:t>  Родители принимают  активное </a:t>
            </a:r>
            <a:r>
              <a:rPr lang="ru-RU" b="1" dirty="0" smtClean="0">
                <a:solidFill>
                  <a:srgbClr val="7030A0"/>
                </a:solidFill>
              </a:rPr>
              <a:t>участие в проведении праздников, </a:t>
            </a:r>
            <a:r>
              <a:rPr lang="ru-RU" b="1" dirty="0">
                <a:solidFill>
                  <a:srgbClr val="7030A0"/>
                </a:solidFill>
              </a:rPr>
              <a:t>в соревнованиях и развлечениях.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59"/>
          <a:stretch/>
        </p:blipFill>
        <p:spPr>
          <a:xfrm>
            <a:off x="4407058" y="3596876"/>
            <a:ext cx="4788024" cy="307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909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93" y="0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785392"/>
            <a:ext cx="5148064" cy="3861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652120" y="188641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Общие и групповые 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родительские собрания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772816"/>
            <a:ext cx="27363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Одной из самых эффективных познавательных форм работы с семьей остается родительское собрание. </a:t>
            </a:r>
            <a:r>
              <a:rPr lang="ru-RU" b="1" dirty="0" smtClean="0">
                <a:solidFill>
                  <a:srgbClr val="7030A0"/>
                </a:solidFill>
              </a:rPr>
              <a:t>В нашем детском саду мы попытались </a:t>
            </a:r>
            <a:r>
              <a:rPr lang="ru-RU" b="1" dirty="0">
                <a:solidFill>
                  <a:srgbClr val="7030A0"/>
                </a:solidFill>
              </a:rPr>
              <a:t>построить общение не на монологе, а на диалоге. Р</a:t>
            </a:r>
            <a:r>
              <a:rPr lang="ru-RU" b="1" dirty="0" smtClean="0">
                <a:solidFill>
                  <a:srgbClr val="7030A0"/>
                </a:solidFill>
              </a:rPr>
              <a:t>езультат </a:t>
            </a:r>
            <a:r>
              <a:rPr lang="ru-RU" b="1" dirty="0">
                <a:solidFill>
                  <a:srgbClr val="7030A0"/>
                </a:solidFill>
              </a:rPr>
              <a:t>стал </a:t>
            </a:r>
            <a:r>
              <a:rPr lang="ru-RU" b="1" dirty="0" smtClean="0">
                <a:solidFill>
                  <a:srgbClr val="7030A0"/>
                </a:solidFill>
              </a:rPr>
              <a:t>ощутимее, родители с огромным желанием спешат на родительские собрания. 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40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322" y="-4523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083" y="790424"/>
            <a:ext cx="4332597" cy="2606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439" y="4329861"/>
            <a:ext cx="3779912" cy="227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3375" y="4023066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3670" y="2770438"/>
            <a:ext cx="2592288" cy="155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607292" y="242300"/>
            <a:ext cx="25367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Наши выставки</a:t>
            </a:r>
          </a:p>
          <a:p>
            <a:pPr algn="ctr"/>
            <a:endParaRPr lang="ru-RU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4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1772816"/>
            <a:ext cx="3024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Важнейшим способом реализации сотрудничества педагогов и родителей </a:t>
            </a:r>
            <a:r>
              <a:rPr lang="ru-RU" b="1" dirty="0" smtClean="0">
                <a:solidFill>
                  <a:srgbClr val="7030A0"/>
                </a:solidFill>
              </a:rPr>
              <a:t>в нашем ДОУ является </a:t>
            </a:r>
            <a:r>
              <a:rPr lang="ru-RU" b="1" dirty="0">
                <a:solidFill>
                  <a:srgbClr val="7030A0"/>
                </a:solidFill>
              </a:rPr>
              <a:t>организация их совместной деятельности, в которых родители - не пассивные наблюдатели, а активными участники процесса.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"/>
            <a:ext cx="252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Совместная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27447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26" y="-99392"/>
            <a:ext cx="4795871" cy="530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76056" y="404664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Конкурс «Книжка-малышка своими руками</a:t>
            </a:r>
            <a:r>
              <a:rPr lang="ru-RU" sz="2400" b="1" dirty="0" smtClean="0">
                <a:solidFill>
                  <a:srgbClr val="7030A0"/>
                </a:solidFill>
              </a:rPr>
              <a:t>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(совместная деятельность детей и родителей)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316" y="2011490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7415" y="376894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2689" y="198884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797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6V4XDJZHKHHZ-903-605</_dlc_DocId>
    <_dlc_DocIdUrl xmlns="d4d6ac07-9d60-403d-ada4-7b1b04443535">
      <Url>http://www.eduportal44.ru/sharya_r/18/_layouts/15/DocIdRedir.aspx?ID=6V4XDJZHKHHZ-903-605</Url>
      <Description>6V4XDJZHKHHZ-903-605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9EBE17DEA73394EAB95C9DC37FF8DB9" ma:contentTypeVersion="1" ma:contentTypeDescription="Создание документа." ma:contentTypeScope="" ma:versionID="d0ec3295e6ffeedbffd0e36bd93e7cf7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E2AF66-CCBB-4ACC-B885-793C9D4FA812}"/>
</file>

<file path=customXml/itemProps2.xml><?xml version="1.0" encoding="utf-8"?>
<ds:datastoreItem xmlns:ds="http://schemas.openxmlformats.org/officeDocument/2006/customXml" ds:itemID="{52E387FB-EEE3-4A61-8A02-F3763B6C1E93}"/>
</file>

<file path=customXml/itemProps3.xml><?xml version="1.0" encoding="utf-8"?>
<ds:datastoreItem xmlns:ds="http://schemas.openxmlformats.org/officeDocument/2006/customXml" ds:itemID="{766074E2-5F13-4324-B4EA-1625597E1886}"/>
</file>

<file path=customXml/itemProps4.xml><?xml version="1.0" encoding="utf-8"?>
<ds:datastoreItem xmlns:ds="http://schemas.openxmlformats.org/officeDocument/2006/customXml" ds:itemID="{FAE6EF77-DC8C-4D7C-B966-7C9059856699}"/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518</Words>
  <Application>Microsoft Office PowerPoint</Application>
  <PresentationFormat>Экран (4:3)</PresentationFormat>
  <Paragraphs>37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Детский сад и семья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Алекс</dc:creator>
  <cp:lastModifiedBy>Пользователь</cp:lastModifiedBy>
  <cp:revision>41</cp:revision>
  <dcterms:created xsi:type="dcterms:W3CDTF">2012-05-18T13:41:25Z</dcterms:created>
  <dcterms:modified xsi:type="dcterms:W3CDTF">2017-01-18T05:00:49Z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0x010100E9EBE17DEA73394EAB95C9DC37FF8DB9</vt:lpwstr>
  </property>
  <property fmtid="{D5CDD505-2E9C-101B-9397-08002B2CF9AE}" pid="3" name="_dlc_DocIdItemGuid">
    <vt:lpwstr>d80b7f05-4ba4-4daf-b29c-7c92520e51eb</vt:lpwstr>
  </property>
</Properties>
</file>