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sldIdLst>
    <p:sldId id="256" r:id="rId6"/>
    <p:sldId id="274" r:id="rId7"/>
    <p:sldId id="257" r:id="rId8"/>
    <p:sldId id="258" r:id="rId9"/>
    <p:sldId id="260" r:id="rId10"/>
    <p:sldId id="261" r:id="rId11"/>
    <p:sldId id="262" r:id="rId12"/>
    <p:sldId id="265" r:id="rId13"/>
    <p:sldId id="266" r:id="rId14"/>
    <p:sldId id="275" r:id="rId15"/>
    <p:sldId id="276" r:id="rId16"/>
    <p:sldId id="267" r:id="rId17"/>
    <p:sldId id="277" r:id="rId18"/>
    <p:sldId id="268" r:id="rId19"/>
    <p:sldId id="269" r:id="rId20"/>
    <p:sldId id="278" r:id="rId21"/>
    <p:sldId id="270" r:id="rId22"/>
    <p:sldId id="271" r:id="rId23"/>
    <p:sldId id="264" r:id="rId2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0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E7DA6FE5-19A5-48A4-AAC5-9FC9C39D85EB}" type="datetimeFigureOut">
              <a:rPr lang="ru-RU"/>
              <a:pPr>
                <a:defRPr/>
              </a:pPr>
              <a:t>09.09.2019</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4F470AFF-B14E-44D5-96D1-B8A0ADD91D8B}" type="slidenum">
              <a:rPr lang="ru-RU"/>
              <a:pPr>
                <a:defRPr/>
              </a:pPr>
              <a:t>‹#›</a:t>
            </a:fld>
            <a:endParaRPr lang="ru-RU"/>
          </a:p>
        </p:txBody>
      </p:sp>
    </p:spTree>
    <p:extLst>
      <p:ext uri="{BB962C8B-B14F-4D97-AF65-F5344CB8AC3E}">
        <p14:creationId xmlns:p14="http://schemas.microsoft.com/office/powerpoint/2010/main" val="8630788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2355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D4ACFC-86A3-4EAB-9D07-1337D69F84F1}" type="slidenum">
              <a:rPr lang="ru-RU"/>
              <a:pPr/>
              <a:t>19</a:t>
            </a:fld>
            <a:endParaRPr lang="ru-RU"/>
          </a:p>
        </p:txBody>
      </p:sp>
    </p:spTree>
    <p:extLst>
      <p:ext uri="{BB962C8B-B14F-4D97-AF65-F5344CB8AC3E}">
        <p14:creationId xmlns:p14="http://schemas.microsoft.com/office/powerpoint/2010/main" val="1161897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F708245-770E-48AF-817D-8F3B2F2E7363}" type="datetimeFigureOut">
              <a:rPr lang="ru-RU"/>
              <a:pPr>
                <a:defRPr/>
              </a:pPr>
              <a:t>09.09.2019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8C89E2-9CD8-4BEC-AB58-2D92B59E19DC}" type="slidenum">
              <a:rPr lang="ru-RU"/>
              <a:pPr>
                <a:defRPr/>
              </a:pPr>
              <a:t>‹#›</a:t>
            </a:fld>
            <a:endParaRPr lang="ru-RU"/>
          </a:p>
        </p:txBody>
      </p:sp>
    </p:spTree>
    <p:extLst>
      <p:ext uri="{BB962C8B-B14F-4D97-AF65-F5344CB8AC3E}">
        <p14:creationId xmlns:p14="http://schemas.microsoft.com/office/powerpoint/2010/main" val="420984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18AE6F6-9AE4-4999-87D4-04787DD61380}" type="datetimeFigureOut">
              <a:rPr lang="ru-RU"/>
              <a:pPr>
                <a:defRPr/>
              </a:pPr>
              <a:t>09.09.2019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BF1239-2DA9-4965-B5EE-3026A8329768}" type="slidenum">
              <a:rPr lang="ru-RU"/>
              <a:pPr>
                <a:defRPr/>
              </a:pPr>
              <a:t>‹#›</a:t>
            </a:fld>
            <a:endParaRPr lang="ru-RU"/>
          </a:p>
        </p:txBody>
      </p:sp>
    </p:spTree>
    <p:extLst>
      <p:ext uri="{BB962C8B-B14F-4D97-AF65-F5344CB8AC3E}">
        <p14:creationId xmlns:p14="http://schemas.microsoft.com/office/powerpoint/2010/main" val="3213833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1B692F2-C24E-44C7-8B53-1DF72262B7EA}" type="datetimeFigureOut">
              <a:rPr lang="ru-RU"/>
              <a:pPr>
                <a:defRPr/>
              </a:pPr>
              <a:t>09.09.2019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C4F4CDC-678A-42E3-8532-2EAE68249376}" type="slidenum">
              <a:rPr lang="ru-RU"/>
              <a:pPr>
                <a:defRPr/>
              </a:pPr>
              <a:t>‹#›</a:t>
            </a:fld>
            <a:endParaRPr lang="ru-RU"/>
          </a:p>
        </p:txBody>
      </p:sp>
    </p:spTree>
    <p:extLst>
      <p:ext uri="{BB962C8B-B14F-4D97-AF65-F5344CB8AC3E}">
        <p14:creationId xmlns:p14="http://schemas.microsoft.com/office/powerpoint/2010/main" val="164408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F85F4A7-8BBE-440A-BF4D-B148700173CC}" type="datetimeFigureOut">
              <a:rPr lang="ru-RU"/>
              <a:pPr>
                <a:defRPr/>
              </a:pPr>
              <a:t>09.09.2019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EEAE08B-6A84-4D51-83B3-592A16C35241}" type="slidenum">
              <a:rPr lang="ru-RU"/>
              <a:pPr>
                <a:defRPr/>
              </a:pPr>
              <a:t>‹#›</a:t>
            </a:fld>
            <a:endParaRPr lang="ru-RU"/>
          </a:p>
        </p:txBody>
      </p:sp>
    </p:spTree>
    <p:extLst>
      <p:ext uri="{BB962C8B-B14F-4D97-AF65-F5344CB8AC3E}">
        <p14:creationId xmlns:p14="http://schemas.microsoft.com/office/powerpoint/2010/main" val="780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79068B1-957E-49D7-AE68-36CF10B91DC0}" type="datetimeFigureOut">
              <a:rPr lang="ru-RU"/>
              <a:pPr>
                <a:defRPr/>
              </a:pPr>
              <a:t>09.09.2019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ECD822A-F1F3-4499-A102-A0AE782D268C}" type="slidenum">
              <a:rPr lang="ru-RU"/>
              <a:pPr>
                <a:defRPr/>
              </a:pPr>
              <a:t>‹#›</a:t>
            </a:fld>
            <a:endParaRPr lang="ru-RU"/>
          </a:p>
        </p:txBody>
      </p:sp>
    </p:spTree>
    <p:extLst>
      <p:ext uri="{BB962C8B-B14F-4D97-AF65-F5344CB8AC3E}">
        <p14:creationId xmlns:p14="http://schemas.microsoft.com/office/powerpoint/2010/main" val="41634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AA3B3D2-224D-4998-8BBD-426A25252123}" type="datetimeFigureOut">
              <a:rPr lang="ru-RU"/>
              <a:pPr>
                <a:defRPr/>
              </a:pPr>
              <a:t>09.09.2019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2BEB7E5-025E-4B1C-9411-189285C953BB}" type="slidenum">
              <a:rPr lang="ru-RU"/>
              <a:pPr>
                <a:defRPr/>
              </a:pPr>
              <a:t>‹#›</a:t>
            </a:fld>
            <a:endParaRPr lang="ru-RU"/>
          </a:p>
        </p:txBody>
      </p:sp>
    </p:spTree>
    <p:extLst>
      <p:ext uri="{BB962C8B-B14F-4D97-AF65-F5344CB8AC3E}">
        <p14:creationId xmlns:p14="http://schemas.microsoft.com/office/powerpoint/2010/main" val="14615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1543277-96FE-42C2-BA9F-3A7F6C3344BA}" type="datetimeFigureOut">
              <a:rPr lang="ru-RU"/>
              <a:pPr>
                <a:defRPr/>
              </a:pPr>
              <a:t>09.09.2019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34B936C-9F9E-415F-90F7-FB877EA26103}" type="slidenum">
              <a:rPr lang="ru-RU"/>
              <a:pPr>
                <a:defRPr/>
              </a:pPr>
              <a:t>‹#›</a:t>
            </a:fld>
            <a:endParaRPr lang="ru-RU"/>
          </a:p>
        </p:txBody>
      </p:sp>
    </p:spTree>
    <p:extLst>
      <p:ext uri="{BB962C8B-B14F-4D97-AF65-F5344CB8AC3E}">
        <p14:creationId xmlns:p14="http://schemas.microsoft.com/office/powerpoint/2010/main" val="2415751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2F8392B-AFCE-4AB5-B3FC-72C09645857C}" type="datetimeFigureOut">
              <a:rPr lang="ru-RU"/>
              <a:pPr>
                <a:defRPr/>
              </a:pPr>
              <a:t>09.09.2019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9532E78-541C-4FE9-9F6E-1877AEE1A25E}" type="slidenum">
              <a:rPr lang="ru-RU"/>
              <a:pPr>
                <a:defRPr/>
              </a:pPr>
              <a:t>‹#›</a:t>
            </a:fld>
            <a:endParaRPr lang="ru-RU"/>
          </a:p>
        </p:txBody>
      </p:sp>
    </p:spTree>
    <p:extLst>
      <p:ext uri="{BB962C8B-B14F-4D97-AF65-F5344CB8AC3E}">
        <p14:creationId xmlns:p14="http://schemas.microsoft.com/office/powerpoint/2010/main" val="39626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72978CE-5BC8-4690-8A56-D2752E2BC119}" type="datetimeFigureOut">
              <a:rPr lang="ru-RU"/>
              <a:pPr>
                <a:defRPr/>
              </a:pPr>
              <a:t>09.09.2019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A135113-5B84-48BD-AF5F-E0FEEAC23CFC}" type="slidenum">
              <a:rPr lang="ru-RU"/>
              <a:pPr>
                <a:defRPr/>
              </a:pPr>
              <a:t>‹#›</a:t>
            </a:fld>
            <a:endParaRPr lang="ru-RU"/>
          </a:p>
        </p:txBody>
      </p:sp>
    </p:spTree>
    <p:extLst>
      <p:ext uri="{BB962C8B-B14F-4D97-AF65-F5344CB8AC3E}">
        <p14:creationId xmlns:p14="http://schemas.microsoft.com/office/powerpoint/2010/main" val="167115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A4A07D3-BF6F-4FBC-8B78-C8FD86F0D03A}" type="datetimeFigureOut">
              <a:rPr lang="ru-RU"/>
              <a:pPr>
                <a:defRPr/>
              </a:pPr>
              <a:t>09.09.2019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0BFF92F-6288-4DA4-91B4-8D54FB5DA2EF}" type="slidenum">
              <a:rPr lang="ru-RU"/>
              <a:pPr>
                <a:defRPr/>
              </a:pPr>
              <a:t>‹#›</a:t>
            </a:fld>
            <a:endParaRPr lang="ru-RU"/>
          </a:p>
        </p:txBody>
      </p:sp>
    </p:spTree>
    <p:extLst>
      <p:ext uri="{BB962C8B-B14F-4D97-AF65-F5344CB8AC3E}">
        <p14:creationId xmlns:p14="http://schemas.microsoft.com/office/powerpoint/2010/main" val="46542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FA9FFF0-7398-42B8-98C3-AEFD105D6CB7}" type="datetimeFigureOut">
              <a:rPr lang="ru-RU"/>
              <a:pPr>
                <a:defRPr/>
              </a:pPr>
              <a:t>09.09.2019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4C00268-F56D-416B-8269-DC37405B6FD5}" type="slidenum">
              <a:rPr lang="ru-RU"/>
              <a:pPr>
                <a:defRPr/>
              </a:pPr>
              <a:t>‹#›</a:t>
            </a:fld>
            <a:endParaRPr lang="ru-RU"/>
          </a:p>
        </p:txBody>
      </p:sp>
    </p:spTree>
    <p:extLst>
      <p:ext uri="{BB962C8B-B14F-4D97-AF65-F5344CB8AC3E}">
        <p14:creationId xmlns:p14="http://schemas.microsoft.com/office/powerpoint/2010/main" val="126172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B28BB1-9B88-47B6-A378-EB3A0E1FC917}" type="datetimeFigureOut">
              <a:rPr lang="ru-RU"/>
              <a:pPr>
                <a:defRPr/>
              </a:pPr>
              <a:t>09.09.2019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00CD52F-7B8B-4DD9-9836-940BA8F9C5B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7.xml"/><Relationship Id="rId7" Type="http://schemas.openxmlformats.org/officeDocument/2006/relationships/image" Target="../media/image12.jpeg"/><Relationship Id="rId2" Type="http://schemas.openxmlformats.org/officeDocument/2006/relationships/audio" Target="file:///D:\&#1085;&#1086;&#1074;&#1099;&#1081;%20&#1072;&#1088;&#1093;&#1080;&#1074;\&#1084;&#1072;&#1084;&#1080;&#1085;&#1072;\&#1074;&#1077;&#1089;&#1085;&#1091;&#1096;&#1082;&#1080;.mp3" TargetMode="External"/><Relationship Id="rId1" Type="http://schemas.microsoft.com/office/2007/relationships/media" Target="file:///D:\&#1085;&#1086;&#1074;&#1099;&#1081;%20&#1072;&#1088;&#1093;&#1080;&#1074;\&#1084;&#1072;&#1084;&#1080;&#1085;&#1072;\&#1074;&#1077;&#1089;&#1085;&#1091;&#1096;&#1082;&#1080;.mp3" TargetMode="Externa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5.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6.jpeg"/><Relationship Id="rId12" Type="http://schemas.openxmlformats.org/officeDocument/2006/relationships/image" Target="file:///C:\Users\&#1089;&#1085;&#1077;&#1078;&#1072;&#1085;&#1085;&#1072;\Desktop\&#1088;&#1072;&#1073;&#1086;&#1090;&#1072;\IMG_2848.JPG" TargetMode="External"/><Relationship Id="rId2" Type="http://schemas.openxmlformats.org/officeDocument/2006/relationships/audio" Target="file:///D:\&#1085;&#1086;&#1074;&#1099;&#1081;%20&#1072;&#1088;&#1093;&#1080;&#1074;\&#1084;&#1072;&#1084;&#1080;&#1085;&#1072;\&#1060;.%20&#1064;&#1086;&#1087;&#1077;&#1085;%20-%20Marriage%20D'amour%20(&#1084;&#1077;&#1083;&#1086;&#1076;&#1080;&#1103;%20&#1088;&#1072;&#1103;)&#1056;&#1086;&#1084;&#1072;&#1085;&#1090;&#1080;&#1082;&#1072;..%20&#1080;%20&#1057;&#1077;&#1088;&#1076;&#1094;&#1077;%20&#1079;&#1072;&#1089;&#1090;&#1091;&#1095;&#1072;&#1083;&#1086;%20&#1074;%20&#1088;&#1080;&#1090;&#1084;&#1077;%20&#1074;&#1072;&#1083;&#1100;&#1089;&#1072;.mp3" TargetMode="External"/><Relationship Id="rId1" Type="http://schemas.microsoft.com/office/2007/relationships/media" Target="file:///D:\&#1085;&#1086;&#1074;&#1099;&#1081;%20&#1072;&#1088;&#1093;&#1080;&#1074;\&#1084;&#1072;&#1084;&#1080;&#1085;&#1072;\&#1060;.%20&#1064;&#1086;&#1087;&#1077;&#1085;%20-%20Marriage%20D'amour%20(&#1084;&#1077;&#1083;&#1086;&#1076;&#1080;&#1103;%20&#1088;&#1072;&#1103;)&#1056;&#1086;&#1084;&#1072;&#1085;&#1090;&#1080;&#1082;&#1072;..%20&#1080;%20&#1057;&#1077;&#1088;&#1076;&#1094;&#1077;%20&#1079;&#1072;&#1089;&#1090;&#1091;&#1095;&#1072;&#1083;&#1086;%20&#1074;%20&#1088;&#1080;&#1090;&#1084;&#1077;%20&#1074;&#1072;&#1083;&#1100;&#1089;&#1072;.mp3" TargetMode="Externa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7.xml"/><Relationship Id="rId7" Type="http://schemas.openxmlformats.org/officeDocument/2006/relationships/image" Target="../media/image23.jpeg"/><Relationship Id="rId2" Type="http://schemas.openxmlformats.org/officeDocument/2006/relationships/audio" Target="file:///D:\&#1085;&#1086;&#1074;&#1099;&#1081;%20&#1072;&#1088;&#1093;&#1080;&#1074;\&#1084;&#1072;&#1084;&#1080;&#1085;&#1072;\&#1074;&#1077;&#1089;&#1085;&#1091;&#1096;&#1082;&#1080;.mp3" TargetMode="External"/><Relationship Id="rId1" Type="http://schemas.microsoft.com/office/2007/relationships/media" Target="file:///D:\&#1085;&#1086;&#1074;&#1099;&#1081;%20&#1072;&#1088;&#1093;&#1080;&#1074;\&#1084;&#1072;&#1084;&#1080;&#1085;&#1072;\&#1074;&#1077;&#1089;&#1085;&#1091;&#1096;&#1082;&#1080;.mp3" TargetMode="External"/><Relationship Id="rId6" Type="http://schemas.openxmlformats.org/officeDocument/2006/relationships/image" Target="../media/image7.png"/><Relationship Id="rId5" Type="http://schemas.openxmlformats.org/officeDocument/2006/relationships/image" Target="../media/image22.jpeg"/><Relationship Id="rId4" Type="http://schemas.openxmlformats.org/officeDocument/2006/relationships/image" Target="../media/image5.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1.jpe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file:///C:\Users\Win7\Downloads\Muzyka_dlya_gimnastiki_-_klassika..._krasivaya_muzyka_(xMusic.me).mp3" TargetMode="External"/><Relationship Id="rId1" Type="http://schemas.microsoft.com/office/2007/relationships/media" Target="file:///C:\Users\Win7\Downloads\Muzyka_dlya_gimnastiki_-_klassika..._krasivaya_muzyka_(xMusic.me).mp3" TargetMode="Externa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7704" y="1700808"/>
            <a:ext cx="5832648" cy="4248472"/>
          </a:xfrm>
        </p:spPr>
        <p:txBody>
          <a:bodyPr rtlCol="0">
            <a:noAutofit/>
          </a:bodyPr>
          <a:lstStyle/>
          <a:p>
            <a:pPr eaLnBrk="1" fontAlgn="auto" hangingPunct="1">
              <a:spcAft>
                <a:spcPts val="0"/>
              </a:spcAft>
              <a:defRPr/>
            </a:pPr>
            <a:endParaRPr lang="ru-RU" b="1" dirty="0">
              <a:solidFill>
                <a:schemeClr val="tx2">
                  <a:lumMod val="75000"/>
                </a:schemeClr>
              </a:solidFill>
            </a:endParaRPr>
          </a:p>
        </p:txBody>
      </p:sp>
      <p:sp>
        <p:nvSpPr>
          <p:cNvPr id="3076" name="TextBox 5"/>
          <p:cNvSpPr txBox="1">
            <a:spLocks noChangeArrowheads="1"/>
          </p:cNvSpPr>
          <p:nvPr/>
        </p:nvSpPr>
        <p:spPr bwMode="auto">
          <a:xfrm>
            <a:off x="2411413" y="5805488"/>
            <a:ext cx="353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1800" b="1">
                <a:solidFill>
                  <a:srgbClr val="0070C0"/>
                </a:solidFill>
              </a:rPr>
              <a:t>МДОУ Зебляковский детский сад</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540552" cy="6863051"/>
          </a:xfrm>
          <a:prstGeom prst="rect">
            <a:avLst/>
          </a:prstGeom>
        </p:spPr>
      </p:pic>
      <p:sp>
        <p:nvSpPr>
          <p:cNvPr id="5" name="Прямоугольник 4"/>
          <p:cNvSpPr/>
          <p:nvPr/>
        </p:nvSpPr>
        <p:spPr>
          <a:xfrm>
            <a:off x="755576" y="188640"/>
            <a:ext cx="5544616"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i="1" dirty="0" smtClean="0">
                <a:solidFill>
                  <a:srgbClr val="FF0000"/>
                </a:solidFill>
                <a:ea typeface="+mj-ea"/>
                <a:cs typeface="+mj-cs"/>
              </a:rPr>
              <a:t>«Оздоровительная гимнастика </a:t>
            </a:r>
            <a:r>
              <a:rPr lang="ru-RU" sz="3600" b="1" i="1" dirty="0">
                <a:solidFill>
                  <a:srgbClr val="FF0000"/>
                </a:solidFill>
                <a:ea typeface="+mj-ea"/>
                <a:cs typeface="+mj-cs"/>
              </a:rPr>
              <a:t>после сна в ДОУ»</a:t>
            </a:r>
            <a:endParaRPr lang="ru-RU" sz="3600" b="1" i="1" dirty="0">
              <a:solidFill>
                <a:srgbClr val="FF0000"/>
              </a:solidFill>
            </a:endParaRP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983088"/>
            <a:ext cx="6968996" cy="419228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3" descr="SHablon-dlya-prezentatsii-Radug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9790"/>
            <a:ext cx="4591677" cy="3443758"/>
          </a:xfrm>
          <a:prstGeom prst="rect">
            <a:avLst/>
          </a:prstGeom>
          <a:ln>
            <a:noFill/>
          </a:ln>
          <a:effectLst>
            <a:softEdge rad="112500"/>
          </a:effectLst>
        </p:spPr>
      </p:pic>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7848" y="-99790"/>
            <a:ext cx="4644008" cy="3483006"/>
          </a:xfrm>
          <a:prstGeom prst="rect">
            <a:avLst/>
          </a:prstGeom>
          <a:ln>
            <a:noFill/>
          </a:ln>
          <a:effectLst>
            <a:softEdge rad="112500"/>
          </a:effectLst>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09" y="3319261"/>
            <a:ext cx="4878355" cy="3658766"/>
          </a:xfrm>
          <a:prstGeom prst="rect">
            <a:avLst/>
          </a:prstGeom>
          <a:ln>
            <a:noFill/>
          </a:ln>
          <a:effectLst>
            <a:softEdge rad="112500"/>
          </a:effectLst>
        </p:spPr>
      </p:pic>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9633" y="3265942"/>
            <a:ext cx="4700465" cy="3525349"/>
          </a:xfrm>
          <a:prstGeom prst="rect">
            <a:avLst/>
          </a:prstGeom>
          <a:ln>
            <a:noFill/>
          </a:ln>
          <a:effectLst>
            <a:softEdge rad="112500"/>
          </a:effectLst>
        </p:spPr>
      </p:pic>
      <p:pic>
        <p:nvPicPr>
          <p:cNvPr id="7" name="веснушки.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9" cstate="print">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216502" fill="hold"/>
                                        <p:tgtEl>
                                          <p:spTgt spid="7"/>
                                        </p:tgtEl>
                                      </p:cBhvr>
                                    </p:cmd>
                                  </p:childTnLst>
                                </p:cTn>
                              </p:par>
                            </p:childTnLst>
                          </p:cTn>
                        </p:par>
                      </p:childTnLst>
                    </p:cTn>
                  </p:par>
                </p:childTnLst>
              </p:cTn>
              <p:nextCondLst>
                <p:cond evt="onClick" delay="0">
                  <p:tgtEl>
                    <p:spTgt spid="7"/>
                  </p:tgtEl>
                </p:cond>
              </p:nextCondLst>
            </p:seq>
            <p:audio>
              <p:cMediaNode vol="80000">
                <p:cTn id="4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Рисунок 3" descr="SHablon-dlya-prezentatsii-Radug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904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p:nvPr/>
        </p:nvPicPr>
        <p:blipFill rotWithShape="1">
          <a:blip r:embed="rId5"/>
          <a:srcRect t="16258" b="26173"/>
          <a:stretch/>
        </p:blipFill>
        <p:spPr bwMode="auto">
          <a:xfrm>
            <a:off x="-60325" y="746125"/>
            <a:ext cx="9144000" cy="4691063"/>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30727" name="Рисунок 3"/>
          <p:cNvPicPr>
            <a:picLocks noChangeAspect="1" noChangeArrowheads="1"/>
          </p:cNvPicPr>
          <p:nvPr/>
        </p:nvPicPr>
        <p:blipFill>
          <a:blip r:embed="rId6">
            <a:extLst>
              <a:ext uri="{28A0092B-C50C-407E-A947-70E740481C1C}">
                <a14:useLocalDpi xmlns:a14="http://schemas.microsoft.com/office/drawing/2010/main" val="0"/>
              </a:ext>
            </a:extLst>
          </a:blip>
          <a:srcRect l="9138"/>
          <a:stretch>
            <a:fillRect/>
          </a:stretch>
        </p:blipFill>
        <p:spPr bwMode="auto">
          <a:xfrm>
            <a:off x="0" y="795338"/>
            <a:ext cx="8659813"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p:nvPr/>
        </p:nvPicPr>
        <p:blipFill rotWithShape="1">
          <a:blip r:embed="rId7"/>
          <a:srcRect t="14925"/>
          <a:stretch/>
        </p:blipFill>
        <p:spPr bwMode="auto">
          <a:xfrm>
            <a:off x="279400" y="895350"/>
            <a:ext cx="8785225" cy="40354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Рисунок 5"/>
          <p:cNvPicPr/>
          <p:nvPr/>
        </p:nvPicPr>
        <p:blipFill rotWithShape="1">
          <a:blip r:embed="rId8"/>
          <a:srcRect t="20522" b="36034"/>
          <a:stretch/>
        </p:blipFill>
        <p:spPr bwMode="auto">
          <a:xfrm>
            <a:off x="360363" y="1011238"/>
            <a:ext cx="8820150" cy="372268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Рисунок 7"/>
          <p:cNvPicPr/>
          <p:nvPr/>
        </p:nvPicPr>
        <p:blipFill>
          <a:blip r:embed="rId9"/>
          <a:stretch>
            <a:fillRect/>
          </a:stretch>
        </p:blipFill>
        <p:spPr>
          <a:xfrm>
            <a:off x="1392238" y="7310438"/>
            <a:ext cx="5272087" cy="2878137"/>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noChangeArrowheads="1"/>
          </p:cNvPicPr>
          <p:nvPr/>
        </p:nvPicPr>
        <p:blipFill>
          <a:blip r:embed="rId10"/>
          <a:srcRect t="22394" b="25014"/>
          <a:stretch>
            <a:fillRect/>
          </a:stretch>
        </p:blipFill>
        <p:spPr bwMode="auto">
          <a:xfrm>
            <a:off x="933450" y="1011238"/>
            <a:ext cx="6840538" cy="3944937"/>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8"/>
          <p:cNvSpPr>
            <a:spLocks noChangeArrowheads="1"/>
          </p:cNvSpPr>
          <p:nvPr/>
        </p:nvSpPr>
        <p:spPr bwMode="auto">
          <a:xfrm>
            <a:off x="620713" y="-90488"/>
            <a:ext cx="9144000"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sz="1100">
                <a:ea typeface="Calibri" panose="020F0502020204030204" pitchFamily="34" charset="0"/>
                <a:cs typeface="Times New Roman" panose="02020603050405020304" pitchFamily="18" charset="0"/>
              </a:rPr>
              <a:t>после дневного сна.</a:t>
            </a:r>
            <a:endParaRPr lang="ru-RU" sz="800">
              <a:latin typeface="Arial" panose="020B0604020202020204" pitchFamily="34" charset="0"/>
              <a:ea typeface="Calibri" panose="020F0502020204030204" pitchFamily="34" charset="0"/>
              <a:cs typeface="Times New Roman" panose="02020603050405020304" pitchFamily="18" charset="0"/>
            </a:endParaRPr>
          </a:p>
          <a:p>
            <a:pPr>
              <a:spcBef>
                <a:spcPct val="0"/>
              </a:spcBef>
              <a:buFontTx/>
              <a:buNone/>
            </a:pPr>
            <a:endParaRPr lang="ru-RU" sz="1800">
              <a:latin typeface="Arial" panose="020B0604020202020204" pitchFamily="34" charset="0"/>
              <a:ea typeface="Calibri" panose="020F0502020204030204" pitchFamily="34" charset="0"/>
              <a:cs typeface="Times New Roman" panose="02020603050405020304" pitchFamily="18" charset="0"/>
            </a:endParaRPr>
          </a:p>
        </p:txBody>
      </p:sp>
      <p:sp>
        <p:nvSpPr>
          <p:cNvPr id="14346" name="Rectangle 9"/>
          <p:cNvSpPr>
            <a:spLocks noChangeArrowheads="1"/>
          </p:cNvSpPr>
          <p:nvPr/>
        </p:nvSpPr>
        <p:spPr bwMode="auto">
          <a:xfrm>
            <a:off x="620713" y="366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sp>
        <p:nvSpPr>
          <p:cNvPr id="14347" name="Rectangle 10"/>
          <p:cNvSpPr>
            <a:spLocks noChangeArrowheads="1"/>
          </p:cNvSpPr>
          <p:nvPr/>
        </p:nvSpPr>
        <p:spPr bwMode="auto">
          <a:xfrm>
            <a:off x="620713" y="823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sp>
        <p:nvSpPr>
          <p:cNvPr id="14348" name="Rectangle 11"/>
          <p:cNvSpPr>
            <a:spLocks noChangeArrowheads="1"/>
          </p:cNvSpPr>
          <p:nvPr/>
        </p:nvSpPr>
        <p:spPr bwMode="auto">
          <a:xfrm>
            <a:off x="620713" y="823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ru-RU" sz="1800">
              <a:latin typeface="Arial" panose="020B0604020202020204" pitchFamily="34" charset="0"/>
            </a:endParaRPr>
          </a:p>
        </p:txBody>
      </p:sp>
      <p:pic>
        <p:nvPicPr>
          <p:cNvPr id="14" name="Рисунок 13"/>
          <p:cNvPicPr/>
          <p:nvPr/>
        </p:nvPicPr>
        <p:blipFill>
          <a:blip r:embed="rId9"/>
          <a:stretch>
            <a:fillRect/>
          </a:stretch>
        </p:blipFill>
        <p:spPr>
          <a:xfrm>
            <a:off x="219075" y="1395413"/>
            <a:ext cx="8642350" cy="3513137"/>
          </a:xfrm>
          <a:prstGeom prst="rect">
            <a:avLst/>
          </a:prstGeom>
          <a:ln>
            <a:noFill/>
          </a:ln>
          <a:effectLst>
            <a:outerShdw blurRad="292100" dist="139700" dir="2700000" algn="tl" rotWithShape="0">
              <a:srgbClr val="333333">
                <a:alpha val="65000"/>
              </a:srgbClr>
            </a:outerShdw>
          </a:effectLst>
        </p:spPr>
      </p:pic>
      <p:pic>
        <p:nvPicPr>
          <p:cNvPr id="15" name="Рисунок 14" descr="C:\Users\снежанна\Desktop\работа\IMG_2848.JPG"/>
          <p:cNvPicPr/>
          <p:nvPr/>
        </p:nvPicPr>
        <p:blipFill>
          <a:blip r:embed="rId11" r:link="rId12"/>
          <a:srcRect l="-746" t="17026" r="746" b="12723"/>
          <a:stretch>
            <a:fillRect/>
          </a:stretch>
        </p:blipFill>
        <p:spPr bwMode="auto">
          <a:xfrm>
            <a:off x="-60325" y="785813"/>
            <a:ext cx="8780463" cy="3709987"/>
          </a:xfrm>
          <a:prstGeom prst="rect">
            <a:avLst/>
          </a:prstGeom>
          <a:ln>
            <a:noFill/>
          </a:ln>
          <a:effectLst>
            <a:outerShdw blurRad="292100" dist="139700" dir="2700000" algn="tl" rotWithShape="0">
              <a:srgbClr val="333333">
                <a:alpha val="65000"/>
              </a:srgbClr>
            </a:outerShdw>
          </a:effectLst>
          <a:extLst/>
        </p:spPr>
      </p:pic>
      <p:pic>
        <p:nvPicPr>
          <p:cNvPr id="2" name="Ф. Шопен - Marriage D'amour (мелодия рая)Романтика.. и Сердце застучало в ритме вальса.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3" cstate="print">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ppt_x"/>
                                          </p:val>
                                        </p:tav>
                                        <p:tav tm="100000">
                                          <p:val>
                                            <p:strVal val="#ppt_x"/>
                                          </p:val>
                                        </p:tav>
                                      </p:tavLst>
                                    </p:anim>
                                    <p:anim calcmode="lin" valueType="num">
                                      <p:cBhvr additive="base">
                                        <p:cTn id="14"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57680" fill="hold"/>
                                        <p:tgtEl>
                                          <p:spTgt spid="2"/>
                                        </p:tgtEl>
                                      </p:cBhvr>
                                    </p:cmd>
                                  </p:childTnLst>
                                </p:cTn>
                              </p:par>
                            </p:childTnLst>
                          </p:cTn>
                        </p:par>
                      </p:childTnLst>
                    </p:cTn>
                  </p:par>
                </p:childTnLst>
              </p:cTn>
              <p:nextCondLst>
                <p:cond evt="onClick" delay="0">
                  <p:tgtEl>
                    <p:spTgt spid="2"/>
                  </p:tgtEl>
                </p:cond>
              </p:nextCondLst>
            </p:seq>
            <p:audio>
              <p:cMediaNode vol="80000">
                <p:cTn id="50"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250825" y="1773238"/>
            <a:ext cx="6697663" cy="4525962"/>
          </a:xfrm>
        </p:spPr>
        <p:txBody>
          <a:bodyPr rtlCol="0">
            <a:normAutofit fontScale="92500" lnSpcReduction="20000"/>
          </a:bodyPr>
          <a:lstStyle/>
          <a:p>
            <a:pPr algn="ctr" eaLnBrk="1" fontAlgn="auto" hangingPunct="1">
              <a:spcAft>
                <a:spcPts val="0"/>
              </a:spcAft>
              <a:buFont typeface="Arial" panose="020B0604020202020204" pitchFamily="34" charset="0"/>
              <a:buNone/>
              <a:defRPr/>
            </a:pPr>
            <a:r>
              <a:rPr lang="ru-RU" dirty="0" smtClean="0"/>
              <a:t>        </a:t>
            </a:r>
            <a:r>
              <a:rPr lang="ru-RU" b="1" dirty="0" smtClean="0">
                <a:solidFill>
                  <a:schemeClr val="tx2">
                    <a:lumMod val="75000"/>
                  </a:schemeClr>
                </a:solidFill>
              </a:rPr>
              <a:t>Далее дети переходят к выполнению , например, нескольких физкультминуток или комплекс упражнений, направленный на профилактику нарушений осанки. Чтобы заинтересовать детей, можно использовать кубики, мячи, обручи, гантели, гимнастические палки. Они тоже выполняются в течении 2-3 минут.</a:t>
            </a:r>
          </a:p>
          <a:p>
            <a:pPr eaLnBrk="1" fontAlgn="auto" hangingPunct="1">
              <a:spcAft>
                <a:spcPts val="0"/>
              </a:spcAft>
              <a:defRPr/>
            </a:pPr>
            <a:endParaRPr lang="ru-RU" dirty="0"/>
          </a:p>
        </p:txBody>
      </p:sp>
      <p:pic>
        <p:nvPicPr>
          <p:cNvPr id="15364" name="Рисунок 4" descr="672590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2275" y="1844675"/>
            <a:ext cx="2371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3" descr="SHablon-dlya-prezentatsii-Radug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71" y="3144046"/>
            <a:ext cx="4668011" cy="3501008"/>
          </a:xfrm>
          <a:prstGeom prst="rect">
            <a:avLst/>
          </a:prstGeom>
          <a:ln>
            <a:noFill/>
          </a:ln>
          <a:effectLst>
            <a:softEdge rad="112500"/>
          </a:effectLst>
        </p:spPr>
      </p:pic>
      <p:pic>
        <p:nvPicPr>
          <p:cNvPr id="2" name="веснушки.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8614" y="111743"/>
            <a:ext cx="4788024" cy="2880296"/>
          </a:xfrm>
          <a:prstGeom prst="rect">
            <a:avLst/>
          </a:prstGeom>
          <a:ln>
            <a:noFill/>
          </a:ln>
          <a:effectLst>
            <a:softEdge rad="112500"/>
          </a:effectLst>
        </p:spPr>
      </p:pic>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8" y="157655"/>
            <a:ext cx="4644008" cy="2793661"/>
          </a:xfrm>
          <a:prstGeom prst="rect">
            <a:avLst/>
          </a:prstGeom>
          <a:ln>
            <a:noFill/>
          </a:ln>
          <a:effectLst>
            <a:softEdge rad="112500"/>
          </a:effectLst>
        </p:spPr>
      </p:pic>
      <p:pic>
        <p:nvPicPr>
          <p:cNvPr id="7" name="Рисунок 6"/>
          <p:cNvPicPr>
            <a:picLocks noChangeAspect="1"/>
          </p:cNvPicPr>
          <p:nvPr/>
        </p:nvPicPr>
        <p:blipFill rotWithShape="1">
          <a:blip r:embed="rId9" cstate="print">
            <a:extLst>
              <a:ext uri="{28A0092B-C50C-407E-A947-70E740481C1C}">
                <a14:useLocalDpi xmlns:a14="http://schemas.microsoft.com/office/drawing/2010/main" val="0"/>
              </a:ext>
            </a:extLst>
          </a:blip>
          <a:srcRect r="18261"/>
          <a:stretch/>
        </p:blipFill>
        <p:spPr>
          <a:xfrm>
            <a:off x="4504125" y="3250875"/>
            <a:ext cx="4466776" cy="32873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6502"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6"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80">
                                          <p:stCondLst>
                                            <p:cond delay="0"/>
                                          </p:stCondLst>
                                        </p:cTn>
                                        <p:tgtEl>
                                          <p:spTgt spid="7"/>
                                        </p:tgtEl>
                                      </p:cBhvr>
                                    </p:animEffect>
                                    <p:anim calcmode="lin" valueType="num">
                                      <p:cBhvr>
                                        <p:cTn id="6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1" dur="26">
                                          <p:stCondLst>
                                            <p:cond delay="650"/>
                                          </p:stCondLst>
                                        </p:cTn>
                                        <p:tgtEl>
                                          <p:spTgt spid="7"/>
                                        </p:tgtEl>
                                      </p:cBhvr>
                                      <p:to x="100000" y="60000"/>
                                    </p:animScale>
                                    <p:animScale>
                                      <p:cBhvr>
                                        <p:cTn id="72" dur="166" decel="50000">
                                          <p:stCondLst>
                                            <p:cond delay="676"/>
                                          </p:stCondLst>
                                        </p:cTn>
                                        <p:tgtEl>
                                          <p:spTgt spid="7"/>
                                        </p:tgtEl>
                                      </p:cBhvr>
                                      <p:to x="100000" y="100000"/>
                                    </p:animScale>
                                    <p:animScale>
                                      <p:cBhvr>
                                        <p:cTn id="73" dur="26">
                                          <p:stCondLst>
                                            <p:cond delay="1312"/>
                                          </p:stCondLst>
                                        </p:cTn>
                                        <p:tgtEl>
                                          <p:spTgt spid="7"/>
                                        </p:tgtEl>
                                      </p:cBhvr>
                                      <p:to x="100000" y="80000"/>
                                    </p:animScale>
                                    <p:animScale>
                                      <p:cBhvr>
                                        <p:cTn id="74" dur="166" decel="50000">
                                          <p:stCondLst>
                                            <p:cond delay="1338"/>
                                          </p:stCondLst>
                                        </p:cTn>
                                        <p:tgtEl>
                                          <p:spTgt spid="7"/>
                                        </p:tgtEl>
                                      </p:cBhvr>
                                      <p:to x="100000" y="100000"/>
                                    </p:animScale>
                                    <p:animScale>
                                      <p:cBhvr>
                                        <p:cTn id="75" dur="26">
                                          <p:stCondLst>
                                            <p:cond delay="1642"/>
                                          </p:stCondLst>
                                        </p:cTn>
                                        <p:tgtEl>
                                          <p:spTgt spid="7"/>
                                        </p:tgtEl>
                                      </p:cBhvr>
                                      <p:to x="100000" y="90000"/>
                                    </p:animScale>
                                    <p:animScale>
                                      <p:cBhvr>
                                        <p:cTn id="76" dur="166" decel="50000">
                                          <p:stCondLst>
                                            <p:cond delay="1668"/>
                                          </p:stCondLst>
                                        </p:cTn>
                                        <p:tgtEl>
                                          <p:spTgt spid="7"/>
                                        </p:tgtEl>
                                      </p:cBhvr>
                                      <p:to x="100000" y="100000"/>
                                    </p:animScale>
                                    <p:animScale>
                                      <p:cBhvr>
                                        <p:cTn id="77" dur="26">
                                          <p:stCondLst>
                                            <p:cond delay="1808"/>
                                          </p:stCondLst>
                                        </p:cTn>
                                        <p:tgtEl>
                                          <p:spTgt spid="7"/>
                                        </p:tgtEl>
                                      </p:cBhvr>
                                      <p:to x="100000" y="95000"/>
                                    </p:animScale>
                                    <p:animScale>
                                      <p:cBhvr>
                                        <p:cTn id="7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9"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4"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971550" y="1268413"/>
            <a:ext cx="7221538" cy="4525962"/>
          </a:xfrm>
        </p:spPr>
        <p:txBody>
          <a:bodyPr rtlCol="0">
            <a:normAutofit/>
          </a:bodyPr>
          <a:lstStyle/>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Затем необходимо перейти к выполнению комплекса дыхательной гимнастики, что очень важно для укрепления иммунитета, профилактики простудных заболеваний и заболеваний верхних дыхательных путей. </a:t>
            </a:r>
          </a:p>
          <a:p>
            <a:pPr eaLnBrk="1" fontAlgn="auto" hangingPunct="1">
              <a:spcAft>
                <a:spcPts val="0"/>
              </a:spcAft>
              <a:defRPr/>
            </a:pPr>
            <a:endParaRPr lang="ru-RU" dirty="0"/>
          </a:p>
        </p:txBody>
      </p:sp>
      <p:pic>
        <p:nvPicPr>
          <p:cNvPr id="6" name="Рисунок 5" descr="getimage.jpg"/>
          <p:cNvPicPr>
            <a:picLocks noChangeAspect="1"/>
          </p:cNvPicPr>
          <p:nvPr/>
        </p:nvPicPr>
        <p:blipFill>
          <a:blip r:embed="rId3"/>
          <a:stretch>
            <a:fillRect/>
          </a:stretch>
        </p:blipFill>
        <p:spPr>
          <a:xfrm>
            <a:off x="6948488" y="5445125"/>
            <a:ext cx="1368425"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a:xfrm>
            <a:off x="1763713" y="333375"/>
            <a:ext cx="6553200" cy="2735263"/>
          </a:xfrm>
        </p:spPr>
        <p:txBody>
          <a:bodyPr rtlCol="0">
            <a:normAutofit fontScale="92500" lnSpcReduction="20000"/>
          </a:bodyPr>
          <a:lstStyle/>
          <a:p>
            <a:pPr algn="just" eaLnBrk="1" fontAlgn="auto" hangingPunct="1">
              <a:spcAft>
                <a:spcPts val="0"/>
              </a:spcAft>
              <a:buFont typeface="Arial" panose="020B0604020202020204" pitchFamily="34" charset="0"/>
              <a:buNone/>
              <a:defRPr/>
            </a:pPr>
            <a:r>
              <a:rPr lang="ru-RU" dirty="0" smtClean="0"/>
              <a:t>     </a:t>
            </a:r>
            <a:r>
              <a:rPr lang="ru-RU" sz="2600" dirty="0" smtClean="0">
                <a:solidFill>
                  <a:schemeClr val="tx2">
                    <a:lumMod val="75000"/>
                  </a:schemeClr>
                </a:solidFill>
              </a:rPr>
              <a:t>Затем проводится индивидуальная или дифференцированная работа с нуждающимися детьми (например, с часто болеющими). Можно организовать самостоятельную деятельность детей по оздоровлению (например, дать задание детям стопами собрать желуди или карандаши то правой, то левой ногой). </a:t>
            </a:r>
            <a:endParaRPr lang="ru-RU"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67" y="3044618"/>
            <a:ext cx="5508104" cy="33134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3371235"/>
            <a:ext cx="4187957" cy="3140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31" y="1836531"/>
            <a:ext cx="4499992" cy="2707026"/>
          </a:xfrm>
          <a:prstGeom prst="rect">
            <a:avLst/>
          </a:prstGeom>
          <a:ln>
            <a:noFill/>
          </a:ln>
          <a:effectLst>
            <a:softEdge rad="112500"/>
          </a:effectLst>
        </p:spPr>
      </p:pic>
      <p:sp>
        <p:nvSpPr>
          <p:cNvPr id="4" name="Прямоугольник 3"/>
          <p:cNvSpPr/>
          <p:nvPr/>
        </p:nvSpPr>
        <p:spPr>
          <a:xfrm>
            <a:off x="2268538" y="4868863"/>
            <a:ext cx="5903912" cy="1200150"/>
          </a:xfrm>
          <a:prstGeom prst="rect">
            <a:avLst/>
          </a:prstGeom>
        </p:spPr>
        <p:txBody>
          <a:bodyPr>
            <a:spAutoFit/>
          </a:bodyPr>
          <a:lstStyle/>
          <a:p>
            <a:pPr algn="just" eaLnBrk="1" fontAlgn="auto" hangingPunct="1">
              <a:spcAft>
                <a:spcPts val="0"/>
              </a:spcAft>
              <a:buFont typeface="Arial" panose="020B0604020202020204" pitchFamily="34" charset="0"/>
              <a:buNone/>
              <a:defRPr/>
            </a:pPr>
            <a:r>
              <a:rPr lang="ru-RU" dirty="0">
                <a:solidFill>
                  <a:schemeClr val="tx2">
                    <a:lumMod val="75000"/>
                  </a:schemeClr>
                </a:solidFill>
              </a:rPr>
              <a:t>В это время другие дети под руководством воспитателя или его помощника выполняют водные процедуры (умывание, обливание рук прохладной водой т.п.)</a:t>
            </a: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9453" y="476672"/>
            <a:ext cx="5054547" cy="30406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692275" y="333375"/>
            <a:ext cx="6932613" cy="1143000"/>
          </a:xfrm>
        </p:spPr>
        <p:txBody>
          <a:bodyPr rtlCol="0">
            <a:noAutofit/>
          </a:bodyPr>
          <a:lstStyle/>
          <a:p>
            <a:pPr eaLnBrk="1" fontAlgn="auto" hangingPunct="1">
              <a:spcAft>
                <a:spcPts val="0"/>
              </a:spcAft>
              <a:defRPr/>
            </a:pPr>
            <a:r>
              <a:rPr lang="ru-RU" sz="2800" dirty="0" smtClean="0"/>
              <a:t/>
            </a:r>
            <a:br>
              <a:rPr lang="ru-RU" sz="2800" dirty="0" smtClean="0"/>
            </a:br>
            <a:r>
              <a:rPr lang="ru-RU" sz="2800" b="1" dirty="0" smtClean="0">
                <a:solidFill>
                  <a:schemeClr val="tx2">
                    <a:lumMod val="75000"/>
                  </a:schemeClr>
                </a:solidFill>
              </a:rPr>
              <a:t> Общая длительность оздоровительной гимнастики после дневного сна должна составлять не менее 12-15 минут (ст. возраст), 7-10 минут (мл. возраст).</a:t>
            </a:r>
            <a:endParaRPr lang="ru-RU" sz="2800" b="1" dirty="0">
              <a:solidFill>
                <a:schemeClr val="tx2">
                  <a:lumMod val="75000"/>
                </a:schemeClr>
              </a:solidFill>
            </a:endParaRPr>
          </a:p>
        </p:txBody>
      </p:sp>
      <p:sp>
        <p:nvSpPr>
          <p:cNvPr id="3" name="Содержимое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endParaRPr lang="ru-RU" dirty="0" smtClean="0"/>
          </a:p>
          <a:p>
            <a:pPr eaLnBrk="1" fontAlgn="auto" hangingPunct="1">
              <a:spcAft>
                <a:spcPts val="0"/>
              </a:spcAft>
              <a:buFont typeface="Arial" panose="020B0604020202020204" pitchFamily="34" charset="0"/>
              <a:buNone/>
              <a:defRPr/>
            </a:pPr>
            <a:r>
              <a:rPr lang="ru-RU" dirty="0" smtClean="0"/>
              <a:t>    </a:t>
            </a:r>
            <a:r>
              <a:rPr lang="ru-RU" dirty="0" smtClean="0">
                <a:solidFill>
                  <a:schemeClr val="tx2">
                    <a:lumMod val="75000"/>
                  </a:schemeClr>
                </a:solidFill>
              </a:rPr>
              <a:t>Гимнастика после дневного сна в сочетании  с контрастными воздушными ваннами помогает улучшить настроение детей, поднять мышечный тонус, а также способствует профилактике нарушений осанки и стопы. Летом эту гимнастику следует проводить при открытых фрамугах.</a:t>
            </a:r>
          </a:p>
          <a:p>
            <a:pPr eaLnBrk="1" fontAlgn="auto" hangingPunct="1">
              <a:spcAft>
                <a:spcPts val="0"/>
              </a:spcAft>
              <a:defRPr/>
            </a:pPr>
            <a:endParaRPr lang="ru-RU"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p:txBody>
          <a:bodyPr rtlCol="0">
            <a:normAutofit fontScale="85000" lnSpcReduction="20000"/>
          </a:bodyPr>
          <a:lstStyle/>
          <a:p>
            <a:pPr eaLnBrk="1" fontAlgn="auto" hangingPunct="1">
              <a:spcAft>
                <a:spcPts val="0"/>
              </a:spcAft>
              <a:buFont typeface="Arial" panose="020B0604020202020204" pitchFamily="34" charset="0"/>
              <a:buNone/>
              <a:defRPr/>
            </a:pPr>
            <a:r>
              <a:rPr lang="ru-RU" dirty="0" smtClean="0"/>
              <a:t>        </a:t>
            </a:r>
            <a:r>
              <a:rPr lang="ru-RU" dirty="0" smtClean="0">
                <a:solidFill>
                  <a:schemeClr val="tx2">
                    <a:lumMod val="75000"/>
                  </a:schemeClr>
                </a:solidFill>
              </a:rPr>
              <a:t>Все оздоровительные мероприятия, в том числе и гимнастику после сна лучше проводить в игровой форме. Это позволяет создать положительный эмоциональный фон, вызвать повышенный интерес ко всем оздоровительным процедурам. Кроме того, принимая определенный игровой образ, дети зачастую лучше понимают технику выполнения того или иного упражнения. Таким образом, мы решаем одновременно несколько задач: </a:t>
            </a:r>
            <a:r>
              <a:rPr lang="ru-RU" dirty="0" err="1" smtClean="0">
                <a:solidFill>
                  <a:schemeClr val="tx2">
                    <a:lumMod val="75000"/>
                  </a:schemeClr>
                </a:solidFill>
              </a:rPr>
              <a:t>оздоравливаем</a:t>
            </a:r>
            <a:r>
              <a:rPr lang="ru-RU" dirty="0" smtClean="0">
                <a:solidFill>
                  <a:schemeClr val="tx2">
                    <a:lumMod val="75000"/>
                  </a:schemeClr>
                </a:solidFill>
              </a:rPr>
              <a:t> детей, развиваем у них двигательное воображение, формируем осознанную моторику. А главное – все это доставляет им огромное удовольствие.</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3" descr="SHablon-dlya-prezentatsii-Raduga.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44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b="1" dirty="0" smtClean="0">
                <a:solidFill>
                  <a:schemeClr val="tx2">
                    <a:satMod val="130000"/>
                  </a:schemeClr>
                </a:solidFill>
              </a:rPr>
              <a:t>Ожидаемые результаты</a:t>
            </a:r>
            <a:endParaRPr lang="ru-RU" b="1" dirty="0"/>
          </a:p>
        </p:txBody>
      </p:sp>
      <p:pic>
        <p:nvPicPr>
          <p:cNvPr id="4" name="Объект 3"/>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971600" y="1417638"/>
            <a:ext cx="7523678" cy="4525963"/>
          </a:xfrm>
          <a:effectLst>
            <a:softEdge rad="112500"/>
          </a:effectLst>
        </p:spPr>
      </p:pic>
      <p:sp>
        <p:nvSpPr>
          <p:cNvPr id="22533" name="TextBox 5"/>
          <p:cNvSpPr txBox="1">
            <a:spLocks noChangeArrowheads="1"/>
          </p:cNvSpPr>
          <p:nvPr/>
        </p:nvSpPr>
        <p:spPr bwMode="auto">
          <a:xfrm>
            <a:off x="1116013" y="5805488"/>
            <a:ext cx="70564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solidFill>
                  <a:srgbClr val="0070C0"/>
                </a:solidFill>
              </a:rPr>
              <a:t>Здоровые, красивые, счастливые, жизнерадостные дети. </a:t>
            </a:r>
          </a:p>
          <a:p>
            <a:r>
              <a:rPr lang="ru-RU">
                <a:solidFill>
                  <a:srgbClr val="0070C0"/>
                </a:solidFill>
              </a:rPr>
              <a:t>А их родители просто светятся от счастья, потому что их</a:t>
            </a:r>
          </a:p>
          <a:p>
            <a:r>
              <a:rPr lang="ru-RU" sz="2000" b="1">
                <a:solidFill>
                  <a:srgbClr val="FF0000"/>
                </a:solidFill>
              </a:rPr>
              <a:t>		Дети здоровы!!!</a:t>
            </a:r>
          </a:p>
        </p:txBody>
      </p:sp>
      <p:pic>
        <p:nvPicPr>
          <p:cNvPr id="3" name="muzyka-iz-kf-Usatyy-nyan_-Smeh-detey(mp3extaz.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4267200" y="3124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4932" fill="hold"/>
                                        <p:tgtEl>
                                          <p:spTgt spid="3"/>
                                        </p:tgtEl>
                                      </p:cBhvr>
                                    </p:cmd>
                                  </p:childTnLst>
                                </p:cTn>
                              </p:par>
                            </p:childTnLst>
                          </p:cTn>
                        </p:par>
                      </p:childTnLst>
                    </p:cTn>
                  </p:par>
                </p:childTnLst>
              </p:cTn>
              <p:nextCondLst>
                <p:cond evt="onClick" delay="0">
                  <p:tgtEl>
                    <p:spTgt spid="3"/>
                  </p:tgtEl>
                </p:cond>
              </p:nextCondLst>
            </p:seq>
            <p:audio>
              <p:cMediaNode vol="80000">
                <p:cTn id="13"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7786688" cy="4525963"/>
          </a:xfrm>
        </p:spPr>
        <p:txBody>
          <a:bodyPr rtlCol="0">
            <a:normAutofit/>
          </a:bodyPr>
          <a:lstStyle/>
          <a:p>
            <a:pPr algn="just" eaLnBrk="1" fontAlgn="auto" hangingPunct="1">
              <a:spcAft>
                <a:spcPts val="0"/>
              </a:spcAft>
              <a:buFont typeface="Arial" panose="020B0604020202020204" pitchFamily="34" charset="0"/>
              <a:buNone/>
              <a:defRPr/>
            </a:pPr>
            <a:r>
              <a:rPr lang="ru-RU" dirty="0" smtClean="0">
                <a:solidFill>
                  <a:schemeClr val="tx2">
                    <a:lumMod val="75000"/>
                  </a:schemeClr>
                </a:solidFill>
              </a:rPr>
              <a:t>       </a:t>
            </a:r>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487"/>
            <a:ext cx="9134515" cy="6855171"/>
          </a:xfrm>
          <a:prstGeom prst="rect">
            <a:avLst/>
          </a:prstGeom>
        </p:spPr>
      </p:pic>
      <p:sp>
        <p:nvSpPr>
          <p:cNvPr id="4" name="Прямоугольник 3"/>
          <p:cNvSpPr/>
          <p:nvPr/>
        </p:nvSpPr>
        <p:spPr>
          <a:xfrm>
            <a:off x="971600" y="903679"/>
            <a:ext cx="6552728" cy="3970318"/>
          </a:xfrm>
          <a:prstGeom prst="rect">
            <a:avLst/>
          </a:prstGeom>
        </p:spPr>
        <p:txBody>
          <a:bodyPr wrap="square">
            <a:spAutoFit/>
          </a:bodyPr>
          <a:lstStyle/>
          <a:p>
            <a:pPr>
              <a:lnSpc>
                <a:spcPct val="150000"/>
              </a:lnSpc>
            </a:pPr>
            <a:r>
              <a:rPr lang="ru-RU" sz="2400" b="1" i="1" dirty="0" smtClean="0">
                <a:solidFill>
                  <a:srgbClr val="FF0000"/>
                </a:solidFill>
              </a:rPr>
              <a:t>Сон </a:t>
            </a:r>
            <a:r>
              <a:rPr lang="ru-RU" sz="2400" b="1" i="1" dirty="0">
                <a:solidFill>
                  <a:srgbClr val="FF0000"/>
                </a:solidFill>
              </a:rPr>
              <a:t>играет важнейшую роль в режиме дня ребёнка. От того, как проснётся малыш, зависит его настроение, состояние здоровья и то, как он проведёт остаток дня</a:t>
            </a:r>
            <a:r>
              <a:rPr lang="ru-RU" sz="2400" b="1" i="1" dirty="0" smtClean="0">
                <a:solidFill>
                  <a:srgbClr val="FF0000"/>
                </a:solidFill>
              </a:rPr>
              <a:t>. У </a:t>
            </a:r>
            <a:r>
              <a:rPr lang="ru-RU" sz="2400" b="1" i="1" dirty="0">
                <a:solidFill>
                  <a:srgbClr val="FF0000"/>
                </a:solidFill>
              </a:rPr>
              <a:t>нас в детском саду воспитатели проводят после тихого часа бодрящую гимнастику.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4075" y="-315913"/>
            <a:ext cx="5565775" cy="2952751"/>
          </a:xfrm>
        </p:spPr>
        <p:txBody>
          <a:bodyPr rtlCol="0">
            <a:normAutofit/>
          </a:bodyPr>
          <a:lstStyle/>
          <a:p>
            <a:pPr eaLnBrk="1" fontAlgn="auto" hangingPunct="1">
              <a:spcAft>
                <a:spcPts val="0"/>
              </a:spcAft>
              <a:defRPr/>
            </a:pP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r>
              <a:rPr lang="ru-RU" b="1" dirty="0" smtClean="0">
                <a:solidFill>
                  <a:schemeClr val="tx2">
                    <a:satMod val="130000"/>
                  </a:schemeClr>
                </a:solidFill>
              </a:rPr>
              <a:t/>
            </a:r>
            <a:br>
              <a:rPr lang="ru-RU" b="1" dirty="0" smtClean="0">
                <a:solidFill>
                  <a:schemeClr val="tx2">
                    <a:satMod val="130000"/>
                  </a:schemeClr>
                </a:solidFill>
              </a:rPr>
            </a:b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50007"/>
            <a:ext cx="8899649" cy="6678911"/>
          </a:xfrm>
        </p:spPr>
      </p:pic>
      <p:pic>
        <p:nvPicPr>
          <p:cNvPr id="8" name="Объект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763688" y="2204864"/>
            <a:ext cx="5073050" cy="3804788"/>
          </a:xfrm>
          <a:prstGeom prst="rect">
            <a:avLst/>
          </a:prstGeom>
          <a:noFill/>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446385" y="404664"/>
            <a:ext cx="5925815"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u-RU" i="1" dirty="0" smtClean="0">
                <a:solidFill>
                  <a:srgbClr val="FF0000"/>
                </a:solidFill>
                <a:latin typeface="Arial Black" panose="020B0A04020102020204" pitchFamily="34" charset="0"/>
              </a:rPr>
              <a:t>Гимнастика </a:t>
            </a:r>
            <a:r>
              <a:rPr lang="ru-RU" i="1" dirty="0">
                <a:solidFill>
                  <a:srgbClr val="FF0000"/>
                </a:solidFill>
                <a:latin typeface="Arial Black" panose="020B0A04020102020204" pitchFamily="34" charset="0"/>
              </a:rPr>
              <a:t>после сна — это комплекс упражнений, которые обеспечивают нерезкий переход от спокойствия к бодрствованию.</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dirty="0" smtClean="0">
                <a:solidFill>
                  <a:schemeClr val="tx2">
                    <a:lumMod val="75000"/>
                  </a:schemeClr>
                </a:solidFill>
              </a:rPr>
              <a:t> </a:t>
            </a:r>
            <a:endParaRPr lang="ru-RU" dirty="0">
              <a:solidFill>
                <a:schemeClr val="tx2">
                  <a:lumMod val="75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1" y="77494"/>
            <a:ext cx="9052569" cy="6793672"/>
          </a:xfrm>
        </p:spPr>
      </p:pic>
      <p:sp>
        <p:nvSpPr>
          <p:cNvPr id="6" name="Прямоугольник 5"/>
          <p:cNvSpPr/>
          <p:nvPr/>
        </p:nvSpPr>
        <p:spPr>
          <a:xfrm>
            <a:off x="1547664" y="1124744"/>
            <a:ext cx="5976664" cy="4708981"/>
          </a:xfrm>
          <a:prstGeom prst="rect">
            <a:avLst/>
          </a:prstGeom>
        </p:spPr>
        <p:txBody>
          <a:bodyPr wrap="square">
            <a:spAutoFit/>
          </a:bodyPr>
          <a:lstStyle/>
          <a:p>
            <a:pPr marL="365760" indent="-283464" eaLnBrk="1" fontAlgn="auto" hangingPunct="1">
              <a:spcAft>
                <a:spcPts val="0"/>
              </a:spcAft>
              <a:buFont typeface="Arial" panose="020B0604020202020204" pitchFamily="34" charset="0"/>
              <a:buNone/>
              <a:defRPr/>
            </a:pPr>
            <a:r>
              <a:rPr lang="ru-RU" sz="2000" b="1" u="sng" dirty="0">
                <a:solidFill>
                  <a:srgbClr val="FF0000"/>
                </a:solidFill>
              </a:rPr>
              <a:t>Оздоровительные:</a:t>
            </a:r>
          </a:p>
          <a:p>
            <a:pPr marL="365760" indent="-283464" eaLnBrk="1" fontAlgn="auto" hangingPunct="1">
              <a:spcAft>
                <a:spcPts val="0"/>
              </a:spcAft>
              <a:buFont typeface="Arial" panose="020B0604020202020204" pitchFamily="34" charset="0"/>
              <a:buNone/>
              <a:defRPr/>
            </a:pPr>
            <a:r>
              <a:rPr lang="ru-RU" sz="2000" b="1" i="1" dirty="0">
                <a:solidFill>
                  <a:srgbClr val="130670"/>
                </a:solidFill>
              </a:rPr>
              <a:t>• укреплять опорно-двигательный аппарат;</a:t>
            </a:r>
          </a:p>
          <a:p>
            <a:pPr marL="365760" indent="-283464" eaLnBrk="1" fontAlgn="auto" hangingPunct="1">
              <a:spcAft>
                <a:spcPts val="0"/>
              </a:spcAft>
              <a:buFont typeface="Arial" panose="020B0604020202020204" pitchFamily="34" charset="0"/>
              <a:buNone/>
              <a:defRPr/>
            </a:pPr>
            <a:r>
              <a:rPr lang="ru-RU" sz="2000" b="1" i="1" dirty="0">
                <a:solidFill>
                  <a:srgbClr val="130670"/>
                </a:solidFill>
              </a:rPr>
              <a:t>• совершенствовать и развивать координацию движений;</a:t>
            </a:r>
          </a:p>
          <a:p>
            <a:pPr marL="365760" indent="-283464" eaLnBrk="1" fontAlgn="auto" hangingPunct="1">
              <a:spcAft>
                <a:spcPts val="0"/>
              </a:spcAft>
              <a:buFont typeface="Arial" panose="020B0604020202020204" pitchFamily="34" charset="0"/>
              <a:buNone/>
              <a:defRPr/>
            </a:pPr>
            <a:r>
              <a:rPr lang="ru-RU" sz="2000" b="1" i="1" dirty="0">
                <a:solidFill>
                  <a:srgbClr val="130670"/>
                </a:solidFill>
              </a:rPr>
              <a:t>• повысить жизненный тонус;</a:t>
            </a:r>
          </a:p>
          <a:p>
            <a:pPr marL="365760" indent="-283464" eaLnBrk="1" fontAlgn="auto" hangingPunct="1">
              <a:spcAft>
                <a:spcPts val="0"/>
              </a:spcAft>
              <a:buFont typeface="Arial" panose="020B0604020202020204" pitchFamily="34" charset="0"/>
              <a:buNone/>
              <a:defRPr/>
            </a:pPr>
            <a:r>
              <a:rPr lang="ru-RU" sz="2000" b="1" i="1" dirty="0">
                <a:solidFill>
                  <a:srgbClr val="130670"/>
                </a:solidFill>
              </a:rPr>
              <a:t>• укрепить иммунитет;</a:t>
            </a:r>
          </a:p>
          <a:p>
            <a:pPr marL="365760" indent="-283464" eaLnBrk="1" fontAlgn="auto" hangingPunct="1">
              <a:spcAft>
                <a:spcPts val="0"/>
              </a:spcAft>
              <a:buFont typeface="Arial" panose="020B0604020202020204" pitchFamily="34" charset="0"/>
              <a:buNone/>
              <a:defRPr/>
            </a:pPr>
            <a:r>
              <a:rPr lang="ru-RU" sz="2000" b="1" u="sng" dirty="0">
                <a:solidFill>
                  <a:srgbClr val="FF0000"/>
                </a:solidFill>
              </a:rPr>
              <a:t>Обучающие:</a:t>
            </a:r>
          </a:p>
          <a:p>
            <a:pPr marL="365760" indent="-283464" eaLnBrk="1" fontAlgn="auto" hangingPunct="1">
              <a:spcAft>
                <a:spcPts val="0"/>
              </a:spcAft>
              <a:buFont typeface="Arial" panose="020B0604020202020204" pitchFamily="34" charset="0"/>
              <a:buNone/>
              <a:defRPr/>
            </a:pPr>
            <a:r>
              <a:rPr lang="ru-RU" sz="2000" b="1" i="1" dirty="0">
                <a:solidFill>
                  <a:srgbClr val="130670"/>
                </a:solidFill>
              </a:rPr>
              <a:t>• учить детей дышать через нос;</a:t>
            </a:r>
          </a:p>
          <a:p>
            <a:pPr marL="365760" indent="-283464" eaLnBrk="1" fontAlgn="auto" hangingPunct="1">
              <a:spcAft>
                <a:spcPts val="0"/>
              </a:spcAft>
              <a:buFont typeface="Arial" panose="020B0604020202020204" pitchFamily="34" charset="0"/>
              <a:buNone/>
              <a:defRPr/>
            </a:pPr>
            <a:r>
              <a:rPr lang="ru-RU" sz="2000" b="1" i="1" dirty="0">
                <a:solidFill>
                  <a:srgbClr val="130670"/>
                </a:solidFill>
              </a:rPr>
              <a:t>• упражнять в плавном свободном выдохе;</a:t>
            </a:r>
          </a:p>
          <a:p>
            <a:pPr marL="365760" indent="-283464" eaLnBrk="1" fontAlgn="auto" hangingPunct="1">
              <a:spcAft>
                <a:spcPts val="0"/>
              </a:spcAft>
              <a:buFont typeface="Arial" panose="020B0604020202020204" pitchFamily="34" charset="0"/>
              <a:buNone/>
              <a:defRPr/>
            </a:pPr>
            <a:r>
              <a:rPr lang="ru-RU" sz="2000" b="1" i="1" dirty="0">
                <a:solidFill>
                  <a:srgbClr val="130670"/>
                </a:solidFill>
              </a:rPr>
              <a:t>• формировать умения выполнять движения по показу взрослого.</a:t>
            </a:r>
          </a:p>
          <a:p>
            <a:pPr marL="365760" indent="-283464" eaLnBrk="1" fontAlgn="auto" hangingPunct="1">
              <a:spcAft>
                <a:spcPts val="0"/>
              </a:spcAft>
              <a:buFont typeface="Arial" panose="020B0604020202020204" pitchFamily="34" charset="0"/>
              <a:buNone/>
              <a:defRPr/>
            </a:pPr>
            <a:r>
              <a:rPr lang="ru-RU" sz="2000" b="1" u="sng" dirty="0">
                <a:solidFill>
                  <a:srgbClr val="FF0000"/>
                </a:solidFill>
              </a:rPr>
              <a:t>Воспитательные:</a:t>
            </a:r>
          </a:p>
          <a:p>
            <a:pPr marL="365760" indent="-283464" eaLnBrk="1" fontAlgn="auto" hangingPunct="1">
              <a:spcAft>
                <a:spcPts val="0"/>
              </a:spcAft>
              <a:buFont typeface="Arial" panose="020B0604020202020204" pitchFamily="34" charset="0"/>
              <a:buNone/>
              <a:defRPr/>
            </a:pPr>
            <a:r>
              <a:rPr lang="ru-RU" sz="2000" b="1" dirty="0">
                <a:solidFill>
                  <a:schemeClr val="tx2">
                    <a:lumMod val="75000"/>
                  </a:schemeClr>
                </a:solidFill>
              </a:rPr>
              <a:t>• </a:t>
            </a:r>
            <a:r>
              <a:rPr lang="ru-RU" sz="2000" b="1" i="1" dirty="0">
                <a:solidFill>
                  <a:srgbClr val="130670"/>
                </a:solidFill>
              </a:rPr>
              <a:t>воспитывать привычку здорового образа жизни</a:t>
            </a:r>
            <a:endParaRPr lang="ru-RU" sz="2000" b="1" i="1" dirty="0">
              <a:solidFill>
                <a:srgbClr val="130670"/>
              </a:solidFill>
            </a:endParaRPr>
          </a:p>
        </p:txBody>
      </p:sp>
      <p:sp>
        <p:nvSpPr>
          <p:cNvPr id="7" name="Скругленный прямоугольник 6"/>
          <p:cNvSpPr/>
          <p:nvPr/>
        </p:nvSpPr>
        <p:spPr>
          <a:xfrm>
            <a:off x="1835696" y="274638"/>
            <a:ext cx="4536504" cy="8501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i="1" dirty="0" smtClean="0">
                <a:solidFill>
                  <a:srgbClr val="FF0000"/>
                </a:solidFill>
                <a:latin typeface="Arial Black" panose="020B0A04020102020204" pitchFamily="34" charset="0"/>
              </a:rPr>
              <a:t>Цели и задачи:</a:t>
            </a:r>
            <a:endParaRPr lang="ru-RU" sz="3200" b="1" i="1" dirty="0">
              <a:solidFill>
                <a:srgbClr val="FF00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r>
              <a:rPr lang="ru-RU" dirty="0" smtClean="0"/>
              <a:t>    </a:t>
            </a:r>
          </a:p>
          <a:p>
            <a:pPr algn="just" eaLnBrk="1" fontAlgn="auto" hangingPunct="1">
              <a:spcAft>
                <a:spcPts val="0"/>
              </a:spcAft>
              <a:buFont typeface="Arial" panose="020B0604020202020204" pitchFamily="34" charset="0"/>
              <a:buNone/>
              <a:defRPr/>
            </a:pPr>
            <a:r>
              <a:rPr lang="ru-RU" dirty="0" smtClean="0"/>
              <a:t>     </a:t>
            </a:r>
            <a:r>
              <a:rPr lang="ru-RU" b="1" dirty="0" smtClean="0">
                <a:solidFill>
                  <a:schemeClr val="tx2">
                    <a:lumMod val="75000"/>
                  </a:schemeClr>
                </a:solidFill>
              </a:rPr>
              <a:t>Комплексы оздоровительной гимнастики после дневного сна составляются на месяц. За это время дети успевают овладеть техникой  выполнения отдельных оздоровительных процедур.</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619250" y="620713"/>
            <a:ext cx="6923088" cy="1143000"/>
          </a:xfrm>
        </p:spPr>
        <p:txBody>
          <a:bodyPr rtlCol="0">
            <a:normAutofit fontScale="90000"/>
          </a:bodyPr>
          <a:lstStyle/>
          <a:p>
            <a:pPr eaLnBrk="1" fontAlgn="auto" hangingPunct="1">
              <a:spcAft>
                <a:spcPts val="0"/>
              </a:spcAft>
              <a:defRPr/>
            </a:pPr>
            <a:r>
              <a:rPr lang="ru-RU" b="1" dirty="0" smtClean="0">
                <a:solidFill>
                  <a:schemeClr val="tx2">
                    <a:lumMod val="75000"/>
                  </a:schemeClr>
                </a:solidFill>
              </a:rPr>
              <a:t>Примерная схема проведения гимнастики после дневного сна</a:t>
            </a:r>
            <a:endParaRPr lang="ru-RU" b="1" dirty="0">
              <a:solidFill>
                <a:schemeClr val="tx2">
                  <a:lumMod val="75000"/>
                </a:schemeClr>
              </a:solidFill>
            </a:endParaRPr>
          </a:p>
        </p:txBody>
      </p:sp>
      <p:sp>
        <p:nvSpPr>
          <p:cNvPr id="3" name="Содержимое 2"/>
          <p:cNvSpPr>
            <a:spLocks noGrp="1"/>
          </p:cNvSpPr>
          <p:nvPr>
            <p:ph idx="1"/>
          </p:nvPr>
        </p:nvSpPr>
        <p:spPr/>
        <p:txBody>
          <a:bodyPr rtlCol="0">
            <a:normAutofit fontScale="85000" lnSpcReduction="10000"/>
          </a:bodyPr>
          <a:lstStyle/>
          <a:p>
            <a:pPr eaLnBrk="1" fontAlgn="auto" hangingPunct="1">
              <a:spcAft>
                <a:spcPts val="0"/>
              </a:spcAft>
              <a:buFont typeface="Arial" panose="020B0604020202020204" pitchFamily="34" charset="0"/>
              <a:buNone/>
              <a:defRPr/>
            </a:pPr>
            <a:r>
              <a:rPr lang="ru-RU" dirty="0" smtClean="0"/>
              <a:t/>
            </a:r>
            <a:br>
              <a:rPr lang="ru-RU" dirty="0" smtClean="0"/>
            </a:br>
            <a:r>
              <a:rPr lang="ru-RU" dirty="0" smtClean="0"/>
              <a:t/>
            </a:r>
            <a:br>
              <a:rPr lang="ru-RU" dirty="0" smtClean="0"/>
            </a:br>
            <a:r>
              <a:rPr lang="ru-RU" b="1" dirty="0" smtClean="0">
                <a:solidFill>
                  <a:schemeClr val="tx2">
                    <a:lumMod val="75000"/>
                  </a:schemeClr>
                </a:solidFill>
              </a:rPr>
              <a:t>1. Гимнастика в постели. </a:t>
            </a:r>
            <a:br>
              <a:rPr lang="ru-RU" b="1" dirty="0" smtClean="0">
                <a:solidFill>
                  <a:schemeClr val="tx2">
                    <a:lumMod val="75000"/>
                  </a:schemeClr>
                </a:solidFill>
              </a:rPr>
            </a:br>
            <a:r>
              <a:rPr lang="ru-RU" b="1" dirty="0" smtClean="0">
                <a:solidFill>
                  <a:schemeClr val="tx2">
                    <a:lumMod val="75000"/>
                  </a:schemeClr>
                </a:solidFill>
              </a:rPr>
              <a:t>2. Ходьба по «тропе здоровья». </a:t>
            </a:r>
            <a:br>
              <a:rPr lang="ru-RU" b="1" dirty="0" smtClean="0">
                <a:solidFill>
                  <a:schemeClr val="tx2">
                    <a:lumMod val="75000"/>
                  </a:schemeClr>
                </a:solidFill>
              </a:rPr>
            </a:br>
            <a:r>
              <a:rPr lang="ru-RU" b="1" dirty="0" smtClean="0">
                <a:solidFill>
                  <a:schemeClr val="tx2">
                    <a:lumMod val="75000"/>
                  </a:schemeClr>
                </a:solidFill>
              </a:rPr>
              <a:t>3. Корригирующие упражнения на профилактику плоскостопия и нарушения осанки. </a:t>
            </a:r>
            <a:br>
              <a:rPr lang="ru-RU" b="1" dirty="0" smtClean="0">
                <a:solidFill>
                  <a:schemeClr val="tx2">
                    <a:lumMod val="75000"/>
                  </a:schemeClr>
                </a:solidFill>
              </a:rPr>
            </a:br>
            <a:r>
              <a:rPr lang="ru-RU" b="1" dirty="0" smtClean="0">
                <a:solidFill>
                  <a:schemeClr val="tx2">
                    <a:lumMod val="75000"/>
                  </a:schemeClr>
                </a:solidFill>
              </a:rPr>
              <a:t>4.</a:t>
            </a:r>
            <a:r>
              <a:rPr lang="ru-RU" b="1" dirty="0">
                <a:solidFill>
                  <a:schemeClr val="tx2">
                    <a:lumMod val="75000"/>
                  </a:schemeClr>
                </a:solidFill>
              </a:rPr>
              <a:t> Дыхательная гимнастика</a:t>
            </a:r>
            <a:r>
              <a:rPr lang="ru-RU" b="1" dirty="0" smtClean="0">
                <a:solidFill>
                  <a:schemeClr val="tx2">
                    <a:lumMod val="75000"/>
                  </a:schemeClr>
                </a:solidFill>
              </a:rPr>
              <a:t/>
            </a:r>
            <a:br>
              <a:rPr lang="ru-RU" b="1" dirty="0" smtClean="0">
                <a:solidFill>
                  <a:schemeClr val="tx2">
                    <a:lumMod val="75000"/>
                  </a:schemeClr>
                </a:solidFill>
              </a:rPr>
            </a:br>
            <a:r>
              <a:rPr lang="ru-RU" b="1" dirty="0" smtClean="0">
                <a:solidFill>
                  <a:schemeClr val="tx2">
                    <a:lumMod val="75000"/>
                  </a:schemeClr>
                </a:solidFill>
              </a:rPr>
              <a:t>5.Индивидуальная оздоровительная работа.  </a:t>
            </a:r>
          </a:p>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6. Водные процедуры.</a:t>
            </a:r>
          </a:p>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a:t>
            </a:r>
            <a:br>
              <a:rPr lang="ru-RU" b="1" dirty="0" smtClean="0">
                <a:solidFill>
                  <a:schemeClr val="tx2">
                    <a:lumMod val="75000"/>
                  </a:schemeClr>
                </a:solidFill>
              </a:rPr>
            </a:br>
            <a:endParaRPr lang="ru-RU"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3" descr="SHablon-dlya-prezentatsii-Radug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6838" y="115888"/>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395288" y="333375"/>
            <a:ext cx="8229600" cy="1143000"/>
          </a:xfrm>
        </p:spPr>
        <p:txBody>
          <a:bodyPr rtlCol="0">
            <a:normAutofit/>
          </a:bodyPr>
          <a:lstStyle/>
          <a:p>
            <a:pPr eaLnBrk="1" fontAlgn="auto" hangingPunct="1">
              <a:spcAft>
                <a:spcPts val="0"/>
              </a:spcAft>
              <a:defRPr/>
            </a:pPr>
            <a:r>
              <a:rPr lang="ru-RU" sz="3200" b="1" dirty="0" smtClean="0">
                <a:solidFill>
                  <a:schemeClr val="tx2">
                    <a:lumMod val="75000"/>
                  </a:schemeClr>
                </a:solidFill>
              </a:rPr>
              <a:t>              Методика проведения  гимнастики после дневного сна</a:t>
            </a:r>
            <a:endParaRPr lang="ru-RU" sz="3200" b="1" dirty="0">
              <a:solidFill>
                <a:schemeClr val="tx2">
                  <a:lumMod val="75000"/>
                </a:schemeClr>
              </a:solidFill>
            </a:endParaRPr>
          </a:p>
        </p:txBody>
      </p:sp>
      <p:pic>
        <p:nvPicPr>
          <p:cNvPr id="4" name="Объект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4818488" y="1179843"/>
            <a:ext cx="4052888" cy="3039666"/>
          </a:xfrm>
          <a:effectLst>
            <a:softEdge rad="112500"/>
          </a:effectLst>
        </p:spPr>
      </p:pic>
      <p:sp>
        <p:nvSpPr>
          <p:cNvPr id="9221" name="TextBox 4"/>
          <p:cNvSpPr txBox="1">
            <a:spLocks noChangeArrowheads="1"/>
          </p:cNvSpPr>
          <p:nvPr/>
        </p:nvSpPr>
        <p:spPr bwMode="auto">
          <a:xfrm>
            <a:off x="251520" y="1476375"/>
            <a:ext cx="4625280"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ru-RU" sz="1400" dirty="0">
                <a:solidFill>
                  <a:srgbClr val="0070C0"/>
                </a:solidFill>
                <a:latin typeface="Arial" panose="020B0604020202020204" pitchFamily="34" charset="0"/>
              </a:rPr>
              <a:t>Пробуждение детей происходит под звуки плавной музыки.</a:t>
            </a:r>
          </a:p>
          <a:p>
            <a:pPr>
              <a:spcBef>
                <a:spcPct val="0"/>
              </a:spcBef>
              <a:buFontTx/>
              <a:buNone/>
            </a:pPr>
            <a:r>
              <a:rPr lang="ru-RU" sz="1400" dirty="0">
                <a:solidFill>
                  <a:srgbClr val="0070C0"/>
                </a:solidFill>
                <a:latin typeface="Arial" panose="020B0604020202020204" pitchFamily="34" charset="0"/>
              </a:rPr>
              <a:t>Гимнастику начинаем проводить с </a:t>
            </a:r>
            <a:r>
              <a:rPr lang="ru-RU" sz="1400" dirty="0" err="1">
                <a:solidFill>
                  <a:srgbClr val="0070C0"/>
                </a:solidFill>
                <a:latin typeface="Arial" panose="020B0604020202020204" pitchFamily="34" charset="0"/>
              </a:rPr>
              <a:t>проснувшими</a:t>
            </a:r>
            <a:r>
              <a:rPr lang="ru-RU" sz="1400" dirty="0">
                <a:solidFill>
                  <a:srgbClr val="0070C0"/>
                </a:solidFill>
                <a:latin typeface="Arial" panose="020B0604020202020204" pitchFamily="34" charset="0"/>
              </a:rPr>
              <a:t> детьми, </a:t>
            </a:r>
          </a:p>
          <a:p>
            <a:pPr>
              <a:spcBef>
                <a:spcPct val="0"/>
              </a:spcBef>
              <a:buFontTx/>
              <a:buNone/>
            </a:pPr>
            <a:r>
              <a:rPr lang="ru-RU" sz="1400" dirty="0">
                <a:solidFill>
                  <a:srgbClr val="0070C0"/>
                </a:solidFill>
                <a:latin typeface="Arial" panose="020B0604020202020204" pitchFamily="34" charset="0"/>
              </a:rPr>
              <a:t>Остальные присоединяются по мере пробуждения. </a:t>
            </a:r>
            <a:endParaRPr lang="ru-RU" sz="1400" dirty="0" smtClean="0">
              <a:solidFill>
                <a:srgbClr val="0070C0"/>
              </a:solidFill>
              <a:latin typeface="Arial" panose="020B0604020202020204" pitchFamily="34" charset="0"/>
            </a:endParaRPr>
          </a:p>
          <a:p>
            <a:pPr>
              <a:spcBef>
                <a:spcPct val="0"/>
              </a:spcBef>
              <a:buNone/>
            </a:pPr>
            <a:r>
              <a:rPr lang="ru-RU" sz="1600" b="1" dirty="0">
                <a:solidFill>
                  <a:srgbClr val="0070C0"/>
                </a:solidFill>
              </a:rPr>
              <a:t>Гимнастика в постели может включать в себя такие элементы, как потягивания, поочередное и одновременное поднимание и опускание рук и ног, элементы самомассажа, пальчиковой гимнастики, гимнастики для глаз и т.д.</a:t>
            </a:r>
          </a:p>
          <a:p>
            <a:pPr>
              <a:spcBef>
                <a:spcPct val="0"/>
              </a:spcBef>
              <a:buFontTx/>
              <a:buNone/>
            </a:pPr>
            <a:endParaRPr lang="ru-RU" sz="1600" dirty="0">
              <a:latin typeface="Arial" panose="020B0604020202020204" pitchFamily="34" charset="0"/>
            </a:endParaRPr>
          </a:p>
        </p:txBody>
      </p:sp>
      <p:pic>
        <p:nvPicPr>
          <p:cNvPr id="3" name="Muzyka_dlya_gimnastiki_-_klassika..._krasivaya_muzyka_(xMusic.me).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52" y="3883149"/>
            <a:ext cx="3995936" cy="2996952"/>
          </a:xfrm>
          <a:prstGeom prst="rect">
            <a:avLst/>
          </a:prstGeom>
          <a:ln>
            <a:noFill/>
          </a:ln>
          <a:effectLst>
            <a:softEdge rad="112500"/>
          </a:effectLst>
        </p:spPr>
      </p:pic>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8" y="3808203"/>
            <a:ext cx="4320480" cy="32403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5983"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p:txBody>
          <a:bodyPr rtlCol="0">
            <a:normAutofit/>
          </a:bodyPr>
          <a:lstStyle/>
          <a:p>
            <a:pPr eaLnBrk="1" fontAlgn="auto" hangingPunct="1">
              <a:spcAft>
                <a:spcPts val="0"/>
              </a:spcAft>
              <a:defRPr/>
            </a:pPr>
            <a:r>
              <a:rPr lang="ru-RU" b="1" u="sng" dirty="0" smtClean="0">
                <a:solidFill>
                  <a:schemeClr val="tx2">
                    <a:lumMod val="75000"/>
                  </a:schemeClr>
                </a:solidFill>
              </a:rPr>
              <a:t>Главное правило</a:t>
            </a:r>
            <a:r>
              <a:rPr lang="ru-RU" b="1" dirty="0" smtClean="0">
                <a:solidFill>
                  <a:schemeClr val="tx2">
                    <a:lumMod val="75000"/>
                  </a:schemeClr>
                </a:solidFill>
              </a:rPr>
              <a:t> –</a:t>
            </a:r>
            <a:endParaRPr lang="ru-RU" b="1" dirty="0">
              <a:solidFill>
                <a:schemeClr val="tx2">
                  <a:lumMod val="75000"/>
                </a:schemeClr>
              </a:solidFill>
            </a:endParaRPr>
          </a:p>
        </p:txBody>
      </p:sp>
      <p:sp>
        <p:nvSpPr>
          <p:cNvPr id="3" name="Содержимое 2"/>
          <p:cNvSpPr>
            <a:spLocks noGrp="1"/>
          </p:cNvSpPr>
          <p:nvPr>
            <p:ph idx="1"/>
          </p:nvPr>
        </p:nvSpPr>
        <p:spPr>
          <a:xfrm>
            <a:off x="468313" y="1916113"/>
            <a:ext cx="8229600" cy="4525962"/>
          </a:xfrm>
        </p:spPr>
        <p:txBody>
          <a:bodyPr rtlCol="0">
            <a:normAutofit/>
          </a:bodyPr>
          <a:lstStyle/>
          <a:p>
            <a:pPr algn="ctr" eaLnBrk="1" fontAlgn="auto" hangingPunct="1">
              <a:spcAft>
                <a:spcPts val="0"/>
              </a:spcAft>
              <a:buFont typeface="Arial" panose="020B0604020202020204" pitchFamily="34" charset="0"/>
              <a:buNone/>
              <a:defRPr/>
            </a:pPr>
            <a:r>
              <a:rPr lang="ru-RU" dirty="0" smtClean="0"/>
              <a:t>    </a:t>
            </a:r>
            <a:r>
              <a:rPr lang="ru-RU" b="1" dirty="0" smtClean="0">
                <a:solidFill>
                  <a:schemeClr val="tx2">
                    <a:lumMod val="75000"/>
                  </a:schemeClr>
                </a:solidFill>
              </a:rPr>
              <a:t>исключить резкие движения, которые могут вызвать растяжения мышц, перевозбуждение, перепад кровяного давления и, как следствие, головокружение. Длительность гимнастики в постели – около 2-3 минут.</a:t>
            </a:r>
          </a:p>
          <a:p>
            <a:pPr algn="ct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3" descr="SHablon-dlya-prezentatsii-Radug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Содержимое 2"/>
          <p:cNvSpPr>
            <a:spLocks noGrp="1"/>
          </p:cNvSpPr>
          <p:nvPr>
            <p:ph idx="1"/>
          </p:nvPr>
        </p:nvSpPr>
        <p:spPr/>
        <p:txBody>
          <a:bodyPr rtlCol="0">
            <a:normAutofit/>
          </a:bodyPr>
          <a:lstStyle/>
          <a:p>
            <a:pPr eaLnBrk="1" fontAlgn="auto" hangingPunct="1">
              <a:spcAft>
                <a:spcPts val="0"/>
              </a:spcAft>
              <a:buFont typeface="Arial" panose="020B0604020202020204" pitchFamily="34" charset="0"/>
              <a:buNone/>
              <a:defRPr/>
            </a:pPr>
            <a:r>
              <a:rPr lang="ru-RU" b="1" dirty="0" smtClean="0">
                <a:solidFill>
                  <a:schemeClr val="tx2">
                    <a:lumMod val="75000"/>
                  </a:schemeClr>
                </a:solidFill>
              </a:rPr>
              <a:t>       Затем дети босиком и в трусиках выполняют корригирующую ходьбу (на носках, на пятках, с высоким подниманием коленей, в </a:t>
            </a:r>
            <a:r>
              <a:rPr lang="ru-RU" b="1" dirty="0" err="1" smtClean="0">
                <a:solidFill>
                  <a:schemeClr val="tx2">
                    <a:lumMod val="75000"/>
                  </a:schemeClr>
                </a:solidFill>
              </a:rPr>
              <a:t>полуприседе</a:t>
            </a:r>
            <a:r>
              <a:rPr lang="ru-RU" b="1" dirty="0" smtClean="0">
                <a:solidFill>
                  <a:schemeClr val="tx2">
                    <a:lumMod val="75000"/>
                  </a:schemeClr>
                </a:solidFill>
              </a:rPr>
              <a:t>, в полном приседе, на внешней стороне стопы, с перекатом с пятки на носок, по корригирующим дорожкам). Длительность этой части гимнастики – 2-3 минуты.</a:t>
            </a:r>
          </a:p>
          <a:p>
            <a:pPr eaLnBrk="1" fontAlgn="auto" hangingPunct="1">
              <a:spcAft>
                <a:spcPts val="0"/>
              </a:spcAft>
              <a:defRPr/>
            </a:pP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4d6ac07-9d60-403d-ada4-7b1b04443535">6V4XDJZHKHHZ-903-1605</_dlc_DocId>
    <_dlc_DocIdUrl xmlns="d4d6ac07-9d60-403d-ada4-7b1b04443535">
      <Url>http://www.eduportal44.ru/sharya_r/18/_layouts/15/DocIdRedir.aspx?ID=6V4XDJZHKHHZ-903-1605</Url>
      <Description>6V4XDJZHKHHZ-903-1605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Документ" ma:contentTypeID="0x010100E9EBE17DEA73394EAB95C9DC37FF8DB9" ma:contentTypeVersion="1" ma:contentTypeDescription="Создание документа." ma:contentTypeScope="" ma:versionID="d0ec3295e6ffeedbffd0e36bd93e7cf7">
  <xsd:schema xmlns:xsd="http://www.w3.org/2001/XMLSchema" xmlns:xs="http://www.w3.org/2001/XMLSchema" xmlns:p="http://schemas.microsoft.com/office/2006/metadata/properties" xmlns:ns2="d4d6ac07-9d60-403d-ada4-7b1b04443535" targetNamespace="http://schemas.microsoft.com/office/2006/metadata/properties" ma:root="true" ma:fieldsID="9058e835868557ab8529148d3338b13c" ns2:_="">
    <xsd:import namespace="d4d6ac07-9d60-403d-ada4-7b1b0444353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d6ac07-9d60-403d-ada4-7b1b04443535"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06E4CC-65AD-45C8-8541-05C8DC196765}"/>
</file>

<file path=customXml/itemProps2.xml><?xml version="1.0" encoding="utf-8"?>
<ds:datastoreItem xmlns:ds="http://schemas.openxmlformats.org/officeDocument/2006/customXml" ds:itemID="{7629A0E4-1A3B-4808-9BD4-BED734A69264}"/>
</file>

<file path=customXml/itemProps3.xml><?xml version="1.0" encoding="utf-8"?>
<ds:datastoreItem xmlns:ds="http://schemas.openxmlformats.org/officeDocument/2006/customXml" ds:itemID="{930A6AB4-B844-48C8-89A9-73AFD65BF7FA}"/>
</file>

<file path=customXml/itemProps4.xml><?xml version="1.0" encoding="utf-8"?>
<ds:datastoreItem xmlns:ds="http://schemas.openxmlformats.org/officeDocument/2006/customXml" ds:itemID="{DB64E2AB-5E4D-4A33-918E-5D3E3E2F75EF}"/>
</file>

<file path=docProps/app.xml><?xml version="1.0" encoding="utf-8"?>
<Properties xmlns="http://schemas.openxmlformats.org/officeDocument/2006/extended-properties" xmlns:vt="http://schemas.openxmlformats.org/officeDocument/2006/docPropsVTypes">
  <TotalTime>423</TotalTime>
  <Words>603</Words>
  <Application>Microsoft Office PowerPoint</Application>
  <PresentationFormat>Экран (4:3)</PresentationFormat>
  <Paragraphs>47</Paragraphs>
  <Slides>19</Slides>
  <Notes>1</Notes>
  <HiddenSlides>0</HiddenSlides>
  <MMClips>5</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19</vt:i4>
      </vt:variant>
    </vt:vector>
  </HeadingPairs>
  <TitlesOfParts>
    <vt:vector size="24" baseType="lpstr">
      <vt:lpstr>Arial</vt:lpstr>
      <vt:lpstr>Arial Black</vt:lpstr>
      <vt:lpstr>Calibri</vt:lpstr>
      <vt:lpstr>Times New Roman</vt:lpstr>
      <vt:lpstr>Тема Office</vt:lpstr>
      <vt:lpstr>Презентация PowerPoint</vt:lpstr>
      <vt:lpstr>Презентация PowerPoint</vt:lpstr>
      <vt:lpstr>   </vt:lpstr>
      <vt:lpstr> </vt:lpstr>
      <vt:lpstr>Презентация PowerPoint</vt:lpstr>
      <vt:lpstr>Примерная схема проведения гимнастики после дневного сна</vt:lpstr>
      <vt:lpstr>              Методика проведения  гимнастики после дневного сна</vt:lpstr>
      <vt:lpstr>Главное правило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Общая длительность оздоровительной гимнастики после дневного сна должна составлять не менее 12-15 минут (ст. возраст), 7-10 минут (мл. возраст).</vt:lpstr>
      <vt:lpstr>Презентация PowerPoint</vt:lpstr>
      <vt:lpstr>Ожидаемые результаты</vt:lpstr>
    </vt:vector>
  </TitlesOfParts>
  <Company>Krokoz™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«Бодрящая гимнастика после сна в ДОУ»</dc:title>
  <dc:creator>Admin</dc:creator>
  <cp:lastModifiedBy>пользователь</cp:lastModifiedBy>
  <cp:revision>42</cp:revision>
  <dcterms:created xsi:type="dcterms:W3CDTF">2013-12-08T09:48:56Z</dcterms:created>
  <dcterms:modified xsi:type="dcterms:W3CDTF">2019-09-09T16:26:16Z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0x010100E9EBE17DEA73394EAB95C9DC37FF8DB9</vt:lpwstr>
  </property>
  <property fmtid="{D5CDD505-2E9C-101B-9397-08002B2CF9AE}" pid="3" name="_dlc_DocIdItemGuid">
    <vt:lpwstr>28016b44-7d41-4f80-8d50-06c829878681</vt:lpwstr>
  </property>
</Properties>
</file>