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6"/>
  </p:sldMasterIdLst>
  <p:sldIdLst>
    <p:sldId id="257" r:id="rId7"/>
    <p:sldId id="260" r:id="rId8"/>
    <p:sldId id="299" r:id="rId9"/>
    <p:sldId id="280" r:id="rId10"/>
    <p:sldId id="300" r:id="rId11"/>
    <p:sldId id="273" r:id="rId12"/>
    <p:sldId id="262" r:id="rId13"/>
    <p:sldId id="301" r:id="rId14"/>
    <p:sldId id="263" r:id="rId15"/>
    <p:sldId id="275" r:id="rId16"/>
    <p:sldId id="264" r:id="rId17"/>
    <p:sldId id="276" r:id="rId18"/>
    <p:sldId id="284" r:id="rId19"/>
    <p:sldId id="285" r:id="rId20"/>
    <p:sldId id="286" r:id="rId21"/>
    <p:sldId id="287" r:id="rId22"/>
    <p:sldId id="265" r:id="rId23"/>
    <p:sldId id="277" r:id="rId24"/>
    <p:sldId id="288" r:id="rId25"/>
    <p:sldId id="266" r:id="rId26"/>
    <p:sldId id="289" r:id="rId27"/>
    <p:sldId id="293" r:id="rId28"/>
    <p:sldId id="294" r:id="rId29"/>
    <p:sldId id="267" r:id="rId30"/>
    <p:sldId id="268" r:id="rId31"/>
    <p:sldId id="295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22" autoAdjust="0"/>
    <p:restoredTop sz="94660"/>
  </p:normalViewPr>
  <p:slideViewPr>
    <p:cSldViewPr>
      <p:cViewPr varScale="1">
        <p:scale>
          <a:sx n="92" d="100"/>
          <a:sy n="92" d="100"/>
        </p:scale>
        <p:origin x="94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740259"/>
      </p:ext>
    </p:extLst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765421"/>
      </p:ext>
    </p:extLst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087210"/>
      </p:ext>
    </p:extLst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236210"/>
      </p:ext>
    </p:extLst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06838196"/>
      </p:ext>
    </p:extLst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277854"/>
      </p:ext>
    </p:extLst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386275"/>
      </p:ext>
    </p:extLst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327561"/>
      </p:ext>
    </p:extLst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666267"/>
      </p:ext>
    </p:extLst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30658774"/>
      </p:ext>
    </p:extLst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89370383"/>
      </p:ext>
    </p:extLst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38824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38824"/>
                <a:invGamma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 userDrawn="1"/>
        </p:nvGrpSpPr>
        <p:grpSpPr bwMode="auto">
          <a:xfrm rot="10800000">
            <a:off x="0" y="0"/>
            <a:ext cx="9159875" cy="6870700"/>
            <a:chOff x="0" y="0"/>
            <a:chExt cx="5770" cy="4328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kumimoji="1" lang="ru-RU" sz="1800"/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kumimoji="1" lang="ru-RU" sz="1800"/>
            </a:p>
          </p:txBody>
        </p:sp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kumimoji="1" lang="ru-RU" sz="1800"/>
            </a:p>
          </p:txBody>
        </p: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512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12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12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13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3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13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3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4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5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6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5138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39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0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1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2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3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4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5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5146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514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4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5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16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516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kumimoji="1" lang="ru-RU" sz="1800"/>
            </a:p>
          </p:txBody>
        </p:sp>
        <p:sp>
          <p:nvSpPr>
            <p:cNvPr id="517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kumimoji="1" lang="ru-RU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newsflash/>
  </p:transition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8" name="Picture 60" descr="_1088507539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8913"/>
            <a:ext cx="6119813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2051050" y="325438"/>
            <a:ext cx="3154363" cy="4397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ПРАВИЛЬНОЕ</a:t>
            </a:r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1619250" y="981075"/>
            <a:ext cx="4098925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ПИТАНИЕ - ЗАЛОГ</a:t>
            </a: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2195513" y="1628775"/>
            <a:ext cx="2736850" cy="5111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ЗДОРОВЬЯ</a:t>
            </a:r>
          </a:p>
        </p:txBody>
      </p:sp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0" y="-242888"/>
            <a:ext cx="9159875" cy="7343776"/>
            <a:chOff x="0" y="0"/>
            <a:chExt cx="5770" cy="4328"/>
          </a:xfrm>
        </p:grpSpPr>
        <p:sp>
          <p:nvSpPr>
            <p:cNvPr id="7174" name="Rectangle 6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sz="1800"/>
            </a:p>
          </p:txBody>
        </p:sp>
        <p:sp>
          <p:nvSpPr>
            <p:cNvPr id="7175" name="Rectangle 7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sz="1800"/>
            </a:p>
          </p:txBody>
        </p:sp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sz="1800"/>
            </a:p>
          </p:txBody>
        </p:sp>
        <p:grpSp>
          <p:nvGrpSpPr>
            <p:cNvPr id="7177" name="Group 9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7178" name="Group 10"/>
              <p:cNvGrpSpPr>
                <a:grpSpLocks/>
              </p:cNvGrpSpPr>
              <p:nvPr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7179" name="Group 11"/>
                <p:cNvGrpSpPr>
                  <a:grpSpLocks/>
                </p:cNvGrpSpPr>
                <p:nvPr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7180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7181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82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7183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184" name="Freeform 16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185" name="Freeform 17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186" name="Freeform 18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187" name="Freeform 19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188" name="Freeform 20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7189" name="Picture 2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90" name="Picture 2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91" name="Picture 2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92" name="Picture 2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93" name="Picture 25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94" name="Picture 26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95" name="Picture 27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96" name="Picture 28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197" name="Group 29"/>
              <p:cNvGrpSpPr>
                <a:grpSpLocks/>
              </p:cNvGrpSpPr>
              <p:nvPr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7198" name="Picture 30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99" name="Picture 3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200" name="Picture 3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201" name="Picture 3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202" name="Picture 3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203" name="Picture 35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204" name="Picture 36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205" name="Picture 37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206" name="Picture 38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207" name="Picture 39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208" name="Picture 40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209" name="Picture 4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210" name="Picture 4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211" name="Picture 4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212" name="Picture 4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213" name="Picture 45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214" name="Picture 46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215" name="Picture 47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216" name="Picture 48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7217" name="Freeform 49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18" name="Freeform 50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19" name="Freeform 51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20" name="Freeform 52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21" name="Freeform 53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22" name="Freeform 54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23" name="Freeform 55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24" name="Freeform 56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25" name="Rectangle 57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sz="1800"/>
            </a:p>
          </p:txBody>
        </p:sp>
        <p:sp>
          <p:nvSpPr>
            <p:cNvPr id="7226" name="Freeform 58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27" name="AutoShape 59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kumimoji="1" lang="ru-RU" sz="1800"/>
            </a:p>
          </p:txBody>
        </p:sp>
      </p:grp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692275" y="2454275"/>
            <a:ext cx="251936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у мужчины, весящего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  70 кг, приближается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 к 1700 ккал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995738" y="549275"/>
            <a:ext cx="2303462" cy="160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ВЕЛИЧИНА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ОСНОВНОГО 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ОБМЕНА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659563" y="2382838"/>
            <a:ext cx="2519362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у женщины, вес которой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 около 60 кг, близка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 к 1400 ккал. 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124075" y="5516563"/>
            <a:ext cx="65532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у детей, при расчете на 1 кг веса тела, уровень основного обмена гораздо выше </a:t>
            </a:r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0" y="404813"/>
            <a:ext cx="1420813" cy="1944687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04813"/>
            <a:ext cx="1593850" cy="2087562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6" name="Picture 12" descr="PE00014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357563"/>
            <a:ext cx="2951163" cy="201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1835150" y="549275"/>
            <a:ext cx="6804025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Пирамида здорового питания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-250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2849563" y="1295400"/>
          <a:ext cx="5059362" cy="573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Документ" r:id="rId3" imgW="6487816" imgH="7361184" progId="Word.Document.8">
                  <p:embed/>
                </p:oleObj>
              </mc:Choice>
              <mc:Fallback>
                <p:oleObj name="Документ" r:id="rId3" imgW="6487816" imgH="7361184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563" y="1295400"/>
                        <a:ext cx="5059362" cy="573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572000" y="260350"/>
            <a:ext cx="18732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СЛАДОСТИ: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773238"/>
            <a:ext cx="2808288" cy="2097087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773238"/>
            <a:ext cx="3097213" cy="2155825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555875" y="981075"/>
            <a:ext cx="611981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Самым известным сладким  продуктом является сахар. 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2051050" y="4365625"/>
            <a:ext cx="1655763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Он как полезен, так и вреден для организма человека. 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6875463" y="4365625"/>
            <a:ext cx="165735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Избыток сахара может привести к сахарному диабету.</a:t>
            </a:r>
          </a:p>
        </p:txBody>
      </p:sp>
      <p:pic>
        <p:nvPicPr>
          <p:cNvPr id="25611" name="Picture 11" descr="j02952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365625"/>
            <a:ext cx="1119188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4572000" y="260350"/>
            <a:ext cx="17287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357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6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ЖИРЫ:</a:t>
            </a:r>
          </a:p>
        </p:txBody>
      </p:sp>
      <p:pic>
        <p:nvPicPr>
          <p:cNvPr id="35843" name="Picture 3" descr="орех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573463"/>
            <a:ext cx="2232025" cy="1841500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масл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3" y="3573463"/>
            <a:ext cx="1912937" cy="1912937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 descr="рыб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270000"/>
            <a:ext cx="2447925" cy="1873250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692275" y="1216025"/>
            <a:ext cx="2447925" cy="168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6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Используются организмом в энергетических и в пластических целях. </a:t>
            </a:r>
          </a:p>
          <a:p>
            <a:pPr algn="ctr">
              <a:lnSpc>
                <a:spcPct val="150000"/>
              </a:lnSpc>
            </a:pPr>
            <a:endParaRPr lang="ru-RU" sz="1400" b="1">
              <a:solidFill>
                <a:srgbClr val="FFFFFF"/>
              </a:solidFill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6804025" y="1270000"/>
            <a:ext cx="226695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6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Регулируют все стороны жизнедеятельности организма. 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4356100" y="4262438"/>
            <a:ext cx="3024188" cy="168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1463" indent="-271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6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Tx/>
              <a:buBlip>
                <a:blip r:embed="rId5"/>
              </a:buBlip>
            </a:pPr>
            <a:r>
              <a:rPr lang="ru-RU" sz="1400" b="1">
                <a:solidFill>
                  <a:srgbClr val="FFFFFF"/>
                </a:solidFill>
              </a:rPr>
              <a:t>орехах;</a:t>
            </a:r>
          </a:p>
          <a:p>
            <a:pPr>
              <a:lnSpc>
                <a:spcPct val="150000"/>
              </a:lnSpc>
              <a:buFontTx/>
              <a:buBlip>
                <a:blip r:embed="rId5"/>
              </a:buBlip>
            </a:pPr>
            <a:r>
              <a:rPr lang="ru-RU" sz="1400" b="1">
                <a:solidFill>
                  <a:srgbClr val="FFFFFF"/>
                </a:solidFill>
              </a:rPr>
              <a:t>семечках;</a:t>
            </a:r>
          </a:p>
          <a:p>
            <a:pPr>
              <a:lnSpc>
                <a:spcPct val="150000"/>
              </a:lnSpc>
              <a:buFontTx/>
              <a:buBlip>
                <a:blip r:embed="rId5"/>
              </a:buBlip>
            </a:pPr>
            <a:r>
              <a:rPr lang="ru-RU" sz="1400" b="1">
                <a:solidFill>
                  <a:srgbClr val="FFFFFF"/>
                </a:solidFill>
              </a:rPr>
              <a:t>овощах;</a:t>
            </a:r>
          </a:p>
          <a:p>
            <a:pPr>
              <a:lnSpc>
                <a:spcPct val="150000"/>
              </a:lnSpc>
              <a:buFontTx/>
              <a:buBlip>
                <a:blip r:embed="rId5"/>
              </a:buBlip>
            </a:pPr>
            <a:r>
              <a:rPr lang="ru-RU" sz="1400" b="1">
                <a:solidFill>
                  <a:srgbClr val="FFFFFF"/>
                </a:solidFill>
              </a:rPr>
              <a:t>рыбе;</a:t>
            </a:r>
          </a:p>
          <a:p>
            <a:pPr>
              <a:lnSpc>
                <a:spcPct val="150000"/>
              </a:lnSpc>
              <a:buFontTx/>
              <a:buBlip>
                <a:blip r:embed="rId5"/>
              </a:buBlip>
            </a:pPr>
            <a:r>
              <a:rPr lang="ru-RU" sz="1400" b="1">
                <a:solidFill>
                  <a:srgbClr val="FFFFFF"/>
                </a:solidFill>
              </a:rPr>
              <a:t>растительных маслах;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4284663" y="3644900"/>
            <a:ext cx="22320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1463" indent="-271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6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СОДЕРЖАТСЯ В: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195513" y="260350"/>
            <a:ext cx="12969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1463" indent="-271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БЕЛКИ:</a:t>
            </a:r>
          </a:p>
        </p:txBody>
      </p:sp>
      <p:pic>
        <p:nvPicPr>
          <p:cNvPr id="36868" name="Picture 4" descr="жиры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76250"/>
            <a:ext cx="1439862" cy="1293813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5" descr="жиры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268413"/>
            <a:ext cx="1584325" cy="1189037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305050" y="3357563"/>
            <a:ext cx="6551613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1463" indent="-271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НИМИ СВЯЗАНЫ ОСНОВНЫЕ ПРОЯВЛЕНИЯ ЖИЗНИ : </a:t>
            </a:r>
          </a:p>
        </p:txBody>
      </p:sp>
      <p:pic>
        <p:nvPicPr>
          <p:cNvPr id="36872" name="Picture 8" descr="щ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060575"/>
            <a:ext cx="1512888" cy="1300163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952750" y="5302250"/>
            <a:ext cx="187166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1463" indent="-271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ru-RU" sz="1400" b="1">
                <a:solidFill>
                  <a:srgbClr val="FFFFFF"/>
                </a:solidFill>
              </a:rPr>
              <a:t>обмен веществ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1944688" y="4005263"/>
            <a:ext cx="23749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ru-RU" sz="1400" b="1">
                <a:solidFill>
                  <a:srgbClr val="FFFFFF"/>
                </a:solidFill>
              </a:rPr>
              <a:t>высшая форма движения материи - мышление 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4032250" y="5922963"/>
            <a:ext cx="316865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1463" indent="-271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ru-RU" sz="1400" b="1">
                <a:solidFill>
                  <a:srgbClr val="FFFFFF"/>
                </a:solidFill>
              </a:rPr>
              <a:t>раздражительность нервов 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6048375" y="5275263"/>
            <a:ext cx="23034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1463" indent="-271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ru-RU" sz="1400" b="1">
                <a:solidFill>
                  <a:srgbClr val="FFFFFF"/>
                </a:solidFill>
              </a:rPr>
              <a:t>сокращение мышц 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7056438" y="4005263"/>
            <a:ext cx="208756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ru-RU" sz="1400" b="1">
                <a:solidFill>
                  <a:srgbClr val="FFFFFF"/>
                </a:solidFill>
              </a:rPr>
              <a:t>способность к росту и размножению </a:t>
            </a:r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flipH="1">
            <a:off x="3419475" y="4005263"/>
            <a:ext cx="1620838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>
            <a:off x="5761038" y="4006850"/>
            <a:ext cx="161925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 flipH="1">
            <a:off x="3887788" y="4078288"/>
            <a:ext cx="1296987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 flipH="1">
            <a:off x="5364163" y="4078288"/>
            <a:ext cx="36512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5616575" y="4078288"/>
            <a:ext cx="1152525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6011863" y="692150"/>
            <a:ext cx="2952750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9875" indent="-269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Tx/>
              <a:buBlip>
                <a:blip r:embed="rId5"/>
              </a:buBlip>
            </a:pPr>
            <a:r>
              <a:rPr lang="ru-RU" sz="1400" b="1">
                <a:solidFill>
                  <a:srgbClr val="FFFFFF"/>
                </a:solidFill>
              </a:rPr>
              <a:t>рыбе;</a:t>
            </a:r>
          </a:p>
          <a:p>
            <a:pPr>
              <a:lnSpc>
                <a:spcPct val="150000"/>
              </a:lnSpc>
              <a:buFontTx/>
              <a:buBlip>
                <a:blip r:embed="rId5"/>
              </a:buBlip>
            </a:pPr>
            <a:r>
              <a:rPr lang="ru-RU" sz="1400" b="1">
                <a:solidFill>
                  <a:srgbClr val="FFFFFF"/>
                </a:solidFill>
              </a:rPr>
              <a:t>яйцах;</a:t>
            </a:r>
          </a:p>
          <a:p>
            <a:pPr>
              <a:lnSpc>
                <a:spcPct val="150000"/>
              </a:lnSpc>
              <a:buFontTx/>
              <a:buBlip>
                <a:blip r:embed="rId5"/>
              </a:buBlip>
            </a:pPr>
            <a:r>
              <a:rPr lang="ru-RU" sz="1400" b="1">
                <a:solidFill>
                  <a:srgbClr val="FFFFFF"/>
                </a:solidFill>
              </a:rPr>
              <a:t>постном масле;</a:t>
            </a:r>
          </a:p>
          <a:p>
            <a:pPr>
              <a:lnSpc>
                <a:spcPct val="150000"/>
              </a:lnSpc>
              <a:buFontTx/>
              <a:buBlip>
                <a:blip r:embed="rId5"/>
              </a:buBlip>
            </a:pPr>
            <a:r>
              <a:rPr lang="ru-RU" sz="1400" b="1">
                <a:solidFill>
                  <a:srgbClr val="FFFFFF"/>
                </a:solidFill>
              </a:rPr>
              <a:t>домашней птице;</a:t>
            </a:r>
          </a:p>
          <a:p>
            <a:pPr>
              <a:lnSpc>
                <a:spcPct val="150000"/>
              </a:lnSpc>
              <a:buFontTx/>
              <a:buBlip>
                <a:blip r:embed="rId5"/>
              </a:buBlip>
            </a:pPr>
            <a:r>
              <a:rPr lang="ru-RU" sz="1400" b="1">
                <a:solidFill>
                  <a:srgbClr val="FFFFFF"/>
                </a:solidFill>
              </a:rPr>
              <a:t>молочных продуктах;</a:t>
            </a:r>
          </a:p>
          <a:p>
            <a:pPr>
              <a:lnSpc>
                <a:spcPct val="150000"/>
              </a:lnSpc>
              <a:buFontTx/>
              <a:buBlip>
                <a:blip r:embed="rId5"/>
              </a:buBlip>
            </a:pPr>
            <a:r>
              <a:rPr lang="ru-RU" sz="1400" b="1">
                <a:solidFill>
                  <a:srgbClr val="FFFFFF"/>
                </a:solidFill>
              </a:rPr>
              <a:t>орехах.</a:t>
            </a: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6227763" y="260350"/>
            <a:ext cx="22320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1463" indent="-271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6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СОДЕРЖАТСЯ В: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763713" y="404813"/>
            <a:ext cx="25923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1463" indent="-271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ОВОЩИ И ФРУКТЫ:</a:t>
            </a:r>
            <a:endParaRPr lang="ru-RU" sz="1800" b="1">
              <a:solidFill>
                <a:srgbClr val="FFFFFF"/>
              </a:solidFill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547813" y="2708275"/>
            <a:ext cx="75961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1463" indent="-271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6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ПРИОБРЕТАЯ ОВОЩИ И ФРУКТЫ НЕОБХОДИМО ПОМНИТЬ:</a:t>
            </a:r>
          </a:p>
        </p:txBody>
      </p:sp>
      <p:pic>
        <p:nvPicPr>
          <p:cNvPr id="37893" name="Picture 5" descr="овощи и фрук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429000"/>
            <a:ext cx="2001837" cy="2879725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 descr="11073367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49275"/>
            <a:ext cx="1960563" cy="1779588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835150" y="1052513"/>
            <a:ext cx="4465638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1463" indent="-271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Blip>
                <a:blip r:embed="rId4"/>
              </a:buBlip>
            </a:pPr>
            <a:r>
              <a:rPr lang="ru-RU" sz="1400" b="1">
                <a:solidFill>
                  <a:srgbClr val="FFFFFF"/>
                </a:solidFill>
              </a:rPr>
              <a:t>богаты витаминами;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Blip>
                <a:blip r:embed="rId4"/>
              </a:buBlip>
            </a:pPr>
            <a:r>
              <a:rPr lang="ru-RU" sz="1400" b="1">
                <a:solidFill>
                  <a:srgbClr val="FFFFFF"/>
                </a:solidFill>
              </a:rPr>
              <a:t>обеспечивают нормальное пищеварение;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Blip>
                <a:blip r:embed="rId4"/>
              </a:buBlip>
            </a:pPr>
            <a:r>
              <a:rPr lang="ru-RU" sz="1400" b="1">
                <a:solidFill>
                  <a:srgbClr val="FFFFFF"/>
                </a:solidFill>
              </a:rPr>
              <a:t>участвуют в обмене веществ. 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763713" y="3663950"/>
            <a:ext cx="2305050" cy="168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6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ru-RU" sz="1400" b="1">
                <a:solidFill>
                  <a:srgbClr val="FFFFFF"/>
                </a:solidFill>
              </a:rPr>
              <a:t>питательные 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ru-RU" sz="1400" b="1">
                <a:solidFill>
                  <a:srgbClr val="FFFFFF"/>
                </a:solidFill>
              </a:rPr>
              <a:t>вещества зрелых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ru-RU" sz="1400" b="1">
                <a:solidFill>
                  <a:srgbClr val="FFFFFF"/>
                </a:solidFill>
              </a:rPr>
              <a:t> плодов лучше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ru-RU" sz="1400" b="1">
                <a:solidFill>
                  <a:srgbClr val="FFFFFF"/>
                </a:solidFill>
              </a:rPr>
              <a:t> усваиваются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ru-RU" sz="1400" b="1">
                <a:solidFill>
                  <a:srgbClr val="FFFFFF"/>
                </a:solidFill>
              </a:rPr>
              <a:t> нашим организмом;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6588125" y="3644900"/>
            <a:ext cx="2087563" cy="168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6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ru-RU" sz="1400" b="1">
                <a:solidFill>
                  <a:srgbClr val="FFFFFF"/>
                </a:solidFill>
              </a:rPr>
              <a:t>в свежем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ru-RU" sz="1400" b="1">
                <a:solidFill>
                  <a:srgbClr val="FFFFFF"/>
                </a:solidFill>
              </a:rPr>
              <a:t> виде они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ru-RU" sz="1400" b="1">
                <a:solidFill>
                  <a:srgbClr val="FFFFFF"/>
                </a:solidFill>
              </a:rPr>
              <a:t>гораздо 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ru-RU" sz="1400" b="1">
                <a:solidFill>
                  <a:srgbClr val="FFFFFF"/>
                </a:solidFill>
              </a:rPr>
              <a:t>полезнее, чем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ru-RU" sz="1400" b="1">
                <a:solidFill>
                  <a:srgbClr val="FFFFFF"/>
                </a:solidFill>
              </a:rPr>
              <a:t> переработанные.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708400" y="333375"/>
            <a:ext cx="30241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1463" indent="-271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СЛОЖНЫЕ УГЛЕВОДЫ: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643438" y="4678363"/>
            <a:ext cx="2808287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1463" indent="-271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Tx/>
              <a:buBlip>
                <a:blip r:embed="rId2"/>
              </a:buBlip>
            </a:pPr>
            <a:r>
              <a:rPr lang="ru-RU" sz="1400" b="1">
                <a:solidFill>
                  <a:srgbClr val="FFFFFF"/>
                </a:solidFill>
              </a:rPr>
              <a:t>картофель;</a:t>
            </a:r>
          </a:p>
          <a:p>
            <a:pPr>
              <a:lnSpc>
                <a:spcPct val="150000"/>
              </a:lnSpc>
              <a:buFontTx/>
              <a:buBlip>
                <a:blip r:embed="rId2"/>
              </a:buBlip>
            </a:pPr>
            <a:r>
              <a:rPr lang="ru-RU" sz="1400" b="1">
                <a:solidFill>
                  <a:srgbClr val="FFFFFF"/>
                </a:solidFill>
              </a:rPr>
              <a:t>макароны;</a:t>
            </a:r>
          </a:p>
          <a:p>
            <a:pPr>
              <a:lnSpc>
                <a:spcPct val="150000"/>
              </a:lnSpc>
              <a:buFontTx/>
              <a:buBlip>
                <a:blip r:embed="rId2"/>
              </a:buBlip>
            </a:pPr>
            <a:r>
              <a:rPr lang="ru-RU" sz="1400" b="1">
                <a:solidFill>
                  <a:srgbClr val="FFFFFF"/>
                </a:solidFill>
              </a:rPr>
              <a:t>хлеб;</a:t>
            </a:r>
          </a:p>
          <a:p>
            <a:pPr>
              <a:lnSpc>
                <a:spcPct val="150000"/>
              </a:lnSpc>
              <a:buFontTx/>
              <a:buBlip>
                <a:blip r:embed="rId2"/>
              </a:buBlip>
            </a:pPr>
            <a:r>
              <a:rPr lang="ru-RU" sz="1400" b="1">
                <a:solidFill>
                  <a:srgbClr val="FFFFFF"/>
                </a:solidFill>
              </a:rPr>
              <a:t>крупы.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268538" y="3933825"/>
            <a:ext cx="60483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НАИБОЛЕЕ  БОГАТЫЕ  УГЛЕВОДАМИ  ПРОДУКТЫ:</a:t>
            </a:r>
          </a:p>
        </p:txBody>
      </p:sp>
      <p:pic>
        <p:nvPicPr>
          <p:cNvPr id="38917" name="Picture 5" descr="картош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125538"/>
            <a:ext cx="2089150" cy="1566862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макарон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652963"/>
            <a:ext cx="2520950" cy="1627187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619250" y="908050"/>
            <a:ext cx="1728788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являются главным источником энергии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187450" y="2924175"/>
            <a:ext cx="82819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основными углеводами пищи являются сложные сахара - полисахариды:</a:t>
            </a:r>
          </a:p>
          <a:p>
            <a:pPr algn="ctr"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 крахмал и пликоген 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6659563" y="981075"/>
            <a:ext cx="201612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снабжение организма углеводами должно быть регулярным</a:t>
            </a:r>
          </a:p>
        </p:txBody>
      </p:sp>
      <p:pic>
        <p:nvPicPr>
          <p:cNvPr id="38922" name="Picture 10" descr="хлеб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637088"/>
            <a:ext cx="2303462" cy="1727200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1979613" y="476250"/>
            <a:ext cx="1655762" cy="5048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РЕЖИМ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779838" y="3760788"/>
            <a:ext cx="3095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РЕКОМЕНДУЕТСЯ:</a:t>
            </a:r>
            <a:r>
              <a:rPr lang="ru-RU" sz="1800" b="1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14345" name="Picture 9" descr="FD00306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678363"/>
            <a:ext cx="23749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2339975" y="5057775"/>
            <a:ext cx="201612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на завтрак - 25%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6300788" y="4986338"/>
            <a:ext cx="27352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на второй завтрак – 15%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763713" y="5778500"/>
            <a:ext cx="309562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на обед – 35%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7164388" y="5778500"/>
            <a:ext cx="201612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на  ужин  – 25%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2016125" y="4283075"/>
            <a:ext cx="63722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(в процентах от  суточной калорийности)</a:t>
            </a:r>
          </a:p>
          <a:p>
            <a:pPr>
              <a:lnSpc>
                <a:spcPct val="150000"/>
              </a:lnSpc>
            </a:pPr>
            <a:endParaRPr lang="ru-RU" sz="1400" b="1">
              <a:solidFill>
                <a:srgbClr val="FFFFFF"/>
              </a:solidFill>
            </a:endParaRP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4643438" y="404813"/>
            <a:ext cx="467995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6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ВЗРОСЛОВОГО ЧЕЛОВЕКА ОПТИМАЛЕН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7451725" y="1582738"/>
            <a:ext cx="17272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6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с </a:t>
            </a:r>
          </a:p>
          <a:p>
            <a:pPr algn="ctr"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интервалом</a:t>
            </a:r>
          </a:p>
          <a:p>
            <a:pPr algn="ctr"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 4 – 5 </a:t>
            </a:r>
          </a:p>
          <a:p>
            <a:pPr algn="ctr"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часов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859338" y="1557338"/>
            <a:ext cx="1512887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6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четырёх </a:t>
            </a:r>
          </a:p>
          <a:p>
            <a:pPr algn="ctr"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разовый</a:t>
            </a:r>
          </a:p>
          <a:p>
            <a:pPr algn="ctr"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 приём </a:t>
            </a:r>
          </a:p>
          <a:p>
            <a:pPr algn="ctr"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пищи</a:t>
            </a:r>
          </a:p>
        </p:txBody>
      </p:sp>
      <p:pic>
        <p:nvPicPr>
          <p:cNvPr id="1435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484313"/>
            <a:ext cx="987425" cy="2087562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7" name="WordArt 21"/>
          <p:cNvSpPr>
            <a:spLocks noChangeArrowheads="1" noChangeShapeType="1" noTextEdit="1"/>
          </p:cNvSpPr>
          <p:nvPr/>
        </p:nvSpPr>
        <p:spPr bwMode="auto">
          <a:xfrm>
            <a:off x="1835150" y="1341438"/>
            <a:ext cx="2016125" cy="5032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ПИТАНИЯ</a:t>
            </a:r>
          </a:p>
        </p:txBody>
      </p:sp>
      <p:sp>
        <p:nvSpPr>
          <p:cNvPr id="14358" name="WordArt 22"/>
          <p:cNvSpPr>
            <a:spLocks noChangeArrowheads="1" noChangeShapeType="1" noTextEdit="1"/>
          </p:cNvSpPr>
          <p:nvPr/>
        </p:nvSpPr>
        <p:spPr bwMode="auto">
          <a:xfrm>
            <a:off x="1690688" y="2174875"/>
            <a:ext cx="2376487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ЧЕЛОВЕКА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003800" y="692150"/>
            <a:ext cx="1871663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1463" indent="-271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РАЗДЕЛЬНОЕ </a:t>
            </a:r>
          </a:p>
          <a:p>
            <a:pPr algn="ctr">
              <a:lnSpc>
                <a:spcPct val="150000"/>
              </a:lnSpc>
            </a:pPr>
            <a:r>
              <a:rPr lang="ru-RU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ПИТАНИЕ: </a:t>
            </a:r>
          </a:p>
        </p:txBody>
      </p:sp>
      <p:pic>
        <p:nvPicPr>
          <p:cNvPr id="24582" name="Picture 6" descr="1107338938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76250"/>
            <a:ext cx="1727200" cy="1409700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PH02757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357563"/>
            <a:ext cx="3743325" cy="2898775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5" name="Picture 9" descr="PH02758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476250"/>
            <a:ext cx="2617788" cy="3384550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4859338" y="2060575"/>
            <a:ext cx="4321175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1463" indent="-271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Tx/>
              <a:buBlip>
                <a:blip r:embed="rId5"/>
              </a:buBlip>
            </a:pPr>
            <a:r>
              <a:rPr lang="ru-RU" sz="1400" b="1">
                <a:solidFill>
                  <a:srgbClr val="FFFFFF"/>
                </a:solidFill>
              </a:rPr>
              <a:t>учитываются разновидности продуктов по их калорийности</a:t>
            </a:r>
          </a:p>
          <a:p>
            <a:pPr>
              <a:lnSpc>
                <a:spcPct val="150000"/>
              </a:lnSpc>
              <a:buFontTx/>
              <a:buBlip>
                <a:blip r:embed="rId5"/>
              </a:buBlip>
            </a:pPr>
            <a:endParaRPr lang="ru-RU" sz="1400" b="1">
              <a:solidFill>
                <a:srgbClr val="FFFFFF"/>
              </a:solidFill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1692275" y="3933825"/>
            <a:ext cx="3095625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1463" indent="-271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ru-RU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50000"/>
              </a:lnSpc>
              <a:buFontTx/>
              <a:buBlip>
                <a:blip r:embed="rId5"/>
              </a:buBlip>
            </a:pPr>
            <a:r>
              <a:rPr lang="ru-RU" sz="1400" b="1">
                <a:solidFill>
                  <a:srgbClr val="FFFFFF"/>
                </a:solidFill>
              </a:rPr>
              <a:t>одновременно употребление овощей и фруктов не смешивается, например, с мясными или рыбными блюдами 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979613" y="549275"/>
            <a:ext cx="662463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Для людей умственного труда режим приёма пищи может быть несколько изменён. </a:t>
            </a:r>
          </a:p>
        </p:txBody>
      </p:sp>
      <p:pic>
        <p:nvPicPr>
          <p:cNvPr id="43013" name="Picture 5" descr="professor123202359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874838"/>
            <a:ext cx="4176713" cy="3354387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2195513" y="5778500"/>
            <a:ext cx="6624637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Например, без резкого выделения завтрака и обеда.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4716463" y="333375"/>
            <a:ext cx="1008062" cy="5032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ЧТО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870075" y="2657475"/>
            <a:ext cx="727392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Это процесс поступления в организм и усвоение им веществ, необходимых</a:t>
            </a:r>
          </a:p>
        </p:txBody>
      </p:sp>
      <p:pic>
        <p:nvPicPr>
          <p:cNvPr id="19461" name="Picture 5" descr="pr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01638"/>
            <a:ext cx="2232025" cy="1874837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bor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76250"/>
            <a:ext cx="2268537" cy="1808163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помидо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545013"/>
            <a:ext cx="2447925" cy="1908175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7" name="WordArt 11"/>
          <p:cNvSpPr>
            <a:spLocks noChangeArrowheads="1" noChangeShapeType="1" noTextEdit="1"/>
          </p:cNvSpPr>
          <p:nvPr/>
        </p:nvSpPr>
        <p:spPr bwMode="auto">
          <a:xfrm>
            <a:off x="4211638" y="1989138"/>
            <a:ext cx="2376487" cy="5032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ПИТАНИЕ?</a:t>
            </a:r>
          </a:p>
        </p:txBody>
      </p:sp>
      <p:sp>
        <p:nvSpPr>
          <p:cNvPr id="19468" name="WordArt 12"/>
          <p:cNvSpPr>
            <a:spLocks noChangeArrowheads="1" noChangeShapeType="1" noTextEdit="1"/>
          </p:cNvSpPr>
          <p:nvPr/>
        </p:nvSpPr>
        <p:spPr bwMode="auto">
          <a:xfrm>
            <a:off x="4500563" y="1125538"/>
            <a:ext cx="1655762" cy="5032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ТАКОЕ </a:t>
            </a:r>
          </a:p>
        </p:txBody>
      </p:sp>
      <p:pic>
        <p:nvPicPr>
          <p:cNvPr id="19469" name="Picture 13" descr="торт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357563"/>
            <a:ext cx="1638300" cy="1944687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3348038" y="2997200"/>
            <a:ext cx="381635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для покрытия энергетических и пластических затрат, построения и возобновления тканей его тела и регуляции функций.</a:t>
            </a:r>
          </a:p>
        </p:txBody>
      </p:sp>
      <p:pic>
        <p:nvPicPr>
          <p:cNvPr id="19471" name="Picture 15" descr="арбуз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357563"/>
            <a:ext cx="1800225" cy="1800225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1619250" y="404813"/>
            <a:ext cx="4752975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ОСНОВНЫЕ УСЛОВИЯ</a:t>
            </a:r>
          </a:p>
        </p:txBody>
      </p:sp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2051050" y="1052513"/>
            <a:ext cx="3671888" cy="5048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ПОЛНОЦЕННОГО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148263" y="3933825"/>
            <a:ext cx="3313112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В здоровом питании должны присутствовать все без исключения элементы, которые и делают его полноценным, и в должных количествах, но без излишеств. </a:t>
            </a:r>
          </a:p>
        </p:txBody>
      </p:sp>
      <p:pic>
        <p:nvPicPr>
          <p:cNvPr id="13322" name="Picture 10" descr="FD00419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476250"/>
            <a:ext cx="3211512" cy="331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565400"/>
            <a:ext cx="2447925" cy="3671888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4" name="WordArt 12"/>
          <p:cNvSpPr>
            <a:spLocks noChangeArrowheads="1" noChangeShapeType="1" noTextEdit="1"/>
          </p:cNvSpPr>
          <p:nvPr/>
        </p:nvSpPr>
        <p:spPr bwMode="auto">
          <a:xfrm>
            <a:off x="2771775" y="1700213"/>
            <a:ext cx="2376488" cy="4333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ПИТАНИЯ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654175" y="333375"/>
            <a:ext cx="748982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14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36663" indent="-342900" defTabSz="714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58950" indent="-342900" defTabSz="714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1238" indent="-342900" defTabSz="714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803525" indent="-342900" defTabSz="714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260725" indent="-342900" defTabSz="714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717925" indent="-342900" defTabSz="714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75125" indent="-342900" defTabSz="714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32325" indent="-342900" defTabSz="714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Нужно получать только необходимое количество пищи.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6804025" y="1525588"/>
            <a:ext cx="2232025" cy="168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14375">
              <a:tabLst>
                <a:tab pos="185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36663" indent="-342900" defTabSz="714375">
              <a:tabLst>
                <a:tab pos="185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58950" indent="-342900" defTabSz="714375">
              <a:tabLst>
                <a:tab pos="185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1238" indent="-342900" defTabSz="714375">
              <a:tabLst>
                <a:tab pos="185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803525" indent="-342900" defTabSz="714375">
              <a:tabLst>
                <a:tab pos="185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260725" indent="-342900" defTabSz="714375" fontAlgn="base">
              <a:spcBef>
                <a:spcPct val="0"/>
              </a:spcBef>
              <a:spcAft>
                <a:spcPct val="0"/>
              </a:spcAft>
              <a:tabLst>
                <a:tab pos="185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717925" indent="-342900" defTabSz="714375" fontAlgn="base">
              <a:spcBef>
                <a:spcPct val="0"/>
              </a:spcBef>
              <a:spcAft>
                <a:spcPct val="0"/>
              </a:spcAft>
              <a:tabLst>
                <a:tab pos="185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75125" indent="-342900" defTabSz="714375" fontAlgn="base">
              <a:spcBef>
                <a:spcPct val="0"/>
              </a:spcBef>
              <a:spcAft>
                <a:spcPct val="0"/>
              </a:spcAft>
              <a:tabLst>
                <a:tab pos="185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32325" indent="-342900" defTabSz="714375" fontAlgn="base">
              <a:spcBef>
                <a:spcPct val="0"/>
              </a:spcBef>
              <a:spcAft>
                <a:spcPct val="0"/>
              </a:spcAft>
              <a:tabLst>
                <a:tab pos="185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В пище должно быть соблюдено равновесие между белками, жирами и углеводами.</a:t>
            </a:r>
          </a:p>
        </p:txBody>
      </p:sp>
      <p:pic>
        <p:nvPicPr>
          <p:cNvPr id="44040" name="Picture 8" descr="PH02756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683000"/>
            <a:ext cx="1906588" cy="1474788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1692275" y="2349500"/>
            <a:ext cx="180022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14375"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36663" indent="-342900" defTabSz="714375"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58950" indent="-342900" defTabSz="714375"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1238" indent="-342900" defTabSz="714375"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803525" indent="-342900" defTabSz="714375"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260725" indent="-342900" defTabSz="714375" fontAlgn="base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717925" indent="-342900" defTabSz="714375" fontAlgn="base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75125" indent="-342900" defTabSz="714375" fontAlgn="base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32325" indent="-342900" defTabSz="714375" fontAlgn="base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Следует пить необходимое количество жидкости. </a:t>
            </a:r>
          </a:p>
        </p:txBody>
      </p:sp>
      <p:pic>
        <p:nvPicPr>
          <p:cNvPr id="44042" name="Picture 10" descr="ZPR5wEW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125538"/>
            <a:ext cx="1079500" cy="1058862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3" name="Picture 11" descr="AG00126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76250"/>
            <a:ext cx="7524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4" name="Picture 12" descr="sok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832225"/>
            <a:ext cx="1331913" cy="1325563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4045" name="Picture 13" descr="Peppe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125538"/>
            <a:ext cx="2736850" cy="4103687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1476375" y="5373688"/>
            <a:ext cx="752475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14375" indent="-714375" defTabSz="714375">
              <a:tabLst>
                <a:tab pos="628650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36663" indent="-342900" defTabSz="714375">
              <a:tabLst>
                <a:tab pos="628650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58950" indent="-342900" defTabSz="714375">
              <a:tabLst>
                <a:tab pos="628650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1238" indent="-342900" defTabSz="714375">
              <a:tabLst>
                <a:tab pos="628650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803525" indent="-342900" defTabSz="714375">
              <a:tabLst>
                <a:tab pos="628650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260725" indent="-342900" defTabSz="714375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717925" indent="-342900" defTabSz="714375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75125" indent="-342900" defTabSz="714375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32325" indent="-342900" defTabSz="714375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Овощи должны входить в состав пищи вместе с теми частями, в которых содержатся минеральные соли и витамины</a:t>
            </a:r>
          </a:p>
          <a:p>
            <a:pPr algn="ctr"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(кожура, отруби, семена).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851275" y="2565400"/>
            <a:ext cx="3024188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14375" indent="-714375" defTabSz="714375">
              <a:tabLst>
                <a:tab pos="628650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36663" indent="-342900" defTabSz="714375">
              <a:tabLst>
                <a:tab pos="628650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58950" indent="-342900" defTabSz="714375">
              <a:tabLst>
                <a:tab pos="628650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1238" indent="-342900" defTabSz="714375">
              <a:tabLst>
                <a:tab pos="628650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803525" indent="-342900" defTabSz="714375">
              <a:tabLst>
                <a:tab pos="628650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260725" indent="-342900" defTabSz="714375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717925" indent="-342900" defTabSz="714375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75125" indent="-342900" defTabSz="714375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32325" indent="-342900" defTabSz="714375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Рацион должен </a:t>
            </a:r>
          </a:p>
          <a:p>
            <a:pPr algn="ctr"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содержать максимум</a:t>
            </a:r>
          </a:p>
          <a:p>
            <a:pPr algn="ctr"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 витаминов и </a:t>
            </a:r>
          </a:p>
          <a:p>
            <a:pPr algn="ctr"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минеральных солей.</a:t>
            </a:r>
          </a:p>
        </p:txBody>
      </p:sp>
      <p:pic>
        <p:nvPicPr>
          <p:cNvPr id="48135" name="Picture 7" descr="J01018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852738"/>
            <a:ext cx="2239963" cy="2952750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7" name="Picture 9" descr="PH02810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765175"/>
            <a:ext cx="2162175" cy="1673225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8" name="Picture 10" descr="PH02759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765175"/>
            <a:ext cx="2232025" cy="1727200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2924175"/>
            <a:ext cx="2179637" cy="2881313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6" name="Picture 8" descr="PH02829J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333375"/>
            <a:ext cx="2627313" cy="2033588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1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338638"/>
            <a:ext cx="2447925" cy="2043112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708400" y="765175"/>
            <a:ext cx="295275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14375" indent="-714375" defTabSz="714375">
              <a:tabLst>
                <a:tab pos="628650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36663" indent="-342900" defTabSz="714375">
              <a:tabLst>
                <a:tab pos="628650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58950" indent="-342900" defTabSz="714375">
              <a:tabLst>
                <a:tab pos="628650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1238" indent="-342900" defTabSz="714375">
              <a:tabLst>
                <a:tab pos="628650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803525" indent="-342900" defTabSz="714375">
              <a:tabLst>
                <a:tab pos="628650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260725" indent="-342900" defTabSz="714375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717925" indent="-342900" defTabSz="714375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75125" indent="-342900" defTabSz="714375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32325" indent="-342900" defTabSz="714375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Растительные </a:t>
            </a:r>
          </a:p>
          <a:p>
            <a:pPr algn="ctr"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продукты должны быть </a:t>
            </a:r>
          </a:p>
          <a:p>
            <a:pPr algn="ctr"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выращены на </a:t>
            </a:r>
          </a:p>
          <a:p>
            <a:pPr algn="ctr"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   плодородных почвах, </a:t>
            </a:r>
          </a:p>
        </p:txBody>
      </p:sp>
      <p:pic>
        <p:nvPicPr>
          <p:cNvPr id="49157" name="Picture 5" descr="j02333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5" y="2925763"/>
            <a:ext cx="3181350" cy="3240087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692275" y="2997200"/>
            <a:ext cx="1871663" cy="168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14375" indent="-714375" defTabSz="714375">
              <a:tabLst>
                <a:tab pos="628650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36663" indent="-342900" defTabSz="714375">
              <a:tabLst>
                <a:tab pos="628650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58950" indent="-342900" defTabSz="714375">
              <a:tabLst>
                <a:tab pos="628650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1238" indent="-342900" defTabSz="714375">
              <a:tabLst>
                <a:tab pos="628650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803525" indent="-342900" defTabSz="714375">
              <a:tabLst>
                <a:tab pos="628650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260725" indent="-342900" defTabSz="714375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717925" indent="-342900" defTabSz="714375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75125" indent="-342900" defTabSz="714375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32325" indent="-342900" defTabSz="714375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в которых</a:t>
            </a:r>
          </a:p>
          <a:p>
            <a:pPr algn="ctr"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 есть </a:t>
            </a:r>
          </a:p>
          <a:p>
            <a:pPr algn="ctr"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 все</a:t>
            </a:r>
          </a:p>
          <a:p>
            <a:pPr algn="ctr"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 естественные </a:t>
            </a:r>
          </a:p>
          <a:p>
            <a:pPr algn="ctr"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элементы,  </a:t>
            </a:r>
          </a:p>
        </p:txBody>
      </p:sp>
      <p:pic>
        <p:nvPicPr>
          <p:cNvPr id="49161" name="Picture 9" descr="vegetab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620713"/>
            <a:ext cx="1655762" cy="1619250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2" name="Picture 10" descr="mag0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92150"/>
            <a:ext cx="2160588" cy="1584325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6840538" y="2997200"/>
            <a:ext cx="2484437" cy="168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14375" indent="-714375" defTabSz="714375">
              <a:tabLst>
                <a:tab pos="628650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36663" indent="-342900" defTabSz="714375">
              <a:tabLst>
                <a:tab pos="628650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58950" indent="-342900" defTabSz="714375">
              <a:tabLst>
                <a:tab pos="628650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1238" indent="-342900" defTabSz="714375">
              <a:tabLst>
                <a:tab pos="628650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803525" indent="-342900" defTabSz="714375">
              <a:tabLst>
                <a:tab pos="628650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260725" indent="-342900" defTabSz="714375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717925" indent="-342900" defTabSz="714375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75125" indent="-342900" defTabSz="714375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32325" indent="-342900" defTabSz="714375" fontAlgn="base">
              <a:spcBef>
                <a:spcPct val="0"/>
              </a:spcBef>
              <a:spcAft>
                <a:spcPct val="0"/>
              </a:spcAft>
              <a:tabLst>
                <a:tab pos="628650" algn="l"/>
                <a:tab pos="714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а не на</a:t>
            </a:r>
            <a:r>
              <a:rPr lang="ru-RU" sz="1400"/>
              <a:t>  </a:t>
            </a:r>
          </a:p>
          <a:p>
            <a:pPr algn="ctr"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обеднённых </a:t>
            </a:r>
          </a:p>
          <a:p>
            <a:pPr algn="ctr"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усиленной </a:t>
            </a:r>
          </a:p>
          <a:p>
            <a:pPr algn="ctr"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эксплуатацией </a:t>
            </a:r>
          </a:p>
          <a:p>
            <a:pPr algn="ctr"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почвах.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6" name="WordArt 28"/>
          <p:cNvSpPr>
            <a:spLocks noChangeArrowheads="1" noChangeShapeType="1" noTextEdit="1"/>
          </p:cNvSpPr>
          <p:nvPr/>
        </p:nvSpPr>
        <p:spPr bwMode="auto">
          <a:xfrm>
            <a:off x="1979613" y="404813"/>
            <a:ext cx="6553200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РАЗУМНОЕ ОГРАНИЧЕНИЕ В ПИТАНИИ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728788" y="3213100"/>
            <a:ext cx="2195512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5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5213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87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978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32075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89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46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036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60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Не употребляйте жидкость после приёма пищи. </a:t>
            </a:r>
          </a:p>
        </p:txBody>
      </p:sp>
      <p:sp>
        <p:nvSpPr>
          <p:cNvPr id="12336" name="Text Box 48"/>
          <p:cNvSpPr txBox="1">
            <a:spLocks noChangeArrowheads="1"/>
          </p:cNvSpPr>
          <p:nvPr/>
        </p:nvSpPr>
        <p:spPr bwMode="auto">
          <a:xfrm>
            <a:off x="7092950" y="3141663"/>
            <a:ext cx="1870075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5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5213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87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978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32075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89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46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036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60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Ограничивайте употребление жирной пищи. </a:t>
            </a:r>
          </a:p>
        </p:txBody>
      </p:sp>
      <p:sp>
        <p:nvSpPr>
          <p:cNvPr id="12337" name="Text Box 49"/>
          <p:cNvSpPr txBox="1">
            <a:spLocks noChangeArrowheads="1"/>
          </p:cNvSpPr>
          <p:nvPr/>
        </p:nvSpPr>
        <p:spPr bwMode="auto">
          <a:xfrm>
            <a:off x="2195513" y="5516563"/>
            <a:ext cx="619283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5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5213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87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978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32075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89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46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036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60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Не употребляйте одновременно продукты, для переваривания которых требуются разные условия. </a:t>
            </a:r>
          </a:p>
        </p:txBody>
      </p:sp>
      <p:sp>
        <p:nvSpPr>
          <p:cNvPr id="12338" name="Text Box 50"/>
          <p:cNvSpPr txBox="1">
            <a:spLocks noChangeArrowheads="1"/>
          </p:cNvSpPr>
          <p:nvPr/>
        </p:nvSpPr>
        <p:spPr bwMode="auto">
          <a:xfrm>
            <a:off x="6011863" y="1412875"/>
            <a:ext cx="3024187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5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5213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87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978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32075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89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46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036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60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Помните, что лишний объём пищи расщепляют микроорганизмы. </a:t>
            </a:r>
          </a:p>
        </p:txBody>
      </p:sp>
      <p:sp>
        <p:nvSpPr>
          <p:cNvPr id="12344" name="Text Box 56"/>
          <p:cNvSpPr txBox="1">
            <a:spLocks noChangeArrowheads="1"/>
          </p:cNvSpPr>
          <p:nvPr/>
        </p:nvSpPr>
        <p:spPr bwMode="auto">
          <a:xfrm>
            <a:off x="1619250" y="1443038"/>
            <a:ext cx="3313113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5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5213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87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978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32075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89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46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036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60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Учитывайте биоритмологическую активность органов пищеварения. </a:t>
            </a:r>
          </a:p>
        </p:txBody>
      </p:sp>
      <p:pic>
        <p:nvPicPr>
          <p:cNvPr id="12345" name="Picture 57" descr="1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420938"/>
            <a:ext cx="2592388" cy="2879725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7" name="Picture 13" descr="хлеб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636838"/>
            <a:ext cx="1655762" cy="1311275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6191250" y="404813"/>
            <a:ext cx="2773363" cy="7191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Заключение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300788" y="1628775"/>
            <a:ext cx="2808287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1603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8325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60613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178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750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322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894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Проанализируем меню одного дня в школьной столовой: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588125" y="2924175"/>
            <a:ext cx="2305050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2913" indent="-257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5213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87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978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32075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892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464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036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608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Tx/>
              <a:buBlip>
                <a:blip r:embed="rId3"/>
              </a:buBlip>
            </a:pPr>
            <a:r>
              <a:rPr lang="ru-RU" sz="1400" b="1">
                <a:solidFill>
                  <a:srgbClr val="FFFFFF"/>
                </a:solidFill>
              </a:rPr>
              <a:t>плов</a:t>
            </a:r>
          </a:p>
          <a:p>
            <a:pPr>
              <a:lnSpc>
                <a:spcPct val="150000"/>
              </a:lnSpc>
              <a:buFontTx/>
              <a:buBlip>
                <a:blip r:embed="rId3"/>
              </a:buBlip>
            </a:pPr>
            <a:r>
              <a:rPr lang="ru-RU" sz="1400" b="1">
                <a:solidFill>
                  <a:srgbClr val="FFFFFF"/>
                </a:solidFill>
              </a:rPr>
              <a:t>чай с сахаром</a:t>
            </a:r>
          </a:p>
          <a:p>
            <a:pPr>
              <a:lnSpc>
                <a:spcPct val="150000"/>
              </a:lnSpc>
              <a:buFontTx/>
              <a:buBlip>
                <a:blip r:embed="rId3"/>
              </a:buBlip>
            </a:pPr>
            <a:r>
              <a:rPr lang="ru-RU" sz="1400" b="1">
                <a:solidFill>
                  <a:srgbClr val="FFFFFF"/>
                </a:solidFill>
              </a:rPr>
              <a:t>хлеб  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692275" y="4478338"/>
            <a:ext cx="74517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1603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38325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60613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178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750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322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894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ВЫВОД:</a:t>
            </a:r>
            <a:r>
              <a:rPr lang="ru-RU" sz="1800" b="1">
                <a:solidFill>
                  <a:srgbClr val="FFFFFF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1400" b="1">
                <a:solidFill>
                  <a:srgbClr val="FFFFFF"/>
                </a:solidFill>
              </a:rPr>
              <a:t>Отсутствие фруктов, овощей, так необходимых для ребёнка. Большая часть учащихся на переменах «перекусывают», т. е. употребляют бутерброды, булочки, печенье, которые  нарушают процессы пищеварительного тракта, нередко просто портят аппетит.</a:t>
            </a:r>
          </a:p>
        </p:txBody>
      </p:sp>
      <p:pic>
        <p:nvPicPr>
          <p:cNvPr id="11276" name="Picture 12" descr="ча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339850"/>
            <a:ext cx="1614487" cy="2089150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пло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76250"/>
            <a:ext cx="2808287" cy="2057400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сбалансированное питание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125538"/>
            <a:ext cx="5616575" cy="4799012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924300" y="404813"/>
            <a:ext cx="28813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1463" indent="-271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ТАБЛИЦА  ВЕСА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WordArt 2"/>
          <p:cNvSpPr>
            <a:spLocks noChangeArrowheads="1" noChangeShapeType="1" noTextEdit="1"/>
          </p:cNvSpPr>
          <p:nvPr/>
        </p:nvSpPr>
        <p:spPr bwMode="auto">
          <a:xfrm>
            <a:off x="5724525" y="476250"/>
            <a:ext cx="1944688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ПРАВИЛЬНОЕ</a:t>
            </a:r>
          </a:p>
        </p:txBody>
      </p:sp>
      <p:sp>
        <p:nvSpPr>
          <p:cNvPr id="55299" name="WordArt 3"/>
          <p:cNvSpPr>
            <a:spLocks noChangeArrowheads="1" noChangeShapeType="1" noTextEdit="1"/>
          </p:cNvSpPr>
          <p:nvPr/>
        </p:nvSpPr>
        <p:spPr bwMode="auto">
          <a:xfrm>
            <a:off x="4356100" y="1268413"/>
            <a:ext cx="4643438" cy="5032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РАПОРЯЖЕНИЕ ПРОДУКТАМИ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5435600" y="6138863"/>
            <a:ext cx="3455988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Академик  Павлов И. П. </a:t>
            </a:r>
          </a:p>
        </p:txBody>
      </p:sp>
      <p:pic>
        <p:nvPicPr>
          <p:cNvPr id="55305" name="Picture 9" descr="Павл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565400"/>
            <a:ext cx="3321050" cy="3600450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2195513" y="3141663"/>
            <a:ext cx="252095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«Нормальная и полезная еда есть еда с аппетитом, еда с испытываемым наслаждением» </a:t>
            </a:r>
          </a:p>
        </p:txBody>
      </p:sp>
      <p:pic>
        <p:nvPicPr>
          <p:cNvPr id="55308" name="Picture 12" descr="сто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04813"/>
            <a:ext cx="2303462" cy="2046287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763713" y="1125538"/>
            <a:ext cx="72009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1463" indent="-271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6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sz="1400" b="1">
                <a:solidFill>
                  <a:srgbClr val="FFFFFF"/>
                </a:solidFill>
              </a:rPr>
              <a:t>организм животных и человека находится в тесной взаимосвязи с внешней средой и воздействует на центральную нервную систему человека;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411413" y="333375"/>
            <a:ext cx="576103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И.П. ПАВЛОВ УКАЗЫВАЕТ: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003800" y="3902075"/>
            <a:ext cx="4032250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1463" indent="-271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6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endParaRPr lang="ru-RU" sz="1400" b="1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sz="1400" b="1">
                <a:solidFill>
                  <a:srgbClr val="FFFFFF"/>
                </a:solidFill>
              </a:rPr>
              <a:t>пища является внешней средой, которая переходит во внутреннюю и участвует во всех жизненных процессах организма. </a:t>
            </a:r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2636838"/>
            <a:ext cx="2557463" cy="3313112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2" name="Picture 8" descr="рыбол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165350"/>
            <a:ext cx="3024188" cy="1984375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6011863" y="1125538"/>
            <a:ext cx="2303462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Для правильной организации питания человека необходимо знать значение пищевых веществ и как они влияют на человека в зависимости от: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6372225" y="476250"/>
            <a:ext cx="14398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ВЫВОД: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1979613" y="4365625"/>
            <a:ext cx="3889375" cy="168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1463" indent="-271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sz="1400" b="1">
                <a:solidFill>
                  <a:srgbClr val="FFFFFF"/>
                </a:solidFill>
              </a:rPr>
              <a:t>возраста;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sz="1400" b="1">
                <a:solidFill>
                  <a:srgbClr val="FFFFFF"/>
                </a:solidFill>
              </a:rPr>
              <a:t>профессии;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sz="1400" b="1">
                <a:solidFill>
                  <a:srgbClr val="FFFFFF"/>
                </a:solidFill>
              </a:rPr>
              <a:t>климата;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sz="1400" b="1">
                <a:solidFill>
                  <a:srgbClr val="FFFFFF"/>
                </a:solidFill>
              </a:rPr>
              <a:t>социально-бытовых условий. </a:t>
            </a:r>
          </a:p>
        </p:txBody>
      </p:sp>
      <p:pic>
        <p:nvPicPr>
          <p:cNvPr id="56327" name="Picture 7" descr="connecteda_rgb_LMDA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04813"/>
            <a:ext cx="3421063" cy="3816350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149725"/>
            <a:ext cx="3024187" cy="2178050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195513" y="1552575"/>
            <a:ext cx="316865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1463" indent="-271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2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sz="1400" b="1">
                <a:solidFill>
                  <a:srgbClr val="FFFFFF"/>
                </a:solidFill>
              </a:rPr>
              <a:t>книги о здоровом и правильном питании;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28677" name="Picture 5" descr="dom_de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63" y="1196975"/>
            <a:ext cx="2524125" cy="3527425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482850" y="279400"/>
            <a:ext cx="6626225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ru-RU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ЛУЧШЕ И ПОЛНЕЕ ИСПОЛЬЗОВАТЬ ПРОДУКТЫ ПИТАНИЯ ПОМОГАЮТ :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356100" y="5075238"/>
            <a:ext cx="446405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1463" indent="-271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2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sz="1400" b="1">
                <a:solidFill>
                  <a:srgbClr val="FFFFFF"/>
                </a:solidFill>
              </a:rPr>
              <a:t>учреждения здравоохранения, социальной сферы и общественного питания.  </a:t>
            </a:r>
          </a:p>
        </p:txBody>
      </p:sp>
      <p:pic>
        <p:nvPicPr>
          <p:cNvPr id="28680" name="Picture 8" descr="j02407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2492375"/>
            <a:ext cx="2430463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1763713" y="476250"/>
            <a:ext cx="7129462" cy="5048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КОНЦЕПЦИЯ  СБАЛАНСИРОВАННОГО  ПИТАНИЯ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979613" y="1341438"/>
            <a:ext cx="6696075" cy="1125537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осуществление нормальной жизнедеятельности организма человека заключается в необходимом количестве энергии и в определенных комплексах пищевых веществ </a:t>
            </a:r>
          </a:p>
        </p:txBody>
      </p:sp>
      <p:pic>
        <p:nvPicPr>
          <p:cNvPr id="17415" name="Picture 7" descr="сбалансированно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3644900"/>
            <a:ext cx="3311525" cy="2503488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Picture 9" descr="7365Marti_05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997200"/>
            <a:ext cx="1516062" cy="1944688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1081403313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997200"/>
            <a:ext cx="1289050" cy="1873250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WordArt 2"/>
          <p:cNvSpPr>
            <a:spLocks noChangeArrowheads="1" noChangeShapeType="1" noTextEdit="1"/>
          </p:cNvSpPr>
          <p:nvPr/>
        </p:nvSpPr>
        <p:spPr bwMode="auto">
          <a:xfrm>
            <a:off x="2771775" y="333375"/>
            <a:ext cx="5040313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КАЛОРИЙНОСТЬ РАЦИОНА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690688" y="1844675"/>
            <a:ext cx="2160587" cy="296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2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Каждый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 из нас 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должен  получать 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столько энергии 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в течение дня, 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сколько 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затрачивает ее.</a:t>
            </a:r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484313"/>
            <a:ext cx="1836737" cy="4032250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6877050" y="1836738"/>
            <a:ext cx="1943100" cy="296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2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То  есть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  в 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организме 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должно 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соблюдаться 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энергетическое 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равновесие.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835150" y="5483225"/>
            <a:ext cx="70580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1463" indent="-271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2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Равенство количества энергии, полученной в процессе питание, и количества энергии, затрачиваемой в течение дня.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763713" y="134938"/>
            <a:ext cx="7127875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ФАКТОРЫ, ВЛИЯЮЩИЕ НА КОЛИЧЕСТВО ЭНЕРГИИ, РАСХОДУЕМОЙ ОРГАНИЗМОМ: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906588" y="2381250"/>
            <a:ext cx="2160587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1463" indent="-271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2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Индивидуальные особенности организма. 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589713" y="2451100"/>
            <a:ext cx="2303462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2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1400" b="1">
                <a:solidFill>
                  <a:srgbClr val="FFFFFF"/>
                </a:solidFill>
              </a:rPr>
              <a:t>Климатические, географические условия. </a:t>
            </a:r>
          </a:p>
        </p:txBody>
      </p:sp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268413"/>
            <a:ext cx="2081212" cy="4103687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4d6ac07-9d60-403d-ada4-7b1b04443535">6V4XDJZHKHHZ-903-414</_dlc_DocId>
    <_dlc_DocIdUrl xmlns="d4d6ac07-9d60-403d-ada4-7b1b04443535">
      <Url>http://www.eduportal44.ru/sharya_r/18/_layouts/15/DocIdRedir.aspx?ID=6V4XDJZHKHHZ-903-414</Url>
      <Description>6V4XDJZHKHHZ-903-414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9EBE17DEA73394EAB95C9DC37FF8DB9" ma:contentTypeVersion="1" ma:contentTypeDescription="Создание документа." ma:contentTypeScope="" ma:versionID="d0ec3295e6ffeedbffd0e36bd93e7cf7">
  <xsd:schema xmlns:xsd="http://www.w3.org/2001/XMLSchema" xmlns:xs="http://www.w3.org/2001/XMLSchema" xmlns:p="http://schemas.microsoft.com/office/2006/metadata/properties" xmlns:ns2="d4d6ac07-9d60-403d-ada4-7b1b04443535" targetNamespace="http://schemas.microsoft.com/office/2006/metadata/properties" ma:root="true" ma:fieldsID="9058e835868557ab8529148d3338b13c" ns2:_="">
    <xsd:import namespace="d4d6ac07-9d60-403d-ada4-7b1b0444353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6ac07-9d60-403d-ada4-7b1b0444353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9FE353BB-68DA-4107-A181-E38CFAF38F19}"/>
</file>

<file path=customXml/itemProps2.xml><?xml version="1.0" encoding="utf-8"?>
<ds:datastoreItem xmlns:ds="http://schemas.openxmlformats.org/officeDocument/2006/customXml" ds:itemID="{DA20CC13-7FFA-4DDD-9187-CE3D8AAE6279}"/>
</file>

<file path=customXml/itemProps3.xml><?xml version="1.0" encoding="utf-8"?>
<ds:datastoreItem xmlns:ds="http://schemas.openxmlformats.org/officeDocument/2006/customXml" ds:itemID="{6DD494D0-F422-44ED-81E3-ED849FC203C8}"/>
</file>

<file path=customXml/itemProps4.xml><?xml version="1.0" encoding="utf-8"?>
<ds:datastoreItem xmlns:ds="http://schemas.openxmlformats.org/officeDocument/2006/customXml" ds:itemID="{DE234B2E-A24E-42D3-AD5B-B0A91D632E7F}"/>
</file>

<file path=customXml/itemProps5.xml><?xml version="1.0" encoding="utf-8"?>
<ds:datastoreItem xmlns:ds="http://schemas.openxmlformats.org/officeDocument/2006/customXml" ds:itemID="{6D35F2E1-1789-404D-9BC9-07703F9BC729}"/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474</TotalTime>
  <Words>798</Words>
  <Application>Microsoft Office PowerPoint</Application>
  <PresentationFormat>Экран (4:3)</PresentationFormat>
  <Paragraphs>176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Symbol</vt:lpstr>
      <vt:lpstr>Wingdings</vt:lpstr>
      <vt:lpstr>Кимоно</vt:lpstr>
      <vt:lpstr>Документ Microsoft Word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Win7</cp:lastModifiedBy>
  <cp:revision>191</cp:revision>
  <dcterms:created xsi:type="dcterms:W3CDTF">2005-04-12T10:51:52Z</dcterms:created>
  <dcterms:modified xsi:type="dcterms:W3CDTF">2015-09-21T11:16:03Z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6V4XDJZHKHHZ-1088-16</vt:lpwstr>
  </property>
  <property fmtid="{D5CDD505-2E9C-101B-9397-08002B2CF9AE}" pid="3" name="_dlc_DocIdItemGuid">
    <vt:lpwstr>dfe9bd89-4e5b-42ba-aeb3-cec99b45e6a0</vt:lpwstr>
  </property>
  <property fmtid="{D5CDD505-2E9C-101B-9397-08002B2CF9AE}" pid="4" name="_dlc_DocIdUrl">
    <vt:lpwstr>http://www.koipkro.kostroma.ru/sharya_r/18/_layouts/15/DocIdRedir.aspx?ID=6V4XDJZHKHHZ-1088-16, 6V4XDJZHKHHZ-1088-16</vt:lpwstr>
  </property>
  <property fmtid="{D5CDD505-2E9C-101B-9397-08002B2CF9AE}" pid="5" name="ContentTypeId">
    <vt:lpwstr>0x010100E9EBE17DEA73394EAB95C9DC37FF8DB9</vt:lpwstr>
  </property>
</Properties>
</file>