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7ADEEFF-149C-4793-BBCC-2C25AE8BFFEC}" type="datetimeFigureOut">
              <a:rPr lang="ru-RU" smtClean="0"/>
              <a:t>23.09.2018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05A9A9-447D-4EE4-AD24-636928E92652}" type="slidenum">
              <a:rPr lang="ru-RU" smtClean="0"/>
              <a:t>‹#›</a:t>
            </a:fld>
            <a:endParaRPr lang="ru-RU"/>
          </a:p>
        </p:txBody>
      </p:sp>
    </p:spTree>
    <p:extLst>
      <p:ext uri="{BB962C8B-B14F-4D97-AF65-F5344CB8AC3E}">
        <p14:creationId xmlns:p14="http://schemas.microsoft.com/office/powerpoint/2010/main" val="216570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ADEEFF-149C-4793-BBCC-2C25AE8BFFEC}" type="datetimeFigureOut">
              <a:rPr lang="ru-RU" smtClean="0"/>
              <a:t>23.09.2018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05A9A9-447D-4EE4-AD24-636928E92652}" type="slidenum">
              <a:rPr lang="ru-RU" smtClean="0"/>
              <a:t>‹#›</a:t>
            </a:fld>
            <a:endParaRPr lang="ru-RU"/>
          </a:p>
        </p:txBody>
      </p:sp>
    </p:spTree>
    <p:extLst>
      <p:ext uri="{BB962C8B-B14F-4D97-AF65-F5344CB8AC3E}">
        <p14:creationId xmlns:p14="http://schemas.microsoft.com/office/powerpoint/2010/main" val="315228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ADEEFF-149C-4793-BBCC-2C25AE8BFFEC}" type="datetimeFigureOut">
              <a:rPr lang="ru-RU" smtClean="0"/>
              <a:t>23.09.2018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05A9A9-447D-4EE4-AD24-636928E92652}" type="slidenum">
              <a:rPr lang="ru-RU" smtClean="0"/>
              <a:t>‹#›</a:t>
            </a:fld>
            <a:endParaRPr lang="ru-RU"/>
          </a:p>
        </p:txBody>
      </p:sp>
    </p:spTree>
    <p:extLst>
      <p:ext uri="{BB962C8B-B14F-4D97-AF65-F5344CB8AC3E}">
        <p14:creationId xmlns:p14="http://schemas.microsoft.com/office/powerpoint/2010/main" val="169273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ADEEFF-149C-4793-BBCC-2C25AE8BFFEC}" type="datetimeFigureOut">
              <a:rPr lang="ru-RU" smtClean="0"/>
              <a:t>23.09.2018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05A9A9-447D-4EE4-AD24-636928E92652}" type="slidenum">
              <a:rPr lang="ru-RU" smtClean="0"/>
              <a:t>‹#›</a:t>
            </a:fld>
            <a:endParaRPr lang="ru-RU"/>
          </a:p>
        </p:txBody>
      </p:sp>
    </p:spTree>
    <p:extLst>
      <p:ext uri="{BB962C8B-B14F-4D97-AF65-F5344CB8AC3E}">
        <p14:creationId xmlns:p14="http://schemas.microsoft.com/office/powerpoint/2010/main" val="149356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ADEEFF-149C-4793-BBCC-2C25AE8BFFEC}" type="datetimeFigureOut">
              <a:rPr lang="ru-RU" smtClean="0"/>
              <a:t>23.09.2018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05A9A9-447D-4EE4-AD24-636928E92652}" type="slidenum">
              <a:rPr lang="ru-RU" smtClean="0"/>
              <a:t>‹#›</a:t>
            </a:fld>
            <a:endParaRPr lang="ru-RU"/>
          </a:p>
        </p:txBody>
      </p:sp>
    </p:spTree>
    <p:extLst>
      <p:ext uri="{BB962C8B-B14F-4D97-AF65-F5344CB8AC3E}">
        <p14:creationId xmlns:p14="http://schemas.microsoft.com/office/powerpoint/2010/main" val="267139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7ADEEFF-149C-4793-BBCC-2C25AE8BFFEC}" type="datetimeFigureOut">
              <a:rPr lang="ru-RU" smtClean="0"/>
              <a:t>23.09.2018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05A9A9-447D-4EE4-AD24-636928E92652}" type="slidenum">
              <a:rPr lang="ru-RU" smtClean="0"/>
              <a:t>‹#›</a:t>
            </a:fld>
            <a:endParaRPr lang="ru-RU"/>
          </a:p>
        </p:txBody>
      </p:sp>
    </p:spTree>
    <p:extLst>
      <p:ext uri="{BB962C8B-B14F-4D97-AF65-F5344CB8AC3E}">
        <p14:creationId xmlns:p14="http://schemas.microsoft.com/office/powerpoint/2010/main" val="204542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7ADEEFF-149C-4793-BBCC-2C25AE8BFFEC}" type="datetimeFigureOut">
              <a:rPr lang="ru-RU" smtClean="0"/>
              <a:t>23.09.2018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05A9A9-447D-4EE4-AD24-636928E92652}" type="slidenum">
              <a:rPr lang="ru-RU" smtClean="0"/>
              <a:t>‹#›</a:t>
            </a:fld>
            <a:endParaRPr lang="ru-RU"/>
          </a:p>
        </p:txBody>
      </p:sp>
    </p:spTree>
    <p:extLst>
      <p:ext uri="{BB962C8B-B14F-4D97-AF65-F5344CB8AC3E}">
        <p14:creationId xmlns:p14="http://schemas.microsoft.com/office/powerpoint/2010/main" val="187334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ADEEFF-149C-4793-BBCC-2C25AE8BFFEC}" type="datetimeFigureOut">
              <a:rPr lang="ru-RU" smtClean="0"/>
              <a:t>23.09.2018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05A9A9-447D-4EE4-AD24-636928E92652}" type="slidenum">
              <a:rPr lang="ru-RU" smtClean="0"/>
              <a:t>‹#›</a:t>
            </a:fld>
            <a:endParaRPr lang="ru-RU"/>
          </a:p>
        </p:txBody>
      </p:sp>
    </p:spTree>
    <p:extLst>
      <p:ext uri="{BB962C8B-B14F-4D97-AF65-F5344CB8AC3E}">
        <p14:creationId xmlns:p14="http://schemas.microsoft.com/office/powerpoint/2010/main" val="232474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ADEEFF-149C-4793-BBCC-2C25AE8BFFEC}" type="datetimeFigureOut">
              <a:rPr lang="ru-RU" smtClean="0"/>
              <a:t>23.09.2018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05A9A9-447D-4EE4-AD24-636928E92652}" type="slidenum">
              <a:rPr lang="ru-RU" smtClean="0"/>
              <a:t>‹#›</a:t>
            </a:fld>
            <a:endParaRPr lang="ru-RU"/>
          </a:p>
        </p:txBody>
      </p:sp>
    </p:spTree>
    <p:extLst>
      <p:ext uri="{BB962C8B-B14F-4D97-AF65-F5344CB8AC3E}">
        <p14:creationId xmlns:p14="http://schemas.microsoft.com/office/powerpoint/2010/main" val="101301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7ADEEFF-149C-4793-BBCC-2C25AE8BFFEC}" type="datetimeFigureOut">
              <a:rPr lang="ru-RU" smtClean="0"/>
              <a:t>23.09.2018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05A9A9-447D-4EE4-AD24-636928E92652}" type="slidenum">
              <a:rPr lang="ru-RU" smtClean="0"/>
              <a:t>‹#›</a:t>
            </a:fld>
            <a:endParaRPr lang="ru-RU"/>
          </a:p>
        </p:txBody>
      </p:sp>
    </p:spTree>
    <p:extLst>
      <p:ext uri="{BB962C8B-B14F-4D97-AF65-F5344CB8AC3E}">
        <p14:creationId xmlns:p14="http://schemas.microsoft.com/office/powerpoint/2010/main" val="252787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7ADEEFF-149C-4793-BBCC-2C25AE8BFFEC}" type="datetimeFigureOut">
              <a:rPr lang="ru-RU" smtClean="0"/>
              <a:t>23.09.2018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05A9A9-447D-4EE4-AD24-636928E92652}" type="slidenum">
              <a:rPr lang="ru-RU" smtClean="0"/>
              <a:t>‹#›</a:t>
            </a:fld>
            <a:endParaRPr lang="ru-RU"/>
          </a:p>
        </p:txBody>
      </p:sp>
    </p:spTree>
    <p:extLst>
      <p:ext uri="{BB962C8B-B14F-4D97-AF65-F5344CB8AC3E}">
        <p14:creationId xmlns:p14="http://schemas.microsoft.com/office/powerpoint/2010/main" val="174587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DEEFF-149C-4793-BBCC-2C25AE8BFFEC}" type="datetimeFigureOut">
              <a:rPr lang="ru-RU" smtClean="0"/>
              <a:t>23.09.2018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5A9A9-447D-4EE4-AD24-636928E92652}" type="slidenum">
              <a:rPr lang="ru-RU" smtClean="0"/>
              <a:t>‹#›</a:t>
            </a:fld>
            <a:endParaRPr lang="ru-RU"/>
          </a:p>
        </p:txBody>
      </p:sp>
    </p:spTree>
    <p:extLst>
      <p:ext uri="{BB962C8B-B14F-4D97-AF65-F5344CB8AC3E}">
        <p14:creationId xmlns:p14="http://schemas.microsoft.com/office/powerpoint/2010/main" val="1896333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TextBox 4"/>
          <p:cNvSpPr txBox="1"/>
          <p:nvPr/>
        </p:nvSpPr>
        <p:spPr>
          <a:xfrm>
            <a:off x="5241701" y="206060"/>
            <a:ext cx="6439438" cy="3046988"/>
          </a:xfrm>
          <a:prstGeom prst="rect">
            <a:avLst/>
          </a:prstGeom>
          <a:noFill/>
        </p:spPr>
        <p:txBody>
          <a:bodyPr wrap="square" rtlCol="0">
            <a:spAutoFit/>
          </a:bodyPr>
          <a:lstStyle/>
          <a:p>
            <a:pPr lvl="0" algn="ctr">
              <a:lnSpc>
                <a:spcPct val="150000"/>
              </a:lnSpc>
            </a:pPr>
            <a:r>
              <a:rPr lang="ru-RU" sz="3200" b="1" i="1" dirty="0">
                <a:solidFill>
                  <a:srgbClr val="FF0000"/>
                </a:solidFill>
                <a:latin typeface="Arial Black" panose="020B0A04020102020204" pitchFamily="34" charset="0"/>
              </a:rPr>
              <a:t>Организация процесса адаптации детей младшего возраста в детском саду</a:t>
            </a: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t="8470" b="9108"/>
          <a:stretch/>
        </p:blipFill>
        <p:spPr>
          <a:xfrm>
            <a:off x="1013138" y="1414598"/>
            <a:ext cx="4807580" cy="5283377"/>
          </a:xfrm>
          <a:prstGeom prst="rect">
            <a:avLst/>
          </a:prstGeom>
          <a:ln>
            <a:noFill/>
          </a:ln>
          <a:effectLst>
            <a:softEdge rad="112500"/>
          </a:effectLst>
        </p:spPr>
      </p:pic>
    </p:spTree>
    <p:extLst>
      <p:ext uri="{BB962C8B-B14F-4D97-AF65-F5344CB8AC3E}">
        <p14:creationId xmlns:p14="http://schemas.microsoft.com/office/powerpoint/2010/main" val="3738974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7" y="0"/>
            <a:ext cx="12230447" cy="6857999"/>
          </a:xfrm>
          <a:prstGeom prst="rect">
            <a:avLst/>
          </a:prstGeom>
        </p:spPr>
      </p:pic>
      <p:sp>
        <p:nvSpPr>
          <p:cNvPr id="3" name="TextBox 2"/>
          <p:cNvSpPr txBox="1"/>
          <p:nvPr/>
        </p:nvSpPr>
        <p:spPr>
          <a:xfrm>
            <a:off x="1184857" y="412124"/>
            <a:ext cx="9066726" cy="1015663"/>
          </a:xfrm>
          <a:prstGeom prst="rect">
            <a:avLst/>
          </a:prstGeom>
          <a:noFill/>
        </p:spPr>
        <p:txBody>
          <a:bodyPr wrap="square" rtlCol="0">
            <a:spAutoFit/>
          </a:bodyPr>
          <a:lstStyle/>
          <a:p>
            <a:pPr lvl="0" algn="ctr"/>
            <a:r>
              <a:rPr lang="ru-RU" sz="2000" b="1" i="1" dirty="0" smtClean="0">
                <a:solidFill>
                  <a:srgbClr val="0033CC"/>
                </a:solidFill>
                <a:latin typeface="Arial Black" panose="020B0A04020102020204" pitchFamily="34" charset="0"/>
                <a:cs typeface="Times New Roman" panose="02020603050405020304" pitchFamily="18" charset="0"/>
              </a:rPr>
              <a:t>2. Работа </a:t>
            </a:r>
            <a:r>
              <a:rPr lang="ru-RU" sz="2000" b="1" i="1" dirty="0">
                <a:solidFill>
                  <a:srgbClr val="0033CC"/>
                </a:solidFill>
                <a:latin typeface="Arial Black" panose="020B0A04020102020204" pitchFamily="34" charset="0"/>
                <a:cs typeface="Times New Roman" panose="02020603050405020304" pitchFamily="18" charset="0"/>
              </a:rPr>
              <a:t>с родителями Необходимое условие успешной адаптации – согласованность действий родителей и сотрудников дет. сада</a:t>
            </a:r>
          </a:p>
        </p:txBody>
      </p:sp>
      <p:sp>
        <p:nvSpPr>
          <p:cNvPr id="4" name="TextBox 3"/>
          <p:cNvSpPr txBox="1"/>
          <p:nvPr/>
        </p:nvSpPr>
        <p:spPr>
          <a:xfrm>
            <a:off x="347730" y="1790163"/>
            <a:ext cx="5679582" cy="4708981"/>
          </a:xfrm>
          <a:prstGeom prst="rect">
            <a:avLst/>
          </a:prstGeom>
          <a:noFill/>
        </p:spPr>
        <p:txBody>
          <a:bodyPr wrap="square" rtlCol="0">
            <a:spAutoFit/>
          </a:bodyPr>
          <a:lstStyle/>
          <a:p>
            <a:pPr lvl="0"/>
            <a:r>
              <a:rPr lang="ru-RU" sz="2000" b="1" i="1" dirty="0">
                <a:solidFill>
                  <a:srgbClr val="FF0000"/>
                </a:solidFill>
                <a:latin typeface="Times New Roman" panose="02020603050405020304" pitchFamily="18" charset="0"/>
                <a:cs typeface="Times New Roman" panose="02020603050405020304" pitchFamily="18" charset="0"/>
              </a:rPr>
              <a:t>При первом знакомстве моей целью было расположить к себе родителей и получить от них первичную информацию об их малыше. Заметила, что родители часто сами испытывают тревогу, поэтому прежде всего, старалась успокоить взрослых, ведь дети чутко улавливают их настроение. Для этого приглашаю осмотреть групповые помещения, показываю шкафчик, кроватку, игрушки, рассказываю, чем будут заниматься дети, во что играть. С каждым стараюсь проводить индивидуальное консультации, беседы, как вести себя, как помочь своему малышу в трудный период привыкания к детскому учреждению.</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0020" y="2034862"/>
            <a:ext cx="6341980" cy="3805188"/>
          </a:xfrm>
          <a:prstGeom prst="rect">
            <a:avLst/>
          </a:prstGeom>
        </p:spPr>
      </p:pic>
    </p:spTree>
    <p:extLst>
      <p:ext uri="{BB962C8B-B14F-4D97-AF65-F5344CB8AC3E}">
        <p14:creationId xmlns:p14="http://schemas.microsoft.com/office/powerpoint/2010/main" val="1118832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68" y="0"/>
            <a:ext cx="12292568" cy="6858000"/>
          </a:xfrm>
          <a:prstGeom prst="rect">
            <a:avLst/>
          </a:prstGeom>
        </p:spPr>
      </p:pic>
      <p:sp>
        <p:nvSpPr>
          <p:cNvPr id="3" name="TextBox 2"/>
          <p:cNvSpPr txBox="1"/>
          <p:nvPr/>
        </p:nvSpPr>
        <p:spPr>
          <a:xfrm>
            <a:off x="643944" y="1442432"/>
            <a:ext cx="3606083" cy="4093428"/>
          </a:xfrm>
          <a:prstGeom prst="rect">
            <a:avLst/>
          </a:prstGeom>
          <a:noFill/>
        </p:spPr>
        <p:txBody>
          <a:bodyPr wrap="square" rtlCol="0">
            <a:spAutoFit/>
          </a:bodyPr>
          <a:lstStyle/>
          <a:p>
            <a:r>
              <a:rPr lang="ru-RU"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 нашей группе встречает впервые пришедших</a:t>
            </a:r>
            <a:r>
              <a:rPr lang="ru-RU"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детей и родителей </a:t>
            </a:r>
            <a:r>
              <a:rPr lang="ru-RU"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забавная Пчелка, </a:t>
            </a:r>
            <a:r>
              <a:rPr lang="ru-RU"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которая является оберегом группы. </a:t>
            </a:r>
            <a:r>
              <a:rPr lang="ru-RU"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Пчелка помогает </a:t>
            </a:r>
            <a:r>
              <a:rPr lang="ru-RU"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познакомить с помещениями группы, следит за соблюдением режимных моментов: во время еды, во время умывания, учит убирать игрушки на место, пожалеет </a:t>
            </a:r>
            <a:r>
              <a:rPr lang="ru-RU"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плачущего.</a:t>
            </a:r>
            <a:endParaRPr lang="ru-RU" sz="2000" b="1" i="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648496" y="373487"/>
            <a:ext cx="8139448" cy="1200329"/>
          </a:xfrm>
          <a:prstGeom prst="rect">
            <a:avLst/>
          </a:prstGeom>
          <a:noFill/>
        </p:spPr>
        <p:txBody>
          <a:bodyPr wrap="square" rtlCol="0">
            <a:spAutoFit/>
          </a:bodyPr>
          <a:lstStyle/>
          <a:p>
            <a:pPr lvl="0" algn="ctr"/>
            <a:r>
              <a:rPr lang="ru-RU" sz="2400" b="1" i="1" dirty="0">
                <a:solidFill>
                  <a:srgbClr val="0033CC"/>
                </a:solidFill>
                <a:latin typeface="Times New Roman" panose="02020603050405020304" pitchFamily="18" charset="0"/>
                <a:cs typeface="Times New Roman" panose="02020603050405020304" pitchFamily="18" charset="0"/>
              </a:rPr>
              <a:t>3.Правильная организация пространственной предметно –развивающей </a:t>
            </a:r>
            <a:r>
              <a:rPr lang="ru-RU" sz="2400" b="1" i="1" dirty="0" smtClean="0">
                <a:solidFill>
                  <a:srgbClr val="0033CC"/>
                </a:solidFill>
                <a:latin typeface="Times New Roman" panose="02020603050405020304" pitchFamily="18" charset="0"/>
                <a:cs typeface="Times New Roman" panose="02020603050405020304" pitchFamily="18" charset="0"/>
              </a:rPr>
              <a:t>среды – одно из важных направлений в период адаптации детей</a:t>
            </a:r>
            <a:endParaRPr lang="ru-RU" sz="2400" b="1" i="1" dirty="0">
              <a:solidFill>
                <a:srgbClr val="0033CC"/>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993" y="1725768"/>
            <a:ext cx="7243532" cy="4357437"/>
          </a:xfrm>
          <a:prstGeom prst="rect">
            <a:avLst/>
          </a:prstGeom>
          <a:ln>
            <a:noFill/>
          </a:ln>
          <a:effectLst>
            <a:softEdge rad="112500"/>
          </a:effectLst>
        </p:spPr>
      </p:pic>
    </p:spTree>
    <p:extLst>
      <p:ext uri="{BB962C8B-B14F-4D97-AF65-F5344CB8AC3E}">
        <p14:creationId xmlns:p14="http://schemas.microsoft.com/office/powerpoint/2010/main" val="2051449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70" y="9959"/>
            <a:ext cx="12302112" cy="6848041"/>
          </a:xfrm>
          <a:prstGeom prst="rect">
            <a:avLst/>
          </a:prstGeom>
        </p:spPr>
      </p:pic>
      <p:sp>
        <p:nvSpPr>
          <p:cNvPr id="3" name="TextBox 2"/>
          <p:cNvSpPr txBox="1"/>
          <p:nvPr/>
        </p:nvSpPr>
        <p:spPr>
          <a:xfrm>
            <a:off x="3550667" y="4965912"/>
            <a:ext cx="8426684" cy="1738938"/>
          </a:xfrm>
          <a:prstGeom prst="rect">
            <a:avLst/>
          </a:prstGeom>
          <a:noFill/>
        </p:spPr>
        <p:txBody>
          <a:bodyPr wrap="square" rtlCol="0">
            <a:spAutoFit/>
          </a:bodyPr>
          <a:lstStyle/>
          <a:p>
            <a:pPr>
              <a:lnSpc>
                <a:spcPct val="107000"/>
              </a:lnSpc>
              <a:spcAft>
                <a:spcPts val="800"/>
              </a:spcAft>
            </a:pPr>
            <a:r>
              <a:rPr lang="ru-RU"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Любой малыш испытывает дискомфорт от размеров групповой комнаты и спальни – они слишком большие. Зрительно уменьшат помещение красивые занавески на окнах Мебель лучше разместить таким образом, чтобы она образовывала маленькие «комнатки», в которых дети чувствуют себя комфортно. </a:t>
            </a:r>
            <a:endParaRPr lang="ru-RU"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254" t="-313" r="25843" b="313"/>
          <a:stretch/>
        </p:blipFill>
        <p:spPr>
          <a:xfrm rot="5400000">
            <a:off x="8149455" y="702283"/>
            <a:ext cx="4185635" cy="3492716"/>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5838" y="1670858"/>
            <a:ext cx="5263360" cy="3158016"/>
          </a:xfrm>
          <a:prstGeom prst="rect">
            <a:avLst/>
          </a:prstGeom>
          <a:ln>
            <a:noFill/>
          </a:ln>
          <a:effectLst>
            <a:softEdge rad="112500"/>
          </a:effec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0667" y="9959"/>
            <a:ext cx="4070477" cy="2448646"/>
          </a:xfrm>
          <a:prstGeom prst="rect">
            <a:avLst/>
          </a:prstGeom>
          <a:ln>
            <a:noFill/>
          </a:ln>
          <a:effectLst>
            <a:softEdge rad="112500"/>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734" y="2543826"/>
            <a:ext cx="3884659" cy="2336865"/>
          </a:xfrm>
          <a:prstGeom prst="rect">
            <a:avLst/>
          </a:prstGeom>
        </p:spPr>
      </p:pic>
    </p:spTree>
    <p:extLst>
      <p:ext uri="{BB962C8B-B14F-4D97-AF65-F5344CB8AC3E}">
        <p14:creationId xmlns:p14="http://schemas.microsoft.com/office/powerpoint/2010/main" val="1112844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55" y="-91244"/>
            <a:ext cx="12440956" cy="6949244"/>
          </a:xfrm>
          <a:prstGeom prst="rect">
            <a:avLst/>
          </a:prstGeom>
          <a:ln>
            <a:noFill/>
          </a:ln>
          <a:effectLst>
            <a:softEdge rad="112500"/>
          </a:effectLst>
        </p:spPr>
      </p:pic>
      <p:sp>
        <p:nvSpPr>
          <p:cNvPr id="3" name="TextBox 2"/>
          <p:cNvSpPr txBox="1"/>
          <p:nvPr/>
        </p:nvSpPr>
        <p:spPr>
          <a:xfrm>
            <a:off x="103031" y="391395"/>
            <a:ext cx="3554570" cy="6020110"/>
          </a:xfrm>
          <a:prstGeom prst="rect">
            <a:avLst/>
          </a:prstGeom>
          <a:noFill/>
        </p:spPr>
        <p:txBody>
          <a:bodyPr wrap="square" rtlCol="0">
            <a:spAutoFit/>
          </a:bodyPr>
          <a:lstStyle/>
          <a:p>
            <a:pPr indent="228600">
              <a:lnSpc>
                <a:spcPct val="107000"/>
              </a:lnSpc>
              <a:spcAft>
                <a:spcPts val="0"/>
              </a:spcAft>
            </a:pPr>
            <a:r>
              <a:rPr lang="ru-RU"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 последнее время наметилась тенденция более легкого прохождения адаптации </a:t>
            </a:r>
            <a:r>
              <a:rPr lang="ru-RU"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детьми, с которыми я работаю. </a:t>
            </a:r>
            <a:r>
              <a:rPr lang="ru-RU"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Степень адаптации в основном, легкая и средняя. Для этого есть определенные </a:t>
            </a:r>
            <a:r>
              <a:rPr lang="ru-RU" sz="2000" b="1"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мотивы</a:t>
            </a:r>
            <a:r>
              <a:rPr lang="ru-RU"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создание условий развивающей предметно - пространственной среды, доброжелательное отношение к детям, единство требований к поведению ребенка дома и в детском саду</a:t>
            </a:r>
            <a:r>
              <a:rPr lang="ru-RU"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707" y="315148"/>
            <a:ext cx="4572268" cy="6096357"/>
          </a:xfrm>
          <a:prstGeom prst="rect">
            <a:avLst/>
          </a:prstGeom>
          <a:ln>
            <a:noFill/>
          </a:ln>
          <a:effectLst>
            <a:softEdge rad="112500"/>
          </a:effectLst>
        </p:spPr>
      </p:pic>
    </p:spTree>
    <p:extLst>
      <p:ext uri="{BB962C8B-B14F-4D97-AF65-F5344CB8AC3E}">
        <p14:creationId xmlns:p14="http://schemas.microsoft.com/office/powerpoint/2010/main" val="938884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99245" y="5445233"/>
            <a:ext cx="10419010" cy="1323439"/>
          </a:xfrm>
          <a:prstGeom prst="rect">
            <a:avLst/>
          </a:prstGeom>
          <a:noFill/>
        </p:spPr>
        <p:txBody>
          <a:bodyPr wrap="square" rtlCol="0">
            <a:spAutoFit/>
          </a:bodyPr>
          <a:lstStyle/>
          <a:p>
            <a:pPr lvl="0" algn="ctr"/>
            <a:r>
              <a:rPr lang="ru-RU"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Самая главная задача, которую должны решить все работники детского сада и родители в период адаптации – сделать детский сад для ребенка </a:t>
            </a:r>
            <a:r>
              <a:rPr lang="ru-RU" sz="2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желанным</a:t>
            </a:r>
            <a:endParaRPr lang="ru-RU" sz="3200" b="1" i="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t="7347"/>
          <a:stretch/>
        </p:blipFill>
        <p:spPr>
          <a:xfrm>
            <a:off x="1374597" y="347731"/>
            <a:ext cx="9145754" cy="5097502"/>
          </a:xfrm>
          <a:prstGeom prst="rect">
            <a:avLst/>
          </a:prstGeom>
          <a:ln>
            <a:noFill/>
          </a:ln>
          <a:effectLst>
            <a:softEdge rad="112500"/>
          </a:effectLst>
        </p:spPr>
      </p:pic>
    </p:spTree>
    <p:extLst>
      <p:ext uri="{BB962C8B-B14F-4D97-AF65-F5344CB8AC3E}">
        <p14:creationId xmlns:p14="http://schemas.microsoft.com/office/powerpoint/2010/main" val="55994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09711" cy="6858000"/>
          </a:xfrm>
          <a:prstGeom prst="rect">
            <a:avLst/>
          </a:prstGeom>
        </p:spPr>
      </p:pic>
      <p:sp>
        <p:nvSpPr>
          <p:cNvPr id="3" name="TextBox 2"/>
          <p:cNvSpPr txBox="1"/>
          <p:nvPr/>
        </p:nvSpPr>
        <p:spPr>
          <a:xfrm>
            <a:off x="1841679" y="605307"/>
            <a:ext cx="8551572" cy="1732203"/>
          </a:xfrm>
          <a:prstGeom prst="rect">
            <a:avLst/>
          </a:prstGeom>
          <a:noFill/>
        </p:spPr>
        <p:txBody>
          <a:bodyPr wrap="square" rtlCol="0">
            <a:prstTxWarp prst="textWave4">
              <a:avLst/>
            </a:prstTxWarp>
            <a:spAutoFit/>
          </a:bodyPr>
          <a:lstStyle/>
          <a:p>
            <a:r>
              <a:rPr lang="ru-RU" b="1" i="1" dirty="0" smtClean="0">
                <a:solidFill>
                  <a:srgbClr val="FF0000"/>
                </a:solidFill>
                <a:latin typeface="Arial Black" panose="020B0A04020102020204" pitchFamily="34" charset="0"/>
              </a:rPr>
              <a:t>Спасибо за внимание!</a:t>
            </a:r>
            <a:endParaRPr lang="ru-RU" b="1" i="1" dirty="0">
              <a:solidFill>
                <a:srgbClr val="FF0000"/>
              </a:solidFill>
              <a:latin typeface="Arial Black" panose="020B0A04020102020204" pitchFamily="34" charset="0"/>
            </a:endParaRPr>
          </a:p>
        </p:txBody>
      </p:sp>
      <p:sp>
        <p:nvSpPr>
          <p:cNvPr id="4" name="Сердце 3"/>
          <p:cNvSpPr/>
          <p:nvPr/>
        </p:nvSpPr>
        <p:spPr>
          <a:xfrm>
            <a:off x="2987900" y="2768956"/>
            <a:ext cx="5306096" cy="3490174"/>
          </a:xfrm>
          <a:prstGeom prst="hear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98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9" y="0"/>
            <a:ext cx="12101847" cy="6858000"/>
          </a:xfrm>
          <a:prstGeom prst="rect">
            <a:avLst/>
          </a:prstGeom>
        </p:spPr>
      </p:pic>
      <p:sp>
        <p:nvSpPr>
          <p:cNvPr id="3" name="TextBox 2"/>
          <p:cNvSpPr txBox="1"/>
          <p:nvPr/>
        </p:nvSpPr>
        <p:spPr>
          <a:xfrm>
            <a:off x="901522" y="2356834"/>
            <a:ext cx="10715222" cy="3996075"/>
          </a:xfrm>
          <a:prstGeom prst="rect">
            <a:avLst/>
          </a:prstGeom>
          <a:noFill/>
        </p:spPr>
        <p:txBody>
          <a:bodyPr wrap="square" rtlCol="0">
            <a:spAutoFit/>
          </a:bodyPr>
          <a:lstStyle/>
          <a:p>
            <a:pPr algn="ctr"/>
            <a:r>
              <a:rPr lang="ru-RU" sz="3600" b="1" i="1" dirty="0">
                <a:solidFill>
                  <a:srgbClr val="FF0000"/>
                </a:solidFill>
                <a:latin typeface="TimesNewRoman"/>
              </a:rPr>
              <a:t>Когда думаешь о детском мозге, представляешь нежный цветок розы, на котором дрожит капелька росы. Какая осторожность и нежность нужны, чтобы, сорвав цветок, не уронить каплю.         </a:t>
            </a:r>
            <a:r>
              <a:rPr lang="ru-RU" sz="3600" i="1" dirty="0">
                <a:solidFill>
                  <a:srgbClr val="FF0000"/>
                </a:solidFill>
                <a:latin typeface="TimesNewRoman"/>
              </a:rPr>
              <a:t>                           </a:t>
            </a:r>
            <a:endParaRPr lang="ru-RU" sz="3600" dirty="0">
              <a:solidFill>
                <a:srgbClr val="FF0000"/>
              </a:solidFill>
              <a:latin typeface="TimesNewRoman"/>
            </a:endParaRPr>
          </a:p>
          <a:p>
            <a:pPr algn="ctr"/>
            <a:r>
              <a:rPr lang="ru-RU" sz="3600" i="1" dirty="0">
                <a:solidFill>
                  <a:srgbClr val="FF0000"/>
                </a:solidFill>
                <a:latin typeface="TimesNewRoman"/>
              </a:rPr>
              <a:t>         </a:t>
            </a:r>
            <a:r>
              <a:rPr lang="ru-RU" sz="3600" i="1" dirty="0" smtClean="0">
                <a:solidFill>
                  <a:srgbClr val="FF0000"/>
                </a:solidFill>
                <a:latin typeface="TimesNewRoman"/>
              </a:rPr>
              <a:t>                     </a:t>
            </a:r>
            <a:r>
              <a:rPr lang="ru-RU" sz="3600" b="1" i="1" dirty="0" smtClean="0">
                <a:solidFill>
                  <a:srgbClr val="FF0000"/>
                </a:solidFill>
                <a:latin typeface="TimesNewRoman"/>
              </a:rPr>
              <a:t>В</a:t>
            </a:r>
            <a:r>
              <a:rPr lang="ru-RU" sz="3600" b="1" i="1" dirty="0">
                <a:solidFill>
                  <a:srgbClr val="FF0000"/>
                </a:solidFill>
                <a:latin typeface="TimesNewRoman"/>
              </a:rPr>
              <a:t>. А. Сухомлинский</a:t>
            </a:r>
            <a:endParaRPr lang="ru-RU" sz="3600" b="0" i="0" dirty="0">
              <a:solidFill>
                <a:srgbClr val="FF0000"/>
              </a:solidFill>
              <a:effectLst/>
              <a:latin typeface="TimesNewRoman"/>
            </a:endParaRPr>
          </a:p>
        </p:txBody>
      </p:sp>
    </p:spTree>
    <p:extLst>
      <p:ext uri="{BB962C8B-B14F-4D97-AF65-F5344CB8AC3E}">
        <p14:creationId xmlns:p14="http://schemas.microsoft.com/office/powerpoint/2010/main" val="3840466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2" y="180305"/>
            <a:ext cx="11990230" cy="6548907"/>
          </a:xfrm>
          <a:prstGeom prst="rect">
            <a:avLst/>
          </a:prstGeom>
        </p:spPr>
      </p:pic>
      <p:sp>
        <p:nvSpPr>
          <p:cNvPr id="3" name="TextBox 2"/>
          <p:cNvSpPr txBox="1"/>
          <p:nvPr/>
        </p:nvSpPr>
        <p:spPr>
          <a:xfrm>
            <a:off x="643945" y="403360"/>
            <a:ext cx="5731097" cy="6010319"/>
          </a:xfrm>
          <a:prstGeom prst="rect">
            <a:avLst/>
          </a:prstGeom>
          <a:noFill/>
        </p:spPr>
        <p:txBody>
          <a:bodyPr wrap="square" rtlCol="0">
            <a:spAutoFit/>
          </a:bodyPr>
          <a:lstStyle/>
          <a:p>
            <a:pPr lvl="0"/>
            <a:r>
              <a:rPr lang="ru-RU" sz="2400" b="1" i="1" dirty="0">
                <a:solidFill>
                  <a:srgbClr val="FF0000"/>
                </a:solidFill>
                <a:latin typeface="Times New Roman" panose="02020603050405020304" pitchFamily="18" charset="0"/>
                <a:cs typeface="Times New Roman" panose="02020603050405020304" pitchFamily="18" charset="0"/>
              </a:rPr>
              <a:t>Малыш подрос и детское учреждение первым открывает перед ним мир социально общественной жизни, где он впервые приобретает умение взаимодействовать с другими детьми и взрослыми. </a:t>
            </a:r>
          </a:p>
          <a:p>
            <a:pPr lvl="0"/>
            <a:r>
              <a:rPr lang="ru-RU" sz="2400" b="1" i="1" dirty="0">
                <a:solidFill>
                  <a:srgbClr val="FF0000"/>
                </a:solidFill>
                <a:latin typeface="Times New Roman" panose="02020603050405020304" pitchFamily="18" charset="0"/>
                <a:cs typeface="Times New Roman" panose="02020603050405020304" pitchFamily="18" charset="0"/>
              </a:rPr>
              <a:t>Проблема адаптации ребенка к условиям детского сада возникла с самого начала существования дошкольных учреждений и продолжает оставаться актуальной в наше время. Я давно работаю с детьми младшего возраста, но каждый раз меня </a:t>
            </a:r>
            <a:r>
              <a:rPr lang="ru-RU" sz="2400" b="1" i="1" dirty="0" smtClean="0">
                <a:solidFill>
                  <a:srgbClr val="FF0000"/>
                </a:solidFill>
                <a:latin typeface="Times New Roman" panose="02020603050405020304" pitchFamily="18" charset="0"/>
                <a:cs typeface="Times New Roman" panose="02020603050405020304" pitchFamily="18" charset="0"/>
              </a:rPr>
              <a:t>волнует вопрос, </a:t>
            </a:r>
            <a:r>
              <a:rPr lang="ru-RU" sz="2400" b="1" i="1" dirty="0">
                <a:solidFill>
                  <a:srgbClr val="FF0000"/>
                </a:solidFill>
                <a:latin typeface="Times New Roman" panose="02020603050405020304" pitchFamily="18" charset="0"/>
                <a:cs typeface="Times New Roman" panose="02020603050405020304" pitchFamily="18" charset="0"/>
              </a:rPr>
              <a:t>как помочь малышу перенести стресс, облегчить его страдания во время адаптации.</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23487" y="1565500"/>
            <a:ext cx="6454640" cy="3872784"/>
          </a:xfrm>
          <a:prstGeom prst="rect">
            <a:avLst/>
          </a:prstGeom>
          <a:ln>
            <a:noFill/>
          </a:ln>
          <a:effectLst>
            <a:softEdge rad="112500"/>
          </a:effectLst>
        </p:spPr>
      </p:pic>
    </p:spTree>
    <p:extLst>
      <p:ext uri="{BB962C8B-B14F-4D97-AF65-F5344CB8AC3E}">
        <p14:creationId xmlns:p14="http://schemas.microsoft.com/office/powerpoint/2010/main" val="241771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TextBox 2"/>
          <p:cNvSpPr txBox="1"/>
          <p:nvPr/>
        </p:nvSpPr>
        <p:spPr>
          <a:xfrm>
            <a:off x="425003" y="4584878"/>
            <a:ext cx="10522039" cy="2308324"/>
          </a:xfrm>
          <a:prstGeom prst="rect">
            <a:avLst/>
          </a:prstGeom>
          <a:noFill/>
        </p:spPr>
        <p:txBody>
          <a:bodyPr wrap="square" rtlCol="0">
            <a:spAutoFit/>
          </a:bodyPr>
          <a:lstStyle/>
          <a:p>
            <a:pPr lvl="0" algn="ctr"/>
            <a:r>
              <a:rPr lang="ru-RU" sz="2400" b="1" i="1" dirty="0">
                <a:solidFill>
                  <a:srgbClr val="FF0000"/>
                </a:solidFill>
                <a:latin typeface="Times New Roman" panose="02020603050405020304" pitchFamily="18" charset="0"/>
                <a:cs typeface="Times New Roman" panose="02020603050405020304" pitchFamily="18" charset="0"/>
              </a:rPr>
              <a:t>Чтобы процесс адаптации прошел более успешно опираясь на положения ФГОС, ДОУ должно вести работу по трем направлениям:</a:t>
            </a:r>
          </a:p>
          <a:p>
            <a:pPr lvl="0" algn="ctr"/>
            <a:r>
              <a:rPr lang="ru-RU" sz="2400" b="1" i="1" dirty="0">
                <a:solidFill>
                  <a:srgbClr val="FF0000"/>
                </a:solidFill>
                <a:latin typeface="Times New Roman" panose="02020603050405020304" pitchFamily="18" charset="0"/>
                <a:cs typeface="Times New Roman" panose="02020603050405020304" pitchFamily="18" charset="0"/>
              </a:rPr>
              <a:t> 1.Создание эмоционально благоприятной атмосферы в группе; </a:t>
            </a:r>
          </a:p>
          <a:p>
            <a:pPr lvl="0" algn="ctr"/>
            <a:r>
              <a:rPr lang="ru-RU" sz="2400" b="1" i="1" dirty="0">
                <a:solidFill>
                  <a:srgbClr val="FF0000"/>
                </a:solidFill>
                <a:latin typeface="Times New Roman" panose="02020603050405020304" pitchFamily="18" charset="0"/>
                <a:cs typeface="Times New Roman" panose="02020603050405020304" pitchFamily="18" charset="0"/>
              </a:rPr>
              <a:t>2.Работа с родителями; </a:t>
            </a:r>
          </a:p>
          <a:p>
            <a:pPr lvl="0" algn="ctr"/>
            <a:r>
              <a:rPr lang="ru-RU" sz="2400" b="1" i="1" dirty="0">
                <a:solidFill>
                  <a:srgbClr val="FF0000"/>
                </a:solidFill>
                <a:latin typeface="Times New Roman" panose="02020603050405020304" pitchFamily="18" charset="0"/>
                <a:cs typeface="Times New Roman" panose="02020603050405020304" pitchFamily="18" charset="0"/>
              </a:rPr>
              <a:t>3.Правильная организация пространственной предметно –развивающей среды</a:t>
            </a: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34178"/>
          <a:stretch/>
        </p:blipFill>
        <p:spPr>
          <a:xfrm>
            <a:off x="0" y="-51913"/>
            <a:ext cx="4434894" cy="3892157"/>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1544" y="181274"/>
            <a:ext cx="4567707" cy="3425781"/>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9377" y="1432841"/>
            <a:ext cx="5262775" cy="3165888"/>
          </a:xfrm>
          <a:prstGeom prst="rect">
            <a:avLst/>
          </a:prstGeom>
          <a:ln>
            <a:noFill/>
          </a:ln>
          <a:effectLst>
            <a:softEdge rad="112500"/>
          </a:effectLst>
        </p:spPr>
      </p:pic>
    </p:spTree>
    <p:extLst>
      <p:ext uri="{BB962C8B-B14F-4D97-AF65-F5344CB8AC3E}">
        <p14:creationId xmlns:p14="http://schemas.microsoft.com/office/powerpoint/2010/main" val="37284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84" y="0"/>
            <a:ext cx="12419084" cy="6857999"/>
          </a:xfrm>
          <a:prstGeom prst="rect">
            <a:avLst/>
          </a:prstGeom>
        </p:spPr>
      </p:pic>
      <p:sp>
        <p:nvSpPr>
          <p:cNvPr id="3" name="TextBox 2"/>
          <p:cNvSpPr txBox="1"/>
          <p:nvPr/>
        </p:nvSpPr>
        <p:spPr>
          <a:xfrm>
            <a:off x="296214" y="399243"/>
            <a:ext cx="7006107" cy="1015663"/>
          </a:xfrm>
          <a:prstGeom prst="rect">
            <a:avLst/>
          </a:prstGeom>
          <a:noFill/>
        </p:spPr>
        <p:txBody>
          <a:bodyPr wrap="square" rtlCol="0">
            <a:spAutoFit/>
          </a:bodyPr>
          <a:lstStyle/>
          <a:p>
            <a:pPr lvl="0" algn="ctr"/>
            <a:r>
              <a:rPr lang="ru-RU" sz="2000" b="1" i="1" dirty="0" smtClean="0">
                <a:solidFill>
                  <a:srgbClr val="0033CC"/>
                </a:solidFill>
                <a:latin typeface="Arial Black" panose="020B0A04020102020204" pitchFamily="34" charset="0"/>
              </a:rPr>
              <a:t>1. Создание </a:t>
            </a:r>
            <a:r>
              <a:rPr lang="ru-RU" sz="2000" b="1" i="1" dirty="0">
                <a:solidFill>
                  <a:srgbClr val="0033CC"/>
                </a:solidFill>
                <a:latin typeface="Arial Black" panose="020B0A04020102020204" pitchFamily="34" charset="0"/>
              </a:rPr>
              <a:t>эмоционально благоприятной атмосферы в </a:t>
            </a:r>
            <a:r>
              <a:rPr lang="ru-RU" sz="2000" b="1" i="1" dirty="0" smtClean="0">
                <a:solidFill>
                  <a:srgbClr val="0033CC"/>
                </a:solidFill>
                <a:latin typeface="Arial Black" panose="020B0A04020102020204" pitchFamily="34" charset="0"/>
              </a:rPr>
              <a:t>группе – важное направление в период адаптации</a:t>
            </a:r>
            <a:endParaRPr lang="ru-RU" sz="2000" b="1" i="1" dirty="0">
              <a:solidFill>
                <a:srgbClr val="0033CC"/>
              </a:solidFill>
              <a:latin typeface="Arial Black" panose="020B0A04020102020204" pitchFamily="34" charset="0"/>
            </a:endParaRPr>
          </a:p>
        </p:txBody>
      </p:sp>
      <p:sp>
        <p:nvSpPr>
          <p:cNvPr id="4" name="TextBox 3"/>
          <p:cNvSpPr txBox="1"/>
          <p:nvPr/>
        </p:nvSpPr>
        <p:spPr>
          <a:xfrm>
            <a:off x="128789" y="1414906"/>
            <a:ext cx="5731098" cy="5016758"/>
          </a:xfrm>
          <a:prstGeom prst="rect">
            <a:avLst/>
          </a:prstGeom>
          <a:noFill/>
        </p:spPr>
        <p:txBody>
          <a:bodyPr wrap="square" rtlCol="0">
            <a:spAutoFit/>
          </a:bodyPr>
          <a:lstStyle/>
          <a:p>
            <a:pPr lvl="0"/>
            <a:r>
              <a:rPr lang="ru-RU" sz="2000" b="1" i="1" dirty="0">
                <a:solidFill>
                  <a:srgbClr val="FF0000"/>
                </a:solidFill>
                <a:latin typeface="Times New Roman" panose="02020603050405020304" pitchFamily="18" charset="0"/>
                <a:cs typeface="Times New Roman" panose="02020603050405020304" pitchFamily="18" charset="0"/>
              </a:rPr>
              <a:t>Необходимо сформировать у ребенка положительную установку, желание идти в детский сад. Это зависит в первую очередь, от умения и усилий сотрудников детского сада создать атмосферу тепла, уюта и благожелательности в группе </a:t>
            </a:r>
          </a:p>
          <a:p>
            <a:pPr lvl="0"/>
            <a:r>
              <a:rPr lang="ru-RU" sz="2000" b="1" i="1" dirty="0" smtClean="0">
                <a:solidFill>
                  <a:srgbClr val="FF0000"/>
                </a:solidFill>
                <a:latin typeface="Times New Roman" panose="02020603050405020304" pitchFamily="18" charset="0"/>
                <a:cs typeface="Times New Roman" panose="02020603050405020304" pitchFamily="18" charset="0"/>
              </a:rPr>
              <a:t> </a:t>
            </a:r>
            <a:r>
              <a:rPr lang="ru-RU" sz="2000" b="1" i="1" dirty="0">
                <a:solidFill>
                  <a:srgbClr val="FF0000"/>
                </a:solidFill>
                <a:latin typeface="Times New Roman" panose="02020603050405020304" pitchFamily="18" charset="0"/>
                <a:cs typeface="Times New Roman" panose="02020603050405020304" pitchFamily="18" charset="0"/>
              </a:rPr>
              <a:t>В период адаптации надо временно сохранить привычные для ребенка приемы воспитания, даже если они противоречат установленным в детском саду правилам: перед сном я могу покачать ребенка, дать игрушку, посидеть рядом, рассказать </a:t>
            </a:r>
            <a:r>
              <a:rPr lang="ru-RU" sz="2000" b="1" i="1" dirty="0" smtClean="0">
                <a:solidFill>
                  <a:srgbClr val="FF0000"/>
                </a:solidFill>
                <a:latin typeface="Times New Roman" panose="02020603050405020304" pitchFamily="18" charset="0"/>
                <a:cs typeface="Times New Roman" panose="02020603050405020304" pitchFamily="18" charset="0"/>
              </a:rPr>
              <a:t>сказку, спеть колыбельную. </a:t>
            </a:r>
            <a:r>
              <a:rPr lang="ru-RU" sz="2000" b="1" i="1" dirty="0">
                <a:solidFill>
                  <a:srgbClr val="FF0000"/>
                </a:solidFill>
                <a:latin typeface="Times New Roman" panose="02020603050405020304" pitchFamily="18" charset="0"/>
                <a:cs typeface="Times New Roman" panose="02020603050405020304" pitchFamily="18" charset="0"/>
              </a:rPr>
              <a:t>Ни в коем случае нельзя насильно кормить или укладывать спать, чтобы не вызвать и не закрепить на долгое время отрицательное отношение к новой обстановке</a:t>
            </a: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14631" t="4682" r="4320"/>
          <a:stretch/>
        </p:blipFill>
        <p:spPr>
          <a:xfrm>
            <a:off x="5758781" y="1271787"/>
            <a:ext cx="6321499" cy="4472189"/>
          </a:xfrm>
          <a:prstGeom prst="rect">
            <a:avLst/>
          </a:prstGeom>
          <a:ln>
            <a:noFill/>
          </a:ln>
          <a:effectLst>
            <a:softEdge rad="112500"/>
          </a:effectLst>
        </p:spPr>
      </p:pic>
    </p:spTree>
    <p:extLst>
      <p:ext uri="{BB962C8B-B14F-4D97-AF65-F5344CB8AC3E}">
        <p14:creationId xmlns:p14="http://schemas.microsoft.com/office/powerpoint/2010/main" val="300874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6940"/>
            <a:ext cx="12192001" cy="6841060"/>
          </a:xfrm>
          <a:prstGeom prst="rect">
            <a:avLst/>
          </a:prstGeom>
        </p:spPr>
      </p:pic>
      <p:sp>
        <p:nvSpPr>
          <p:cNvPr id="3" name="TextBox 2"/>
          <p:cNvSpPr txBox="1"/>
          <p:nvPr/>
        </p:nvSpPr>
        <p:spPr>
          <a:xfrm>
            <a:off x="566670" y="4669581"/>
            <a:ext cx="10341736" cy="1938992"/>
          </a:xfrm>
          <a:prstGeom prst="rect">
            <a:avLst/>
          </a:prstGeom>
          <a:noFill/>
        </p:spPr>
        <p:txBody>
          <a:bodyPr wrap="square" rtlCol="0">
            <a:spAutoFit/>
          </a:bodyPr>
          <a:lstStyle/>
          <a:p>
            <a:pPr lvl="0" algn="ctr"/>
            <a:r>
              <a:rPr lang="ru-RU" sz="2400" b="1" i="1" dirty="0" smtClean="0">
                <a:solidFill>
                  <a:srgbClr val="FF0000"/>
                </a:solidFill>
                <a:latin typeface="Times New Roman" panose="02020603050405020304" pitchFamily="18" charset="0"/>
                <a:cs typeface="Times New Roman" panose="02020603050405020304" pitchFamily="18" charset="0"/>
              </a:rPr>
              <a:t>Для </a:t>
            </a:r>
            <a:r>
              <a:rPr lang="ru-RU" sz="2400" b="1" i="1" dirty="0">
                <a:solidFill>
                  <a:srgbClr val="FF0000"/>
                </a:solidFill>
                <a:latin typeface="Times New Roman" panose="02020603050405020304" pitchFamily="18" charset="0"/>
                <a:cs typeface="Times New Roman" panose="02020603050405020304" pitchFamily="18" charset="0"/>
              </a:rPr>
              <a:t>детей в этот период в</a:t>
            </a:r>
            <a:r>
              <a:rPr lang="ru-RU" sz="2400" b="1" i="1" dirty="0" smtClean="0">
                <a:solidFill>
                  <a:srgbClr val="FF0000"/>
                </a:solidFill>
                <a:latin typeface="Times New Roman" panose="02020603050405020304" pitchFamily="18" charset="0"/>
                <a:cs typeface="Times New Roman" panose="02020603050405020304" pitchFamily="18" charset="0"/>
              </a:rPr>
              <a:t>ажна</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dirty="0" err="1" smtClean="0">
                <a:solidFill>
                  <a:srgbClr val="FF0000"/>
                </a:solidFill>
                <a:latin typeface="Times New Roman" panose="02020603050405020304" pitchFamily="18" charset="0"/>
                <a:cs typeface="Times New Roman" panose="02020603050405020304" pitchFamily="18" charset="0"/>
              </a:rPr>
              <a:t>изодеятельность</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dirty="0" smtClean="0">
                <a:solidFill>
                  <a:srgbClr val="FF0000"/>
                </a:solidFill>
                <a:latin typeface="Times New Roman" panose="02020603050405020304" pitchFamily="18" charset="0"/>
                <a:cs typeface="Times New Roman" panose="02020603050405020304" pitchFamily="18" charset="0"/>
              </a:rPr>
              <a:t>и лепка, </a:t>
            </a:r>
            <a:r>
              <a:rPr lang="ru-RU" sz="2400" b="1" i="1" dirty="0">
                <a:solidFill>
                  <a:srgbClr val="FF0000"/>
                </a:solidFill>
                <a:latin typeface="Times New Roman" panose="02020603050405020304" pitchFamily="18" charset="0"/>
                <a:cs typeface="Times New Roman" panose="02020603050405020304" pitchFamily="18" charset="0"/>
              </a:rPr>
              <a:t>чтобы ребенок мог выплеснуть </a:t>
            </a:r>
            <a:r>
              <a:rPr lang="ru-RU" sz="2400" b="1" i="1" dirty="0" smtClean="0">
                <a:solidFill>
                  <a:srgbClr val="FF0000"/>
                </a:solidFill>
                <a:latin typeface="Times New Roman" panose="02020603050405020304" pitchFamily="18" charset="0"/>
                <a:cs typeface="Times New Roman" panose="02020603050405020304" pitchFamily="18" charset="0"/>
              </a:rPr>
              <a:t>свои </a:t>
            </a:r>
            <a:r>
              <a:rPr lang="ru-RU" sz="2400" b="1" i="1" dirty="0">
                <a:solidFill>
                  <a:srgbClr val="FF0000"/>
                </a:solidFill>
                <a:latin typeface="Times New Roman" panose="02020603050405020304" pitchFamily="18" charset="0"/>
                <a:cs typeface="Times New Roman" panose="02020603050405020304" pitchFamily="18" charset="0"/>
              </a:rPr>
              <a:t>чувства, т.к. многие </a:t>
            </a:r>
            <a:r>
              <a:rPr lang="ru-RU" sz="2400" b="1" i="1" dirty="0" smtClean="0">
                <a:solidFill>
                  <a:srgbClr val="FF0000"/>
                </a:solidFill>
                <a:latin typeface="Times New Roman" panose="02020603050405020304" pitchFamily="18" charset="0"/>
                <a:cs typeface="Times New Roman" panose="02020603050405020304" pitchFamily="18" charset="0"/>
              </a:rPr>
              <a:t>дети </a:t>
            </a:r>
            <a:r>
              <a:rPr lang="ru-RU" sz="2400" b="1" i="1" dirty="0">
                <a:solidFill>
                  <a:srgbClr val="FF0000"/>
                </a:solidFill>
                <a:latin typeface="Times New Roman" panose="02020603050405020304" pitchFamily="18" charset="0"/>
                <a:cs typeface="Times New Roman" panose="02020603050405020304" pitchFamily="18" charset="0"/>
              </a:rPr>
              <a:t>2-3-лет</a:t>
            </a:r>
            <a:r>
              <a:rPr lang="ru-RU" sz="2400" b="1" i="1" dirty="0" smtClean="0">
                <a:solidFill>
                  <a:srgbClr val="FF0000"/>
                </a:solidFill>
                <a:latin typeface="Times New Roman" panose="02020603050405020304" pitchFamily="18" charset="0"/>
                <a:cs typeface="Times New Roman" panose="02020603050405020304" pitchFamily="18" charset="0"/>
              </a:rPr>
              <a:t> еще </a:t>
            </a:r>
            <a:r>
              <a:rPr lang="ru-RU" sz="2400" b="1" i="1" dirty="0">
                <a:solidFill>
                  <a:srgbClr val="FF0000"/>
                </a:solidFill>
                <a:latin typeface="Times New Roman" panose="02020603050405020304" pitchFamily="18" charset="0"/>
                <a:cs typeface="Times New Roman" panose="02020603050405020304" pitchFamily="18" charset="0"/>
              </a:rPr>
              <a:t>не говорят. В нашей группе уголок </a:t>
            </a:r>
            <a:r>
              <a:rPr lang="ru-RU" sz="2400" b="1" i="1" dirty="0" smtClean="0">
                <a:solidFill>
                  <a:srgbClr val="FF0000"/>
                </a:solidFill>
                <a:latin typeface="Times New Roman" panose="02020603050405020304" pitchFamily="18" charset="0"/>
                <a:cs typeface="Times New Roman" panose="02020603050405020304" pitchFamily="18" charset="0"/>
              </a:rPr>
              <a:t>художественного творчества со </a:t>
            </a:r>
            <a:r>
              <a:rPr lang="ru-RU" sz="2400" b="1" i="1" dirty="0">
                <a:solidFill>
                  <a:srgbClr val="FF0000"/>
                </a:solidFill>
                <a:latin typeface="Times New Roman" panose="02020603050405020304" pitchFamily="18" charset="0"/>
                <a:cs typeface="Times New Roman" panose="02020603050405020304" pitchFamily="18" charset="0"/>
              </a:rPr>
              <a:t>свободным доступом детей к </a:t>
            </a:r>
            <a:r>
              <a:rPr lang="ru-RU" sz="2400" b="1" i="1" dirty="0" smtClean="0">
                <a:solidFill>
                  <a:srgbClr val="FF0000"/>
                </a:solidFill>
                <a:latin typeface="Times New Roman" panose="02020603050405020304" pitchFamily="18" charset="0"/>
                <a:cs typeface="Times New Roman" panose="02020603050405020304" pitchFamily="18" charset="0"/>
              </a:rPr>
              <a:t>карандашам, бумаге, мелкам, пластилину </a:t>
            </a:r>
            <a:r>
              <a:rPr lang="ru-RU" sz="2400" b="1" i="1" dirty="0">
                <a:solidFill>
                  <a:srgbClr val="FF0000"/>
                </a:solidFill>
                <a:latin typeface="Times New Roman" panose="02020603050405020304" pitchFamily="18" charset="0"/>
                <a:cs typeface="Times New Roman" panose="02020603050405020304" pitchFamily="18" charset="0"/>
              </a:rPr>
              <a:t>решает эту проблему</a:t>
            </a:r>
            <a:r>
              <a:rPr lang="ru-RU" i="1" dirty="0">
                <a:solidFill>
                  <a:srgbClr val="FF0000"/>
                </a:solidFill>
                <a:latin typeface="Arial Black" panose="020B0A04020102020204" pitchFamily="34" charset="0"/>
              </a:rPr>
              <a:t>.</a:t>
            </a: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7840"/>
          <a:stretch/>
        </p:blipFill>
        <p:spPr>
          <a:xfrm rot="5400000">
            <a:off x="-646785" y="556633"/>
            <a:ext cx="4796073" cy="3502504"/>
          </a:xfrm>
          <a:prstGeom prst="rect">
            <a:avLst/>
          </a:prstGeom>
          <a:ln>
            <a:noFill/>
          </a:ln>
          <a:effectLst>
            <a:softEdge rad="112500"/>
          </a:effectLst>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r="11596"/>
          <a:stretch/>
        </p:blipFill>
        <p:spPr>
          <a:xfrm rot="5400000">
            <a:off x="8098169" y="781581"/>
            <a:ext cx="4759733" cy="3230451"/>
          </a:xfrm>
          <a:prstGeom prst="rect">
            <a:avLst/>
          </a:prstGeom>
          <a:ln>
            <a:noFill/>
          </a:ln>
          <a:effectLst>
            <a:softEdge rad="112500"/>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932" y="557698"/>
            <a:ext cx="5651450" cy="3399700"/>
          </a:xfrm>
          <a:prstGeom prst="rect">
            <a:avLst/>
          </a:prstGeom>
          <a:ln>
            <a:noFill/>
          </a:ln>
          <a:effectLst>
            <a:softEdge rad="112500"/>
          </a:effectLst>
        </p:spPr>
      </p:pic>
    </p:spTree>
    <p:extLst>
      <p:ext uri="{BB962C8B-B14F-4D97-AF65-F5344CB8AC3E}">
        <p14:creationId xmlns:p14="http://schemas.microsoft.com/office/powerpoint/2010/main" val="2497561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70" y="0"/>
            <a:ext cx="12419085" cy="6858000"/>
          </a:xfrm>
          <a:prstGeom prst="rect">
            <a:avLst/>
          </a:prstGeom>
        </p:spPr>
      </p:pic>
      <p:sp>
        <p:nvSpPr>
          <p:cNvPr id="4" name="TextBox 3"/>
          <p:cNvSpPr txBox="1"/>
          <p:nvPr/>
        </p:nvSpPr>
        <p:spPr>
          <a:xfrm flipH="1">
            <a:off x="412124" y="3993260"/>
            <a:ext cx="10406128" cy="2554545"/>
          </a:xfrm>
          <a:prstGeom prst="rect">
            <a:avLst/>
          </a:prstGeom>
          <a:noFill/>
        </p:spPr>
        <p:txBody>
          <a:bodyPr wrap="square" rtlCol="0">
            <a:spAutoFit/>
          </a:bodyPr>
          <a:lstStyle/>
          <a:p>
            <a:pPr lvl="0"/>
            <a:r>
              <a:rPr lang="ru-RU" sz="2000" b="1" i="1" dirty="0" smtClean="0">
                <a:solidFill>
                  <a:srgbClr val="FF0000"/>
                </a:solidFill>
                <a:latin typeface="Times New Roman" panose="02020603050405020304" pitchFamily="18" charset="0"/>
                <a:cs typeface="Times New Roman" panose="02020603050405020304" pitchFamily="18" charset="0"/>
              </a:rPr>
              <a:t>В </a:t>
            </a:r>
            <a:r>
              <a:rPr lang="ru-RU" sz="2000" b="1" i="1" dirty="0">
                <a:solidFill>
                  <a:srgbClr val="FF0000"/>
                </a:solidFill>
                <a:latin typeface="Times New Roman" panose="02020603050405020304" pitchFamily="18" charset="0"/>
                <a:cs typeface="Times New Roman" panose="02020603050405020304" pitchFamily="18" charset="0"/>
              </a:rPr>
              <a:t>своей группе я создаю такие игровые ситуации, чтобы малыш мог отвлечься, меньше думал о доме, больше смеялся, для этого вношу игрушки – забавы, говорю шутками, прибаутками, пою веселые песенки.</a:t>
            </a:r>
          </a:p>
          <a:p>
            <a:pPr lvl="0"/>
            <a:r>
              <a:rPr lang="ru-RU" sz="2000" b="1" i="1" dirty="0">
                <a:solidFill>
                  <a:srgbClr val="FF0000"/>
                </a:solidFill>
                <a:latin typeface="Times New Roman" panose="02020603050405020304" pitchFamily="18" charset="0"/>
                <a:cs typeface="Times New Roman" panose="02020603050405020304" pitchFamily="18" charset="0"/>
              </a:rPr>
              <a:t>В адаптационный период отдаю предпочтение играм, направленным на неожиданный </a:t>
            </a:r>
            <a:r>
              <a:rPr lang="ru-RU" sz="2000" b="1" i="1" u="sng" dirty="0">
                <a:solidFill>
                  <a:srgbClr val="FF0000"/>
                </a:solidFill>
                <a:latin typeface="Times New Roman" panose="02020603050405020304" pitchFamily="18" charset="0"/>
                <a:cs typeface="Times New Roman" panose="02020603050405020304" pitchFamily="18" charset="0"/>
              </a:rPr>
              <a:t>эффект</a:t>
            </a:r>
            <a:r>
              <a:rPr lang="ru-RU" sz="2000" b="1" i="1" dirty="0">
                <a:solidFill>
                  <a:srgbClr val="FF0000"/>
                </a:solidFill>
                <a:latin typeface="Times New Roman" panose="02020603050405020304" pitchFamily="18" charset="0"/>
                <a:cs typeface="Times New Roman" panose="02020603050405020304" pitchFamily="18" charset="0"/>
              </a:rPr>
              <a:t>: «Выдувание мыльных пузырей, </a:t>
            </a:r>
            <a:r>
              <a:rPr lang="ru-RU" sz="2000" b="1" i="1" dirty="0" smtClean="0">
                <a:solidFill>
                  <a:srgbClr val="FF0000"/>
                </a:solidFill>
                <a:latin typeface="Times New Roman" panose="02020603050405020304" pitchFamily="18" charset="0"/>
                <a:cs typeface="Times New Roman" panose="02020603050405020304" pitchFamily="18" charset="0"/>
              </a:rPr>
              <a:t>«Зайка серенький сидит….», «</a:t>
            </a:r>
            <a:r>
              <a:rPr lang="ru-RU" sz="2000" b="1" i="1" dirty="0" err="1">
                <a:solidFill>
                  <a:srgbClr val="FF0000"/>
                </a:solidFill>
                <a:latin typeface="Times New Roman" panose="02020603050405020304" pitchFamily="18" charset="0"/>
                <a:cs typeface="Times New Roman" panose="02020603050405020304" pitchFamily="18" charset="0"/>
              </a:rPr>
              <a:t>О</a:t>
            </a:r>
            <a:r>
              <a:rPr lang="ru-RU" sz="2000" b="1" i="1" dirty="0" err="1" smtClean="0">
                <a:solidFill>
                  <a:srgbClr val="FF0000"/>
                </a:solidFill>
                <a:latin typeface="Times New Roman" panose="02020603050405020304" pitchFamily="18" charset="0"/>
                <a:cs typeface="Times New Roman" panose="02020603050405020304" pitchFamily="18" charset="0"/>
              </a:rPr>
              <a:t>бнималки</a:t>
            </a:r>
            <a:r>
              <a:rPr lang="ru-RU" sz="2000" b="1" i="1" dirty="0">
                <a:solidFill>
                  <a:srgbClr val="FF0000"/>
                </a:solidFill>
                <a:latin typeface="Times New Roman" panose="02020603050405020304" pitchFamily="18" charset="0"/>
                <a:cs typeface="Times New Roman" panose="02020603050405020304" pitchFamily="18" charset="0"/>
              </a:rPr>
              <a:t>»-телесная терапия, </a:t>
            </a:r>
            <a:r>
              <a:rPr lang="ru-RU" sz="2000" b="1" i="1" dirty="0" smtClean="0">
                <a:solidFill>
                  <a:srgbClr val="FF0000"/>
                </a:solidFill>
                <a:latin typeface="Times New Roman" panose="02020603050405020304" pitchFamily="18" charset="0"/>
                <a:cs typeface="Times New Roman" panose="02020603050405020304" pitchFamily="18" charset="0"/>
              </a:rPr>
              <a:t> игры с водой «Поможем игрушкам стать чистыми», «</a:t>
            </a:r>
            <a:r>
              <a:rPr lang="ru-RU" sz="2000" b="1" i="1" dirty="0" err="1" smtClean="0">
                <a:solidFill>
                  <a:srgbClr val="FF0000"/>
                </a:solidFill>
                <a:latin typeface="Times New Roman" panose="02020603050405020304" pitchFamily="18" charset="0"/>
                <a:cs typeface="Times New Roman" panose="02020603050405020304" pitchFamily="18" charset="0"/>
              </a:rPr>
              <a:t>капустка</a:t>
            </a:r>
            <a:r>
              <a:rPr lang="ru-RU" sz="2000" b="1" i="1" dirty="0">
                <a:solidFill>
                  <a:srgbClr val="FF0000"/>
                </a:solidFill>
                <a:latin typeface="Times New Roman" panose="02020603050405020304" pitchFamily="18" charset="0"/>
                <a:cs typeface="Times New Roman" panose="02020603050405020304" pitchFamily="18" charset="0"/>
              </a:rPr>
              <a:t>»-пальчиковая игра, «божья коровка» «Солнышко и тучка»-релаксационное упражнение. «я люблю сказки»-</a:t>
            </a:r>
            <a:r>
              <a:rPr lang="ru-RU" sz="2000" b="1" i="1" dirty="0" err="1">
                <a:solidFill>
                  <a:srgbClr val="FF0000"/>
                </a:solidFill>
                <a:latin typeface="Times New Roman" panose="02020603050405020304" pitchFamily="18" charset="0"/>
                <a:cs typeface="Times New Roman" panose="02020603050405020304" pitchFamily="18" charset="0"/>
              </a:rPr>
              <a:t>сказкотерапия</a:t>
            </a:r>
            <a:r>
              <a:rPr lang="ru-RU" sz="2000" b="1" i="1" dirty="0">
                <a:solidFill>
                  <a:srgbClr val="FF0000"/>
                </a:solidFill>
                <a:latin typeface="Times New Roman" panose="02020603050405020304" pitchFamily="18" charset="0"/>
                <a:cs typeface="Times New Roman" panose="02020603050405020304" pitchFamily="18" charset="0"/>
              </a:rPr>
              <a:t>.</a:t>
            </a: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8405"/>
          <a:stretch/>
        </p:blipFill>
        <p:spPr>
          <a:xfrm rot="5400000">
            <a:off x="-362827" y="718012"/>
            <a:ext cx="3520370" cy="2588654"/>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910367" y="910106"/>
            <a:ext cx="3906591" cy="2343955"/>
          </a:xfrm>
          <a:prstGeom prst="rect">
            <a:avLst/>
          </a:prstGeom>
          <a:ln>
            <a:noFill/>
          </a:ln>
          <a:effectLst>
            <a:softEdge rad="112500"/>
          </a:effectLst>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b="12488"/>
          <a:stretch/>
        </p:blipFill>
        <p:spPr>
          <a:xfrm>
            <a:off x="8525814" y="227350"/>
            <a:ext cx="3463791" cy="3569976"/>
          </a:xfrm>
          <a:prstGeom prst="rect">
            <a:avLst/>
          </a:prstGeom>
          <a:ln>
            <a:noFill/>
          </a:ln>
          <a:effectLst>
            <a:softEdge rad="112500"/>
          </a:effectLst>
        </p:spPr>
      </p:pic>
      <p:pic>
        <p:nvPicPr>
          <p:cNvPr id="8" name="Рисунок 7"/>
          <p:cNvPicPr>
            <a:picLocks noChangeAspect="1"/>
          </p:cNvPicPr>
          <p:nvPr/>
        </p:nvPicPr>
        <p:blipFill rotWithShape="1">
          <a:blip r:embed="rId6">
            <a:extLst>
              <a:ext uri="{28A0092B-C50C-407E-A947-70E740481C1C}">
                <a14:useLocalDpi xmlns:a14="http://schemas.microsoft.com/office/drawing/2010/main" val="0"/>
              </a:ext>
            </a:extLst>
          </a:blip>
          <a:srcRect t="23850"/>
          <a:stretch/>
        </p:blipFill>
        <p:spPr>
          <a:xfrm>
            <a:off x="4952313" y="170906"/>
            <a:ext cx="3656829" cy="3822354"/>
          </a:xfrm>
          <a:prstGeom prst="rect">
            <a:avLst/>
          </a:prstGeom>
          <a:ln>
            <a:noFill/>
          </a:ln>
          <a:effectLst>
            <a:softEdge rad="112500"/>
          </a:effectLst>
        </p:spPr>
      </p:pic>
    </p:spTree>
    <p:extLst>
      <p:ext uri="{BB962C8B-B14F-4D97-AF65-F5344CB8AC3E}">
        <p14:creationId xmlns:p14="http://schemas.microsoft.com/office/powerpoint/2010/main" val="2573322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84" y="1"/>
            <a:ext cx="12419084" cy="6857999"/>
          </a:xfrm>
          <a:prstGeom prst="rect">
            <a:avLst/>
          </a:prstGeom>
        </p:spPr>
      </p:pic>
      <p:sp>
        <p:nvSpPr>
          <p:cNvPr id="3" name="TextBox 2"/>
          <p:cNvSpPr txBox="1"/>
          <p:nvPr/>
        </p:nvSpPr>
        <p:spPr>
          <a:xfrm>
            <a:off x="386367" y="1609859"/>
            <a:ext cx="5254579" cy="4154984"/>
          </a:xfrm>
          <a:prstGeom prst="rect">
            <a:avLst/>
          </a:prstGeom>
          <a:noFill/>
        </p:spPr>
        <p:txBody>
          <a:bodyPr wrap="square" rtlCol="0">
            <a:spAutoFit/>
          </a:bodyPr>
          <a:lstStyle/>
          <a:p>
            <a:pPr lvl="0"/>
            <a:r>
              <a:rPr lang="ru-RU" sz="2400" b="1" i="1" dirty="0">
                <a:solidFill>
                  <a:srgbClr val="FF0000"/>
                </a:solidFill>
                <a:latin typeface="Times New Roman" panose="02020603050405020304" pitchFamily="18" charset="0"/>
                <a:cs typeface="Times New Roman" panose="02020603050405020304" pitchFamily="18" charset="0"/>
              </a:rPr>
              <a:t>Ласковое обращение с ребенком, периодическое пребывание малыша на руках дает ему чувство защищенности, </a:t>
            </a:r>
            <a:r>
              <a:rPr lang="ru-RU" sz="2400" b="1" i="1" dirty="0" smtClean="0">
                <a:solidFill>
                  <a:srgbClr val="FF0000"/>
                </a:solidFill>
                <a:latin typeface="Times New Roman" panose="02020603050405020304" pitchFamily="18" charset="0"/>
                <a:cs typeface="Times New Roman" panose="02020603050405020304" pitchFamily="18" charset="0"/>
              </a:rPr>
              <a:t>помогает понять, что </a:t>
            </a:r>
            <a:r>
              <a:rPr lang="ru-RU" sz="2400" b="1" i="1" dirty="0">
                <a:solidFill>
                  <a:srgbClr val="FF0000"/>
                </a:solidFill>
                <a:latin typeface="Times New Roman" panose="02020603050405020304" pitchFamily="18" charset="0"/>
                <a:cs typeface="Times New Roman" panose="02020603050405020304" pitchFamily="18" charset="0"/>
              </a:rPr>
              <a:t>з</a:t>
            </a:r>
            <a:r>
              <a:rPr lang="ru-RU" sz="2400" b="1" i="1" dirty="0" smtClean="0">
                <a:solidFill>
                  <a:srgbClr val="FF0000"/>
                </a:solidFill>
                <a:latin typeface="Times New Roman" panose="02020603050405020304" pitchFamily="18" charset="0"/>
                <a:cs typeface="Times New Roman" panose="02020603050405020304" pitchFamily="18" charset="0"/>
              </a:rPr>
              <a:t>десь его любят. Я </a:t>
            </a:r>
            <a:r>
              <a:rPr lang="ru-RU" sz="2400" b="1" i="1" dirty="0">
                <a:solidFill>
                  <a:srgbClr val="FF0000"/>
                </a:solidFill>
                <a:latin typeface="Times New Roman" panose="02020603050405020304" pitchFamily="18" charset="0"/>
                <a:cs typeface="Times New Roman" panose="02020603050405020304" pitchFamily="18" charset="0"/>
              </a:rPr>
              <a:t>использую элементы телесной терапии (брать ребенка на руки, обнимать, поглаживать)</a:t>
            </a:r>
            <a:r>
              <a:rPr lang="ru-RU" sz="2000" b="1" i="1" dirty="0">
                <a:solidFill>
                  <a:srgbClr val="FF0000"/>
                </a:solidFill>
                <a:latin typeface="Times New Roman" panose="02020603050405020304" pitchFamily="18" charset="0"/>
                <a:cs typeface="Times New Roman" panose="02020603050405020304" pitchFamily="18" charset="0"/>
              </a:rPr>
              <a:t>. </a:t>
            </a:r>
            <a:r>
              <a:rPr lang="ru-RU" sz="2400" b="1" i="1" dirty="0" smtClean="0">
                <a:solidFill>
                  <a:srgbClr val="FF0000"/>
                </a:solidFill>
                <a:latin typeface="Times New Roman" panose="02020603050405020304" pitchFamily="18" charset="0"/>
                <a:cs typeface="Times New Roman" panose="02020603050405020304" pitchFamily="18" charset="0"/>
              </a:rPr>
              <a:t>Ведь временно я заменяю малышу маму, которой ему так не хватает во время адаптации.</a:t>
            </a:r>
            <a:endParaRPr lang="ru-RU" sz="2400" b="1" i="1"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9014"/>
          <a:stretch/>
        </p:blipFill>
        <p:spPr>
          <a:xfrm>
            <a:off x="7847584" y="128789"/>
            <a:ext cx="4026738" cy="6729211"/>
          </a:xfrm>
          <a:prstGeom prst="rect">
            <a:avLst/>
          </a:prstGeom>
          <a:ln>
            <a:noFill/>
          </a:ln>
          <a:effectLst>
            <a:softEdge rad="112500"/>
          </a:effectLst>
        </p:spPr>
      </p:pic>
    </p:spTree>
    <p:extLst>
      <p:ext uri="{BB962C8B-B14F-4D97-AF65-F5344CB8AC3E}">
        <p14:creationId xmlns:p14="http://schemas.microsoft.com/office/powerpoint/2010/main" val="3059549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TextBox 2"/>
          <p:cNvSpPr txBox="1"/>
          <p:nvPr/>
        </p:nvSpPr>
        <p:spPr>
          <a:xfrm>
            <a:off x="463639" y="4200034"/>
            <a:ext cx="8126569" cy="2246769"/>
          </a:xfrm>
          <a:prstGeom prst="rect">
            <a:avLst/>
          </a:prstGeom>
          <a:noFill/>
        </p:spPr>
        <p:txBody>
          <a:bodyPr wrap="square" rtlCol="0">
            <a:spAutoFit/>
          </a:bodyPr>
          <a:lstStyle/>
          <a:p>
            <a:pPr lvl="0"/>
            <a:r>
              <a:rPr lang="ru-RU" sz="2000" b="1" i="1" dirty="0" smtClean="0">
                <a:solidFill>
                  <a:srgbClr val="FF0000"/>
                </a:solidFill>
                <a:latin typeface="Times New Roman" panose="02020603050405020304" pitchFamily="18" charset="0"/>
                <a:cs typeface="Times New Roman" panose="02020603050405020304" pitchFamily="18" charset="0"/>
              </a:rPr>
              <a:t>Использование </a:t>
            </a:r>
            <a:r>
              <a:rPr lang="ru-RU" sz="2000" b="1" i="1" dirty="0">
                <a:solidFill>
                  <a:srgbClr val="FF0000"/>
                </a:solidFill>
                <a:latin typeface="Times New Roman" panose="02020603050405020304" pitchFamily="18" charset="0"/>
                <a:cs typeface="Times New Roman" panose="02020603050405020304" pitchFamily="18" charset="0"/>
              </a:rPr>
              <a:t>песочной терапии благотворно влияет на эмоциональное состояние детей, особенно в период адаптации</a:t>
            </a:r>
            <a:r>
              <a:rPr lang="ru-RU" sz="2000" b="1" i="1" dirty="0" smtClean="0">
                <a:solidFill>
                  <a:srgbClr val="FF0000"/>
                </a:solidFill>
                <a:latin typeface="Times New Roman" panose="02020603050405020304" pitchFamily="18" charset="0"/>
                <a:cs typeface="Times New Roman" panose="02020603050405020304" pitchFamily="18" charset="0"/>
              </a:rPr>
              <a:t>. Свойства </a:t>
            </a:r>
            <a:r>
              <a:rPr lang="ru-RU" sz="2000" b="1" i="1" dirty="0">
                <a:solidFill>
                  <a:srgbClr val="FF0000"/>
                </a:solidFill>
                <a:latin typeface="Times New Roman" panose="02020603050405020304" pitchFamily="18" charset="0"/>
                <a:cs typeface="Times New Roman" panose="02020603050405020304" pitchFamily="18" charset="0"/>
              </a:rPr>
              <a:t>песка несут в себе некую загадочность и таинственность и способны завораживать ребёнка</a:t>
            </a:r>
            <a:r>
              <a:rPr lang="ru-RU" sz="2000" b="1" i="1" dirty="0" smtClean="0">
                <a:solidFill>
                  <a:srgbClr val="FF0000"/>
                </a:solidFill>
                <a:latin typeface="Times New Roman" panose="02020603050405020304" pitchFamily="18" charset="0"/>
                <a:cs typeface="Times New Roman" panose="02020603050405020304" pitchFamily="18" charset="0"/>
              </a:rPr>
              <a:t>. </a:t>
            </a:r>
            <a:r>
              <a:rPr lang="ru-RU" sz="2000" b="1" i="1" dirty="0">
                <a:solidFill>
                  <a:srgbClr val="FF0000"/>
                </a:solidFill>
                <a:latin typeface="Times New Roman" panose="02020603050405020304" pitchFamily="18" charset="0"/>
                <a:cs typeface="Times New Roman" panose="02020603050405020304" pitchFamily="18" charset="0"/>
              </a:rPr>
              <a:t>П</a:t>
            </a:r>
            <a:r>
              <a:rPr lang="ru-RU" sz="2000" b="1" i="1" dirty="0" smtClean="0">
                <a:solidFill>
                  <a:srgbClr val="FF0000"/>
                </a:solidFill>
                <a:latin typeface="Times New Roman" panose="02020603050405020304" pitchFamily="18" charset="0"/>
                <a:cs typeface="Times New Roman" panose="02020603050405020304" pitchFamily="18" charset="0"/>
              </a:rPr>
              <a:t>есок </a:t>
            </a:r>
            <a:r>
              <a:rPr lang="ru-RU" sz="2000" b="1" i="1" dirty="0">
                <a:solidFill>
                  <a:srgbClr val="FF0000"/>
                </a:solidFill>
                <a:latin typeface="Times New Roman" panose="02020603050405020304" pitchFamily="18" charset="0"/>
                <a:cs typeface="Times New Roman" panose="02020603050405020304" pitchFamily="18" charset="0"/>
              </a:rPr>
              <a:t>имеет замечательное свойство «заземлять» негативную психическую энергию, стабилизировать эмоциональное состояние</a:t>
            </a:r>
            <a:r>
              <a:rPr lang="ru-RU" sz="2000" b="1" i="1" dirty="0" smtClean="0">
                <a:solidFill>
                  <a:srgbClr val="FF0000"/>
                </a:solidFill>
                <a:latin typeface="Times New Roman" panose="02020603050405020304" pitchFamily="18" charset="0"/>
                <a:cs typeface="Times New Roman" panose="02020603050405020304" pitchFamily="18" charset="0"/>
              </a:rPr>
              <a:t>. «Испечем мы пирожки», </a:t>
            </a:r>
            <a:r>
              <a:rPr lang="ru-RU" sz="2000" b="1" i="1" dirty="0">
                <a:solidFill>
                  <a:srgbClr val="FF0000"/>
                </a:solidFill>
                <a:latin typeface="Times New Roman" panose="02020603050405020304" pitchFamily="18" charset="0"/>
                <a:cs typeface="Times New Roman" panose="02020603050405020304" pitchFamily="18" charset="0"/>
              </a:rPr>
              <a:t>«Найди игрушку в песке», «Где же наши ручки, ножки».</a:t>
            </a: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r="29015"/>
          <a:stretch/>
        </p:blipFill>
        <p:spPr>
          <a:xfrm>
            <a:off x="6804338" y="204736"/>
            <a:ext cx="4623514" cy="3918162"/>
          </a:xfrm>
          <a:prstGeom prst="rect">
            <a:avLst/>
          </a:prstGeom>
          <a:ln>
            <a:noFill/>
          </a:ln>
          <a:effectLst>
            <a:softEdge rad="112500"/>
          </a:effectLst>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t="23474" b="18686"/>
          <a:stretch/>
        </p:blipFill>
        <p:spPr>
          <a:xfrm>
            <a:off x="8588062" y="4122898"/>
            <a:ext cx="3435393" cy="2649393"/>
          </a:xfrm>
          <a:prstGeom prst="rect">
            <a:avLst/>
          </a:prstGeom>
          <a:ln>
            <a:noFill/>
          </a:ln>
          <a:effectLst>
            <a:softEdge rad="112500"/>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585" y="204736"/>
            <a:ext cx="6203934" cy="3732054"/>
          </a:xfrm>
          <a:prstGeom prst="rect">
            <a:avLst/>
          </a:prstGeom>
          <a:ln>
            <a:noFill/>
          </a:ln>
          <a:effectLst>
            <a:softEdge rad="112500"/>
          </a:effectLst>
        </p:spPr>
      </p:pic>
    </p:spTree>
    <p:extLst>
      <p:ext uri="{BB962C8B-B14F-4D97-AF65-F5344CB8AC3E}">
        <p14:creationId xmlns:p14="http://schemas.microsoft.com/office/powerpoint/2010/main" val="159201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4d6ac07-9d60-403d-ada4-7b1b04443535">6V4XDJZHKHHZ-903-1202</_dlc_DocId>
    <_dlc_DocIdUrl xmlns="d4d6ac07-9d60-403d-ada4-7b1b04443535">
      <Url>http://www.eduportal44.ru/sharya_r/18/_layouts/15/DocIdRedir.aspx?ID=6V4XDJZHKHHZ-903-1202</Url>
      <Description>6V4XDJZHKHHZ-903-1202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E9EBE17DEA73394EAB95C9DC37FF8DB9" ma:contentTypeVersion="1" ma:contentTypeDescription="Создание документа." ma:contentTypeScope="" ma:versionID="d0ec3295e6ffeedbffd0e36bd93e7cf7">
  <xsd:schema xmlns:xsd="http://www.w3.org/2001/XMLSchema" xmlns:xs="http://www.w3.org/2001/XMLSchema" xmlns:p="http://schemas.microsoft.com/office/2006/metadata/properties" xmlns:ns2="d4d6ac07-9d60-403d-ada4-7b1b04443535" targetNamespace="http://schemas.microsoft.com/office/2006/metadata/properties" ma:root="true" ma:fieldsID="9058e835868557ab8529148d3338b13c" ns2:_="">
    <xsd:import namespace="d4d6ac07-9d60-403d-ada4-7b1b0444353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6ac07-9d60-403d-ada4-7b1b04443535"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5B992CC-8939-465B-9D17-6B068F9AF366}"/>
</file>

<file path=customXml/itemProps2.xml><?xml version="1.0" encoding="utf-8"?>
<ds:datastoreItem xmlns:ds="http://schemas.openxmlformats.org/officeDocument/2006/customXml" ds:itemID="{93C40EED-A2AC-41EC-AB80-C230C53B2DF4}"/>
</file>

<file path=customXml/itemProps3.xml><?xml version="1.0" encoding="utf-8"?>
<ds:datastoreItem xmlns:ds="http://schemas.openxmlformats.org/officeDocument/2006/customXml" ds:itemID="{0F8EE14A-653F-4C80-B42D-06EFC84D0A36}"/>
</file>

<file path=customXml/itemProps4.xml><?xml version="1.0" encoding="utf-8"?>
<ds:datastoreItem xmlns:ds="http://schemas.openxmlformats.org/officeDocument/2006/customXml" ds:itemID="{9E48BF33-5220-4B4E-8F9B-45E5E074BD45}"/>
</file>

<file path=docProps/app.xml><?xml version="1.0" encoding="utf-8"?>
<Properties xmlns="http://schemas.openxmlformats.org/officeDocument/2006/extended-properties" xmlns:vt="http://schemas.openxmlformats.org/officeDocument/2006/docPropsVTypes">
  <TotalTime>353</TotalTime>
  <Words>447</Words>
  <Application>Microsoft Office PowerPoint</Application>
  <PresentationFormat>Широкоэкранный</PresentationFormat>
  <Paragraphs>25</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Arial Black</vt:lpstr>
      <vt:lpstr>Calibri</vt:lpstr>
      <vt:lpstr>Calibri Light</vt:lpstr>
      <vt:lpstr>Times New Roman</vt:lpstr>
      <vt:lpstr>TimesNewRoman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31</cp:revision>
  <dcterms:created xsi:type="dcterms:W3CDTF">2018-09-18T04:55:41Z</dcterms:created>
  <dcterms:modified xsi:type="dcterms:W3CDTF">2018-09-23T10:36:43Z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0x010100E9EBE17DEA73394EAB95C9DC37FF8DB9</vt:lpwstr>
  </property>
  <property fmtid="{D5CDD505-2E9C-101B-9397-08002B2CF9AE}" pid="3" name="_dlc_DocIdItemGuid">
    <vt:lpwstr>e4ed7d6d-adde-4f49-ba69-d43b5d286ce5</vt:lpwstr>
  </property>
</Properties>
</file>