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8.xml" ContentType="application/vnd.openxmlformats-officedocument.presentationml.slide+xml"/>
  <Override PartName="/ppt/slides/slide27.xml" ContentType="application/vnd.openxmlformats-officedocument.presentationml.slide+xml"/>
  <Override PartName="/ppt/slides/slide26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0.xml" ContentType="application/vnd.openxmlformats-officedocument.presentationml.slide+xml"/>
  <Override PartName="/ppt/slides/slide23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3" r:id="rId4"/>
    <p:sldId id="276" r:id="rId5"/>
    <p:sldId id="277" r:id="rId6"/>
    <p:sldId id="278" r:id="rId7"/>
    <p:sldId id="281" r:id="rId8"/>
    <p:sldId id="271" r:id="rId9"/>
    <p:sldId id="284" r:id="rId10"/>
    <p:sldId id="270" r:id="rId11"/>
    <p:sldId id="289" r:id="rId12"/>
    <p:sldId id="290" r:id="rId13"/>
    <p:sldId id="293" r:id="rId14"/>
    <p:sldId id="294" r:id="rId15"/>
    <p:sldId id="259" r:id="rId16"/>
    <p:sldId id="285" r:id="rId17"/>
    <p:sldId id="261" r:id="rId18"/>
    <p:sldId id="286" r:id="rId19"/>
    <p:sldId id="275" r:id="rId20"/>
    <p:sldId id="267" r:id="rId21"/>
    <p:sldId id="272" r:id="rId22"/>
    <p:sldId id="273" r:id="rId23"/>
    <p:sldId id="274" r:id="rId24"/>
    <p:sldId id="288" r:id="rId25"/>
    <p:sldId id="268" r:id="rId26"/>
    <p:sldId id="269" r:id="rId27"/>
    <p:sldId id="287" r:id="rId28"/>
    <p:sldId id="260" r:id="rId2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3" autoAdjust="0"/>
    <p:restoredTop sz="85424" autoAdjust="0"/>
  </p:normalViewPr>
  <p:slideViewPr>
    <p:cSldViewPr>
      <p:cViewPr varScale="1">
        <p:scale>
          <a:sx n="79" d="100"/>
          <a:sy n="79" d="100"/>
        </p:scale>
        <p:origin x="-1170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38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37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FBFD3C-8B2A-4CF2-93A6-083447325F95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BB1AD9-B5DA-4028-AF19-7956133EA3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2027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3BB1AD9-B5DA-4028-AF19-7956133EA36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263896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>
                <a:alpha val="0"/>
              </a:srgbClr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9B4501-AC53-43BA-9608-E66DD4ABD0EB}" type="datetimeFigureOut">
              <a:rPr lang="ru-RU" smtClean="0"/>
              <a:pPr/>
              <a:t>04.03.2015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5C49E1-369F-449B-A2FF-36E1A8D3AE4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11" Type="http://schemas.openxmlformats.org/officeDocument/2006/relationships/image" Target="../media/image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jpeg"/><Relationship Id="rId9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654" t="11150" b="17313"/>
          <a:stretch/>
        </p:blipFill>
        <p:spPr>
          <a:xfrm>
            <a:off x="227341" y="3558387"/>
            <a:ext cx="2987895" cy="32218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86922" y="2996952"/>
            <a:ext cx="3457078" cy="3789040"/>
          </a:xfrm>
          <a:prstGeom prst="rect">
            <a:avLst/>
          </a:prstGeom>
          <a:noFill/>
        </p:spPr>
      </p:pic>
      <p:pic>
        <p:nvPicPr>
          <p:cNvPr id="1026" name="Picture 2" descr="http://stat19.privet.ru/lr/0d0a0232432ce1eda520ce4bb2097ed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3648" y="188639"/>
            <a:ext cx="6624736" cy="421944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03648" y="1772816"/>
            <a:ext cx="6120680" cy="1109985"/>
          </a:xfrm>
        </p:spPr>
        <p:txBody>
          <a:bodyPr>
            <a:normAutofit fontScale="90000"/>
          </a:bodyPr>
          <a:lstStyle/>
          <a:p>
            <a:r>
              <a:rPr lang="ru-RU" sz="49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Портфолио педагога дополнительного образования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03648" y="2708920"/>
            <a:ext cx="6912768" cy="4149080"/>
          </a:xfrm>
        </p:spPr>
        <p:txBody>
          <a:bodyPr>
            <a:normAutofit fontScale="32500" lnSpcReduction="20000"/>
          </a:bodyPr>
          <a:lstStyle/>
          <a:p>
            <a:endParaRPr lang="ru-RU" sz="93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11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</a:t>
            </a:r>
            <a:r>
              <a:rPr lang="ru-RU" sz="12300" b="1" dirty="0" err="1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Хомовой</a:t>
            </a:r>
            <a:endParaRPr lang="ru-RU" sz="123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123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Марины</a:t>
            </a:r>
          </a:p>
          <a:p>
            <a:r>
              <a:rPr lang="ru-RU" sz="123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Валентиновны </a:t>
            </a:r>
          </a:p>
          <a:p>
            <a:endParaRPr lang="ru-RU" sz="4000" b="1" dirty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sz="40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6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МОУ ДОД Дом детского творчества</a:t>
            </a:r>
          </a:p>
          <a:p>
            <a:r>
              <a:rPr lang="ru-RU" sz="6200" b="1" dirty="0" err="1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Шарьинского</a:t>
            </a:r>
            <a:r>
              <a:rPr lang="ru-RU" sz="6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муниципального района</a:t>
            </a:r>
          </a:p>
          <a:p>
            <a:r>
              <a:rPr lang="ru-RU" sz="6200" b="1" dirty="0" smtClean="0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Костромской области</a:t>
            </a:r>
            <a:endParaRPr lang="ru-RU" sz="6200" b="1" dirty="0">
              <a:ln w="0"/>
              <a:solidFill>
                <a:srgbClr val="00206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endParaRPr lang="ru-RU" sz="6200" b="1" dirty="0" smtClean="0">
              <a:ln w="0"/>
              <a:solidFill>
                <a:srgbClr val="C0000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  <a:p>
            <a:r>
              <a:rPr lang="ru-RU" sz="4000" b="1" dirty="0" smtClean="0">
                <a:ln w="0"/>
                <a:solidFill>
                  <a:srgbClr val="C00000"/>
                </a:solidFill>
                <a:effectLst>
                  <a:reflection blurRad="6350" stA="53000" endA="300" endPos="35500" dir="5400000" sy="-90000" algn="bl" rotWithShape="0"/>
                </a:effectLst>
              </a:rPr>
              <a:t>            </a:t>
            </a:r>
            <a:endParaRPr lang="ru-RU" sz="4000" b="1" dirty="0">
              <a:solidFill>
                <a:srgbClr val="C00000"/>
              </a:solidFill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-14489" y="0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Современные образовательные технологии, используемые при работе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ru-RU" sz="2800" dirty="0" smtClean="0"/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Системно – </a:t>
            </a:r>
            <a:r>
              <a:rPr lang="ru-RU" sz="2800" dirty="0" err="1" smtClean="0"/>
              <a:t>деятельностный</a:t>
            </a:r>
            <a:r>
              <a:rPr lang="ru-RU" sz="2800" dirty="0" smtClean="0"/>
              <a:t> подход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 smtClean="0"/>
              <a:t>Поисково</a:t>
            </a:r>
            <a:r>
              <a:rPr lang="ru-RU" sz="2800" dirty="0" smtClean="0"/>
              <a:t> – исследовательская деятельность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err="1" smtClean="0"/>
              <a:t>Здоровьесберегающие</a:t>
            </a:r>
            <a:r>
              <a:rPr lang="ru-RU" sz="2800" dirty="0" smtClean="0"/>
              <a:t> технологии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/>
              <a:t>Личностно – ориентированные технологии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 smtClean="0"/>
              <a:t>Метод проектов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2800" dirty="0"/>
              <a:t>ИКТ – технологии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4098" name="Picture 2" descr="yelmuf - Первый олимпийский рекорд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6452" y="4073917"/>
            <a:ext cx="3712111" cy="256200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3126" y="3971628"/>
            <a:ext cx="2430874" cy="26642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312567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Обобщение и распространение педагогического опыта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4834" y="1417638"/>
            <a:ext cx="8229600" cy="5251722"/>
          </a:xfrm>
        </p:spPr>
        <p:txBody>
          <a:bodyPr>
            <a:normAutofit fontScale="47500" lnSpcReduction="20000"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ru-RU" sz="3300" b="1" dirty="0" smtClean="0"/>
              <a:t>Участие в семинаре на базе </a:t>
            </a:r>
            <a:r>
              <a:rPr lang="ru-RU" sz="3300" b="1" dirty="0" err="1" smtClean="0"/>
              <a:t>Зебляковской</a:t>
            </a:r>
            <a:r>
              <a:rPr lang="ru-RU" sz="3300" b="1" dirty="0" smtClean="0"/>
              <a:t> средней школы по теме «Организация дополнительного образования в рамках реализации ФГОС, </a:t>
            </a:r>
          </a:p>
          <a:p>
            <a:pPr lvl="0">
              <a:buFont typeface="Wingdings" panose="05000000000000000000" pitchFamily="2" charset="2"/>
              <a:buChar char="Ø"/>
            </a:pPr>
            <a:r>
              <a:rPr lang="ru-RU" sz="3400" b="1" dirty="0" smtClean="0"/>
              <a:t>Муниципальный </a:t>
            </a:r>
            <a:r>
              <a:rPr lang="ru-RU" sz="3400" b="1" dirty="0"/>
              <a:t>семинар для руководителей образовательных учреждений «Интеграция внеурочной деятельности и дополнительного образования»- </a:t>
            </a:r>
            <a:r>
              <a:rPr lang="ru-RU" sz="3400" b="1" dirty="0" smtClean="0"/>
              <a:t>проведение мастер – класса для директоров школ района.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400" b="1" dirty="0" smtClean="0"/>
              <a:t>Участие в районном Дне матери, проведение мастер </a:t>
            </a:r>
            <a:r>
              <a:rPr lang="ru-RU" sz="3300" b="1" dirty="0" smtClean="0"/>
              <a:t>– класса в районной администрации.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классы в детском оздоровительном лагере «Красный Яр»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классы на </a:t>
            </a:r>
            <a:r>
              <a:rPr lang="ru-RU" sz="3300" b="1" dirty="0" err="1" smtClean="0"/>
              <a:t>Иоанно</a:t>
            </a:r>
            <a:r>
              <a:rPr lang="ru-RU" sz="3300" b="1" dirty="0" smtClean="0"/>
              <a:t> – Предтеченской ярмарке г. Шарья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 на </a:t>
            </a:r>
            <a:r>
              <a:rPr lang="ru-RU" sz="3300" b="1" dirty="0" err="1" smtClean="0"/>
              <a:t>Лугининской</a:t>
            </a:r>
            <a:r>
              <a:rPr lang="ru-RU" sz="3300" b="1" dirty="0" smtClean="0"/>
              <a:t> ассамблее в с. Рождественское </a:t>
            </a:r>
            <a:r>
              <a:rPr lang="ru-RU" sz="3300" b="1" dirty="0" err="1" smtClean="0"/>
              <a:t>Шарьинског</a:t>
            </a:r>
            <a:r>
              <a:rPr lang="ru-RU" sz="3300" b="1" dirty="0" smtClean="0"/>
              <a:t> района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 на фестивале «Мы – с Ветлуги – реки» г. Ветлуга Нижегородской области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 на фестивале «Кладовая ремесел» г. Киров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 на </a:t>
            </a:r>
            <a:r>
              <a:rPr lang="ru-RU" sz="3300" b="1" dirty="0" err="1" smtClean="0"/>
              <a:t>Сыктыкдвинской</a:t>
            </a:r>
            <a:r>
              <a:rPr lang="ru-RU" sz="3300" b="1" dirty="0" smtClean="0"/>
              <a:t> ярмарке» Республика Коми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Мастер – класс на фестивале художественного творчества «Золотой Ключ»</a:t>
            </a:r>
          </a:p>
          <a:p>
            <a:pPr marL="0" indent="0">
              <a:buNone/>
            </a:pPr>
            <a:r>
              <a:rPr lang="ru-RU" sz="3300" b="1" dirty="0" smtClean="0"/>
              <a:t> г. Богородск Нижегородской области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Проведение мастер – класса для членов женсовета г. Шарьи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Участие в городе мастеров на Дне города Шарьи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Проведение мастер – класса для детей с ограниченными возможностями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Участие в научно – практической конференции «Дорогами народных традиций» г. Кострома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3300" b="1" dirty="0" smtClean="0"/>
              <a:t>Участие в благотворительной акции «Дети – ангелы» </a:t>
            </a:r>
            <a:r>
              <a:rPr lang="ru-RU" sz="3300" b="1" dirty="0" err="1" smtClean="0"/>
              <a:t>г.Шарья</a:t>
            </a:r>
            <a:endParaRPr lang="ru-RU" sz="3300" b="1" dirty="0"/>
          </a:p>
          <a:p>
            <a:pPr>
              <a:buFont typeface="Wingdings" panose="05000000000000000000" pitchFamily="2" charset="2"/>
              <a:buChar char="Ø"/>
            </a:pPr>
            <a:endParaRPr lang="ru-RU" dirty="0" smtClean="0"/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pic>
        <p:nvPicPr>
          <p:cNvPr id="8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7344653" y="0"/>
            <a:ext cx="1891711" cy="17008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144729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063"/>
          <a:stretch/>
        </p:blipFill>
        <p:spPr>
          <a:xfrm>
            <a:off x="95075" y="266668"/>
            <a:ext cx="3354570" cy="289397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4812" y="2541067"/>
            <a:ext cx="2747798" cy="206084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88621" y="217708"/>
            <a:ext cx="3875899" cy="290692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563" t="15350" r="13775"/>
          <a:stretch/>
        </p:blipFill>
        <p:spPr>
          <a:xfrm>
            <a:off x="3270274" y="594302"/>
            <a:ext cx="3306711" cy="292951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71" t="24072"/>
          <a:stretch/>
        </p:blipFill>
        <p:spPr>
          <a:xfrm>
            <a:off x="435220" y="4131300"/>
            <a:ext cx="4024681" cy="24067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625" r="8165" b="8985"/>
          <a:stretch/>
        </p:blipFill>
        <p:spPr>
          <a:xfrm>
            <a:off x="3108399" y="2440688"/>
            <a:ext cx="3081616" cy="2023155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98092" y="4118120"/>
            <a:ext cx="4572000" cy="235323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7" name="Рамка 6"/>
          <p:cNvSpPr/>
          <p:nvPr/>
        </p:nvSpPr>
        <p:spPr>
          <a:xfrm>
            <a:off x="-14489" y="0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73742" y="1841624"/>
            <a:ext cx="2558449" cy="1918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7984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Участие профессиональных конкурсах</a:t>
            </a:r>
            <a: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>
          <a:xfrm>
            <a:off x="323528" y="1600200"/>
            <a:ext cx="8640960" cy="4781128"/>
          </a:xfrm>
          <a:prstGeom prst="verticalScroll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85000" lnSpcReduction="20000"/>
          </a:bodyPr>
          <a:lstStyle/>
          <a:p>
            <a:endParaRPr lang="ru-RU" sz="16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методический конкурс образовательных учреждений Костромской области – участие (8 баллов)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Межрегиональный конкурс – выставка декоративно – прикладного творчества «Мир ремесла» –диплом участника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Межшкольный фотоконкурс «Призвание – педагог» - диплом участника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Межшкольный конкурс методических разработок среди педагогов дополнительного образования – диплом 2 степени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 </a:t>
            </a:r>
            <a:r>
              <a:rPr lang="ru-RU" sz="1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Областной Интернет – фестиваль «Профессионализм, творчество, успех» – Сертификат участника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конкурс – выставка «Зимняя фантазия» – диплом победителя</a:t>
            </a:r>
          </a:p>
          <a:p>
            <a:r>
              <a:rPr lang="ru-RU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Межшкольный конкурс эссе «Моя формула успеха» – диплом участника</a:t>
            </a:r>
          </a:p>
          <a:p>
            <a:r>
              <a:rPr lang="ru-RU" sz="2100" b="1" dirty="0">
                <a:solidFill>
                  <a:srgbClr val="C00000"/>
                </a:solidFill>
              </a:rPr>
              <a:t>Районный конкурс к 200 – </a:t>
            </a:r>
            <a:r>
              <a:rPr lang="ru-RU" sz="2100" b="1" dirty="0" err="1">
                <a:solidFill>
                  <a:srgbClr val="C00000"/>
                </a:solidFill>
              </a:rPr>
              <a:t>летию</a:t>
            </a:r>
            <a:r>
              <a:rPr lang="ru-RU" sz="2100" b="1" dirty="0">
                <a:solidFill>
                  <a:srgbClr val="C00000"/>
                </a:solidFill>
              </a:rPr>
              <a:t> Храма Всех Святых и 85 – </a:t>
            </a:r>
            <a:r>
              <a:rPr lang="ru-RU" sz="2100" b="1" dirty="0" err="1">
                <a:solidFill>
                  <a:srgbClr val="C00000"/>
                </a:solidFill>
              </a:rPr>
              <a:t>летия</a:t>
            </a:r>
            <a:r>
              <a:rPr lang="ru-RU" sz="2100" b="1" dirty="0">
                <a:solidFill>
                  <a:srgbClr val="C00000"/>
                </a:solidFill>
              </a:rPr>
              <a:t> со дня образования </a:t>
            </a:r>
            <a:r>
              <a:rPr lang="ru-RU" sz="2100" b="1" dirty="0" err="1">
                <a:solidFill>
                  <a:srgbClr val="C00000"/>
                </a:solidFill>
              </a:rPr>
              <a:t>Шарьинского</a:t>
            </a:r>
            <a:r>
              <a:rPr lang="ru-RU" sz="2100" b="1" dirty="0">
                <a:solidFill>
                  <a:srgbClr val="C00000"/>
                </a:solidFill>
              </a:rPr>
              <a:t> муниципального района –Диплом победителя</a:t>
            </a:r>
            <a:endParaRPr lang="ru-RU" sz="2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ru-RU" sz="21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800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2" cstate="print"/>
          <a:srcRect t="34258"/>
          <a:stretch/>
        </p:blipFill>
        <p:spPr bwMode="auto">
          <a:xfrm>
            <a:off x="-540568" y="86978"/>
            <a:ext cx="2438400" cy="2661319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915816" y="1692276"/>
            <a:ext cx="3528392" cy="44058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2012…2015 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278643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C:\Users\Вадим\Pictures\2015-01-19\003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000"/>
          <a:stretch/>
        </p:blipFill>
        <p:spPr bwMode="auto">
          <a:xfrm>
            <a:off x="395537" y="275077"/>
            <a:ext cx="1847562" cy="2774063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3" name="Рисунок 2" descr="C:\Users\Вадим\Pictures\2015-01-19\004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730" b="2299"/>
          <a:stretch/>
        </p:blipFill>
        <p:spPr bwMode="auto">
          <a:xfrm>
            <a:off x="2369445" y="606478"/>
            <a:ext cx="1930931" cy="270935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 descr="C:\Users\Вадим\Pictures\2015-01-19\00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7"/>
          <a:stretch/>
        </p:blipFill>
        <p:spPr bwMode="auto">
          <a:xfrm>
            <a:off x="6619594" y="3336124"/>
            <a:ext cx="2029223" cy="296257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7" name="Объект 10" descr="C:\Users\Вадим\Desktop\Благодарственное письмо-Хомова Марина Валентиновна-12552.jpg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34917" y="691542"/>
            <a:ext cx="2584677" cy="195304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Users\Вадим\Pictures\2015-01-19\006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2" b="2299"/>
          <a:stretch/>
        </p:blipFill>
        <p:spPr bwMode="auto">
          <a:xfrm>
            <a:off x="6669820" y="203716"/>
            <a:ext cx="2245580" cy="30897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Рисунок 8" descr="C:\Users\Вадим\Pictures\2015-01-19\017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41" t="1591" r="3107" b="3864"/>
          <a:stretch/>
        </p:blipFill>
        <p:spPr bwMode="auto">
          <a:xfrm>
            <a:off x="616785" y="3010905"/>
            <a:ext cx="1994044" cy="271659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25584" y="2323088"/>
            <a:ext cx="2398827" cy="3198436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6" name="Рисунок 5" descr="C:\Users\Вадим\Pictures\2015-01-19\007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477" t="-130" r="760" b="2429"/>
          <a:stretch/>
        </p:blipFill>
        <p:spPr bwMode="auto">
          <a:xfrm>
            <a:off x="4527689" y="4348790"/>
            <a:ext cx="1959739" cy="2396900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 descr="C:\Users\Вадим\Pictures\2015-01-19\009.jpg"/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7" b="51243"/>
          <a:stretch/>
        </p:blipFill>
        <p:spPr bwMode="auto">
          <a:xfrm>
            <a:off x="1925972" y="4769405"/>
            <a:ext cx="2469552" cy="1727052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</p:spTree>
    <p:extLst>
      <p:ext uri="{BB962C8B-B14F-4D97-AF65-F5344CB8AC3E}">
        <p14:creationId xmlns:p14="http://schemas.microsoft.com/office/powerpoint/2010/main" xmlns="" val="3597871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 descr="Дневник Татьяна_Шеремет embed src=&quot;http://clock.moy.su/flash/flowers/flower_06.SWF&quot; wid : LiveInternet - Российский Сервис Онлай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1354" y="980728"/>
            <a:ext cx="8611125" cy="561662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Повышение квалификации</a:t>
            </a:r>
            <a: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/>
            </a:r>
            <a:br>
              <a:rPr lang="ru-RU" sz="28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 descr="C:\Users\Вадим\Pictures\2015-01-19\010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494" t="1470" r="3321" b="52247"/>
          <a:stretch/>
        </p:blipFill>
        <p:spPr bwMode="auto">
          <a:xfrm>
            <a:off x="839652" y="1232566"/>
            <a:ext cx="5688632" cy="3816425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1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4" cstate="print"/>
          <a:srcRect l="12348"/>
          <a:stretch/>
        </p:blipFill>
        <p:spPr bwMode="auto">
          <a:xfrm>
            <a:off x="205679" y="171091"/>
            <a:ext cx="2296455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tx1"/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Рамка 4"/>
          <p:cNvSpPr/>
          <p:nvPr/>
        </p:nvSpPr>
        <p:spPr>
          <a:xfrm>
            <a:off x="0" y="-26137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2" name="Picture 4" descr="http://valentina-panina.ru/usr/fckeditor/0_548f_f7b6c374_X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33" y="212630"/>
            <a:ext cx="8722332" cy="6380466"/>
          </a:xfrm>
          <a:prstGeom prst="rect">
            <a:avLst/>
          </a:prstGeom>
          <a:ln>
            <a:solidFill>
              <a:schemeClr val="tx1"/>
            </a:solidFill>
          </a:ln>
          <a:extLst/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6" name="Прямоугольник 5"/>
          <p:cNvSpPr/>
          <p:nvPr/>
        </p:nvSpPr>
        <p:spPr>
          <a:xfrm>
            <a:off x="1308731" y="448208"/>
            <a:ext cx="5443852" cy="60939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Участие в мероприятиях </a:t>
            </a:r>
            <a:b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 70 - </a:t>
            </a:r>
            <a:r>
              <a:rPr lang="ru-RU" sz="4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летию</a:t>
            </a:r>
            <a:r>
              <a:rPr lang="ru-RU" sz="4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Победы</a:t>
            </a:r>
            <a:endParaRPr lang="ru-RU" sz="4000" b="1" i="1" dirty="0">
              <a:solidFill>
                <a:srgbClr val="C00000"/>
              </a:solidFill>
              <a:latin typeface="Arial" panose="020B0604020202020204" pitchFamily="34" charset="0"/>
            </a:endParaRPr>
          </a:p>
          <a:p>
            <a:pPr algn="ctr"/>
            <a:endParaRPr lang="ru-RU" b="1" i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За </a:t>
            </a: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селом, вдали, на перекрестке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Полевых, едва заметных троп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Я узнал солдатские березки,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У которых рыл себе окоп.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И невольно вспомнил, как стонали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Ветки от их взрывов и огня...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Возле тех березок подобрали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Чуть живым товарищи меня.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С той поры с любовью о березках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"Говорили часто мне бойцы: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"Ты бы злую смерть не пересилил,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Ты бы тяжких ран не перенес,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Если б мы тебя не напоили </a:t>
            </a:r>
            <a:b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ru-RU" b="1" i="1" dirty="0">
                <a:solidFill>
                  <a:schemeClr val="bg1"/>
                </a:solidFill>
                <a:latin typeface="Arial" panose="020B0604020202020204" pitchFamily="34" charset="0"/>
              </a:rPr>
              <a:t>Светлыми слезинками берез</a:t>
            </a:r>
            <a:r>
              <a:rPr lang="ru-RU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".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76470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7360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16" y="201560"/>
            <a:ext cx="8643155" cy="1143000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Участие в конкурсах по ДПТ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«Подарок своими руками»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0800000">
            <a:off x="-77455" y="805064"/>
            <a:ext cx="2555776" cy="2844437"/>
          </a:xfrm>
          <a:prstGeom prst="rect">
            <a:avLst/>
          </a:prstGeom>
          <a:noFill/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5497" y="1291435"/>
            <a:ext cx="2261706" cy="372972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  <a:softEdge rad="63500"/>
          </a:effectLst>
        </p:spPr>
      </p:pic>
      <p:pic>
        <p:nvPicPr>
          <p:cNvPr id="10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865" y="3748782"/>
            <a:ext cx="2430874" cy="26642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443841"/>
            <a:ext cx="3984113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«Зажгите свечи в память тем,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жизнь отдал не ради славы,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умирал за Родину, Отчизну.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Зажгите свечи в память тем,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день за днем победу приближал,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верил, ждал и не дождался...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Салюта Радости Победы...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Зажгите свечи, в тишине постойте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Минутой памяти почтив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Отцов, детей и матерей..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Кто жизнь отдал, чтоб жили мы.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Зажгите свечи в память им,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достойны Памяти и Чести</a:t>
            </a:r>
            <a:b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Они солдаты Родины своей!!!»</a:t>
            </a:r>
          </a:p>
          <a:p>
            <a:pPr>
              <a:spcAft>
                <a:spcPts val="0"/>
              </a:spcAft>
            </a:pP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4743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350" b="20601"/>
          <a:stretch/>
        </p:blipFill>
        <p:spPr>
          <a:xfrm>
            <a:off x="2428229" y="4175357"/>
            <a:ext cx="4901428" cy="235449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766"/>
          <a:stretch/>
        </p:blipFill>
        <p:spPr>
          <a:xfrm>
            <a:off x="2689837" y="1001718"/>
            <a:ext cx="3611084" cy="2362572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317" y="201560"/>
            <a:ext cx="8229600" cy="787778"/>
          </a:xfrm>
        </p:spPr>
        <p:txBody>
          <a:bodyPr>
            <a:no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Поздравления на дому у ветеранов, посильная помощь 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67031" y="989338"/>
            <a:ext cx="2555776" cy="2844437"/>
          </a:xfrm>
          <a:prstGeom prst="rect">
            <a:avLst/>
          </a:prstGeom>
          <a:noFill/>
        </p:spPr>
      </p:pic>
      <p:pic>
        <p:nvPicPr>
          <p:cNvPr id="10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8963" y="3638469"/>
            <a:ext cx="2430874" cy="2664296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2286000" y="14438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endParaRPr lang="ru-RU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59633" y="3244334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Проведение бесед, конкурсов детского рисунка на тему «Победа»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xmlns="" val="323807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Возложение венков к памятнику </a:t>
            </a:r>
            <a:br>
              <a:rPr lang="ru-RU" sz="2800" b="1" dirty="0" smtClean="0">
                <a:solidFill>
                  <a:srgbClr val="C00000"/>
                </a:solidFill>
              </a:rPr>
            </a:br>
            <a:r>
              <a:rPr lang="ru-RU" sz="2800" b="1" dirty="0" smtClean="0">
                <a:solidFill>
                  <a:srgbClr val="C00000"/>
                </a:solidFill>
              </a:rPr>
              <a:t>неизвестного солдата</a:t>
            </a:r>
            <a:endParaRPr lang="ru-RU" sz="2800" b="1" dirty="0">
              <a:solidFill>
                <a:srgbClr val="C00000"/>
              </a:solidFill>
            </a:endParaRPr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396888" y="770695"/>
            <a:ext cx="2555776" cy="2801191"/>
          </a:xfrm>
          <a:prstGeom prst="rect">
            <a:avLst/>
          </a:prstGeom>
          <a:noFill/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4898" r="9788"/>
          <a:stretch/>
        </p:blipFill>
        <p:spPr>
          <a:xfrm>
            <a:off x="4932040" y="893402"/>
            <a:ext cx="3817425" cy="324441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Прямоугольник 2"/>
          <p:cNvSpPr/>
          <p:nvPr/>
        </p:nvSpPr>
        <p:spPr>
          <a:xfrm>
            <a:off x="3696104" y="2924944"/>
            <a:ext cx="4990695" cy="32008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>
              <a:solidFill>
                <a:srgbClr val="C00000"/>
              </a:solidFill>
            </a:endParaRPr>
          </a:p>
          <a:p>
            <a:endParaRPr lang="ru-RU" dirty="0" smtClean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800" b="1" dirty="0" smtClean="0">
                <a:solidFill>
                  <a:srgbClr val="C00000"/>
                </a:solidFill>
              </a:rPr>
              <a:t>Проведение мастер – классов по изготовлению сувениров для ветеранов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u-RU" sz="28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4180" y="3284984"/>
            <a:ext cx="3377111" cy="329009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4203495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Вертикальный свиток 6"/>
          <p:cNvSpPr/>
          <p:nvPr/>
        </p:nvSpPr>
        <p:spPr>
          <a:xfrm>
            <a:off x="251520" y="2492896"/>
            <a:ext cx="7776864" cy="2777124"/>
          </a:xfrm>
          <a:prstGeom prst="verticalScroll">
            <a:avLst/>
          </a:prstGeom>
          <a:gradFill>
            <a:gsLst>
              <a:gs pos="0">
                <a:srgbClr val="DDEBCF">
                  <a:alpha val="0"/>
                </a:srgbClr>
              </a:gs>
              <a:gs pos="50000">
                <a:srgbClr val="9CB86E">
                  <a:alpha val="76000"/>
                </a:srgbClr>
              </a:gs>
              <a:gs pos="100000">
                <a:srgbClr val="156B13">
                  <a:alpha val="86000"/>
                </a:srgb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22896" y="2928778"/>
            <a:ext cx="2890837" cy="2101977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Общие сведения о педагоге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3" cstate="print"/>
          <a:srcRect t="24903"/>
          <a:stretch/>
        </p:blipFill>
        <p:spPr bwMode="auto">
          <a:xfrm>
            <a:off x="-373534" y="162324"/>
            <a:ext cx="2438400" cy="3040013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090963" y="2825604"/>
            <a:ext cx="3384376" cy="2308324"/>
          </a:xfrm>
          <a:prstGeom prst="rect">
            <a:avLst/>
          </a:prstGeom>
          <a:gradFill>
            <a:gsLst>
              <a:gs pos="0">
                <a:srgbClr val="FFC000"/>
              </a:gs>
              <a:gs pos="50000">
                <a:srgbClr val="9CB86E">
                  <a:alpha val="76000"/>
                </a:srgbClr>
              </a:gs>
              <a:gs pos="100000">
                <a:srgbClr val="156B13">
                  <a:alpha val="86000"/>
                </a:srgbClr>
              </a:gs>
            </a:gsLst>
            <a:lin ang="8100000" scaled="1"/>
          </a:gra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Образование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высшее , 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Диплом ДВС 0522708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КГУ имени Н.А. Некрасова по специальности «Математика», квалификация учитель математики</a:t>
            </a:r>
          </a:p>
          <a:p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от 7 июля 2000 года.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Вертикальный свиток 7"/>
          <p:cNvSpPr/>
          <p:nvPr/>
        </p:nvSpPr>
        <p:spPr>
          <a:xfrm>
            <a:off x="3000636" y="1150173"/>
            <a:ext cx="6035860" cy="1594001"/>
          </a:xfrm>
          <a:prstGeom prst="verticalScroll">
            <a:avLst/>
          </a:prstGeom>
          <a:gradFill>
            <a:gsLst>
              <a:gs pos="0">
                <a:srgbClr val="FFFF00"/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Хомова</a:t>
            </a:r>
            <a:r>
              <a:rPr lang="ru-RU" sz="2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Марина Валентиновна</a:t>
            </a:r>
            <a:r>
              <a:rPr lang="ru-RU" sz="2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педагог дополнительного образования , руководитель объединения «Берестяная </a:t>
            </a:r>
            <a:r>
              <a:rPr lang="ru-RU" dirty="0" err="1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мозайка</a:t>
            </a:r>
            <a:r>
              <a:rPr lang="ru-RU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1 квалификационная категория.</a:t>
            </a:r>
            <a:endParaRPr lang="ru-RU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Вертикальный свиток 8"/>
          <p:cNvSpPr/>
          <p:nvPr/>
        </p:nvSpPr>
        <p:spPr>
          <a:xfrm>
            <a:off x="3563888" y="5048430"/>
            <a:ext cx="5328592" cy="1598265"/>
          </a:xfrm>
          <a:prstGeom prst="verticalScroll">
            <a:avLst/>
          </a:prstGeom>
          <a:gradFill>
            <a:gsLst>
              <a:gs pos="0">
                <a:srgbClr val="FFFF00"/>
              </a:gs>
              <a:gs pos="50000">
                <a:srgbClr val="9CB86E">
                  <a:alpha val="76000"/>
                </a:srgbClr>
              </a:gs>
              <a:gs pos="100000">
                <a:srgbClr val="156B13">
                  <a:alpha val="86000"/>
                </a:srgbClr>
              </a:gs>
            </a:gsLst>
            <a:lin ang="81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Трудовой стаж 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лет, запись в трудовой книжке от 30.08.1994 года, в должности педагога дополнительного образования – </a:t>
            </a:r>
            <a:r>
              <a:rPr lang="ru-RU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b="1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лет , запись от 1.08.2004 года.</a:t>
            </a:r>
            <a:endParaRPr lang="ru-RU" b="1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рамка для фотомонтажа в Photoshop 3915 - Государственный склад клипарта Фотошоп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94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Учебно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методическая деятельность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1659477"/>
            <a:ext cx="2573301" cy="3539046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5" name="Рамка 4"/>
          <p:cNvSpPr/>
          <p:nvPr/>
        </p:nvSpPr>
        <p:spPr>
          <a:xfrm>
            <a:off x="-108520" y="0"/>
            <a:ext cx="925252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19672" y="1844824"/>
            <a:ext cx="5184576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ru-RU" sz="3600" b="1" dirty="0" smtClean="0">
                <a:solidFill>
                  <a:srgbClr val="C00000"/>
                </a:solidFill>
              </a:rPr>
              <a:t>Учебная программа</a:t>
            </a:r>
          </a:p>
          <a:p>
            <a:r>
              <a:rPr lang="ru-RU" sz="2000" b="1" dirty="0" smtClean="0">
                <a:solidFill>
                  <a:srgbClr val="C00000"/>
                </a:solidFill>
              </a:rPr>
              <a:t>Программа </a:t>
            </a:r>
            <a:r>
              <a:rPr lang="ru-RU" sz="2000" b="1" dirty="0" smtClean="0"/>
              <a:t>дополнительного образования детей </a:t>
            </a:r>
            <a:r>
              <a:rPr lang="ru-RU" sz="2000" b="1" dirty="0" smtClean="0">
                <a:solidFill>
                  <a:srgbClr val="C00000"/>
                </a:solidFill>
              </a:rPr>
              <a:t>«Берестяная </a:t>
            </a:r>
            <a:r>
              <a:rPr lang="ru-RU" sz="2000" b="1" dirty="0" err="1" smtClean="0">
                <a:solidFill>
                  <a:srgbClr val="C00000"/>
                </a:solidFill>
              </a:rPr>
              <a:t>мозайка</a:t>
            </a:r>
            <a:r>
              <a:rPr lang="ru-RU" sz="2000" b="1" dirty="0" smtClean="0">
                <a:solidFill>
                  <a:srgbClr val="C00000"/>
                </a:solidFill>
              </a:rPr>
              <a:t>» </a:t>
            </a:r>
            <a:r>
              <a:rPr lang="ru-RU" sz="2000" b="1" dirty="0" err="1" smtClean="0"/>
              <a:t>расчитана</a:t>
            </a:r>
            <a:r>
              <a:rPr lang="ru-RU" sz="2000" b="1" dirty="0" smtClean="0"/>
              <a:t> </a:t>
            </a:r>
          </a:p>
          <a:p>
            <a:r>
              <a:rPr lang="ru-RU" sz="2000" b="1" dirty="0"/>
              <a:t>н</a:t>
            </a:r>
            <a:r>
              <a:rPr lang="ru-RU" sz="2000" b="1" dirty="0" smtClean="0"/>
              <a:t>а 128 учебных часов (4 часа в неделю),</a:t>
            </a:r>
          </a:p>
          <a:p>
            <a:r>
              <a:rPr lang="ru-RU" sz="2000" b="1" dirty="0" smtClean="0"/>
              <a:t> 3 года обучения.</a:t>
            </a:r>
          </a:p>
          <a:p>
            <a:r>
              <a:rPr lang="ru-RU" sz="2000" b="1" dirty="0" smtClean="0"/>
              <a:t>Обучаться по данной программе </a:t>
            </a:r>
          </a:p>
          <a:p>
            <a:r>
              <a:rPr lang="ru-RU" sz="2000" b="1" dirty="0" smtClean="0"/>
              <a:t>могут дети 9-16 лет.</a:t>
            </a:r>
            <a:endParaRPr lang="ru-RU" sz="2000" b="1" dirty="0"/>
          </a:p>
          <a:p>
            <a:r>
              <a:rPr lang="ru-RU" sz="2000" b="1" dirty="0" smtClean="0">
                <a:solidFill>
                  <a:srgbClr val="C00000"/>
                </a:solidFill>
              </a:rPr>
              <a:t>Цель программы – </a:t>
            </a:r>
          </a:p>
          <a:p>
            <a:r>
              <a:rPr lang="ru-RU" b="1" dirty="0" smtClean="0"/>
              <a:t>Содействовать развитию личности ребенка, </a:t>
            </a:r>
          </a:p>
          <a:p>
            <a:r>
              <a:rPr lang="ru-RU" b="1" dirty="0" smtClean="0"/>
              <a:t>его способностей к творчеству, самопознанию, самоопределению, самовыражению и самосовершенствованию посредством</a:t>
            </a:r>
          </a:p>
          <a:p>
            <a:r>
              <a:rPr lang="ru-RU" b="1" dirty="0" smtClean="0"/>
              <a:t> берестяного промысла.</a:t>
            </a:r>
            <a:endParaRPr lang="ru-RU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70227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рамка для фотомонтажа в Photoshop 3915 - Государственный склад клипарта Фотошоп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94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-108520" y="0"/>
            <a:ext cx="925252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Разработки учебных занятий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Интерактивная игра «Лапти – </a:t>
            </a:r>
            <a:r>
              <a:rPr lang="ru-RU" sz="1800" b="1" dirty="0" err="1" smtClean="0">
                <a:solidFill>
                  <a:srgbClr val="7030A0"/>
                </a:solidFill>
              </a:rPr>
              <a:t>лапоточки</a:t>
            </a:r>
            <a:r>
              <a:rPr lang="ru-RU" sz="1800" b="1" dirty="0" smtClean="0">
                <a:solidFill>
                  <a:srgbClr val="7030A0"/>
                </a:solidFill>
              </a:rPr>
              <a:t>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«Солонка из бересты»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«Старина моя родная»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«Берестяные цветы»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Презентации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«Сказка в бересте живет»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«Эх, лапти мои…»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«Берестяное чудо»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Разработки тематических бесед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«Берестяная игрушка»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«Виды декорирования бересты»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«История берестяного промысла»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«Берестяной оберег»</a:t>
            </a:r>
          </a:p>
          <a:p>
            <a:pPr marL="0" indent="0">
              <a:buNone/>
            </a:pPr>
            <a:endParaRPr lang="ru-RU" sz="1800" b="1" dirty="0">
              <a:solidFill>
                <a:srgbClr val="7030A0"/>
              </a:solidFill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236792" y="1916832"/>
            <a:ext cx="2678608" cy="1853530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1233210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рамка для фотомонтажа в Photoshop 3915 - Государственный склад клипарта Фотошоп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32494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-108520" y="0"/>
            <a:ext cx="925252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Словарь терминологии</a:t>
            </a:r>
          </a:p>
          <a:p>
            <a:pPr marL="0" indent="0" algn="ctr">
              <a:buNone/>
            </a:pPr>
            <a:r>
              <a:rPr lang="ru-RU" sz="1800" b="1" dirty="0" err="1" smtClean="0">
                <a:solidFill>
                  <a:srgbClr val="7030A0"/>
                </a:solidFill>
              </a:rPr>
              <a:t>Кочедыг</a:t>
            </a:r>
            <a:r>
              <a:rPr lang="ru-RU" sz="1800" b="1" dirty="0" smtClean="0">
                <a:solidFill>
                  <a:srgbClr val="7030A0"/>
                </a:solidFill>
              </a:rPr>
              <a:t>, лычка, </a:t>
            </a:r>
            <a:r>
              <a:rPr lang="ru-RU" sz="1800" b="1" dirty="0" err="1" smtClean="0">
                <a:solidFill>
                  <a:srgbClr val="7030A0"/>
                </a:solidFill>
              </a:rPr>
              <a:t>оплет</a:t>
            </a:r>
            <a:r>
              <a:rPr lang="ru-RU" sz="1800" b="1" dirty="0" smtClean="0">
                <a:solidFill>
                  <a:srgbClr val="7030A0"/>
                </a:solidFill>
              </a:rPr>
              <a:t>, резак и т.д.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Технологические карты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Виды переплетений,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последовательность переплетений, </a:t>
            </a:r>
          </a:p>
          <a:p>
            <a:pPr marL="0" indent="0" algn="ctr">
              <a:buNone/>
            </a:pPr>
            <a:r>
              <a:rPr lang="ru-RU" sz="1800" b="1" dirty="0" smtClean="0">
                <a:solidFill>
                  <a:srgbClr val="7030A0"/>
                </a:solidFill>
              </a:rPr>
              <a:t>последовательность выполнения изделий</a:t>
            </a:r>
          </a:p>
          <a:p>
            <a:pPr algn="ctr"/>
            <a:endParaRPr lang="ru-RU" sz="36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ru-RU" sz="3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8" name="Рисунок 7" descr="C:\Users\Вадим\Pictures\ПЛЕТЕНИЕ СОЛОНКИ ФОТО\02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81510" y="4269414"/>
            <a:ext cx="2753138" cy="234498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C:\Users\Вадим\Pictures\ПЛЕТЕНИЕ СОЛОНКИ ФОТО\00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4708" y="3234304"/>
            <a:ext cx="2905543" cy="220760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 descr="C:\Users\Вадим\Pictures\ПЛЕТЕНИЕ СОЛОНКИ ФОТО\014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89104" y="3754596"/>
            <a:ext cx="2717558" cy="2156744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251271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NG рамка для фотомонтажа в Photoshop 3915 - Государственный склад клипарта Фотошопии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262" y="58316"/>
            <a:ext cx="9036496" cy="674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Рамка 4"/>
          <p:cNvSpPr/>
          <p:nvPr/>
        </p:nvSpPr>
        <p:spPr>
          <a:xfrm>
            <a:off x="-108520" y="0"/>
            <a:ext cx="925252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20688"/>
            <a:ext cx="8229600" cy="5505475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</a:rPr>
              <a:t>Образцы изделий</a:t>
            </a:r>
            <a:endParaRPr lang="ru-RU" sz="3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600" b="1" dirty="0" smtClean="0">
              <a:solidFill>
                <a:srgbClr val="7030A0"/>
              </a:solidFill>
            </a:endParaRPr>
          </a:p>
          <a:p>
            <a:pPr marL="0" indent="0">
              <a:buNone/>
            </a:pPr>
            <a:endParaRPr lang="ru-RU" sz="3600" b="1" dirty="0">
              <a:solidFill>
                <a:srgbClr val="7030A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68009" y="1360848"/>
            <a:ext cx="3248876" cy="24366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033" r="16072"/>
          <a:stretch/>
        </p:blipFill>
        <p:spPr>
          <a:xfrm>
            <a:off x="5580112" y="1772816"/>
            <a:ext cx="3240360" cy="314552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Рисунок 7" descr="C:\Documents and Settings\Администратор\Рабочий стол\фото бересты\Изображение 048.jpg"/>
          <p:cNvPicPr/>
          <p:nvPr/>
        </p:nvPicPr>
        <p:blipFill>
          <a:blip r:embed="rId5" cstate="print"/>
          <a:srcRect r="2561" b="37892"/>
          <a:stretch>
            <a:fillRect/>
          </a:stretch>
        </p:blipFill>
        <p:spPr bwMode="auto">
          <a:xfrm>
            <a:off x="1209669" y="4172549"/>
            <a:ext cx="4987007" cy="2104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 descr="C:\Documents and Settings\Администратор\Рабочий стол\фото бересты\Изображение 418.jpg"/>
          <p:cNvPicPr/>
          <p:nvPr/>
        </p:nvPicPr>
        <p:blipFill rotWithShape="1">
          <a:blip r:embed="rId6" cstate="print"/>
          <a:srcRect l="4683" t="1195" r="4817" b="10847"/>
          <a:stretch/>
        </p:blipFill>
        <p:spPr bwMode="auto">
          <a:xfrm rot="5400000">
            <a:off x="-279045" y="2730855"/>
            <a:ext cx="3240361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xmlns="" val="3474588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Учебно</a:t>
            </a:r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– материальная база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80112" y="1052737"/>
            <a:ext cx="3115494" cy="4153992"/>
          </a:xfr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09" b="15093"/>
          <a:stretch/>
        </p:blipFill>
        <p:spPr>
          <a:xfrm>
            <a:off x="457200" y="1052736"/>
            <a:ext cx="3826768" cy="4178773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6" name="Рамка 5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87624" y="5678607"/>
            <a:ext cx="74991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Книги и папки с методической  литературой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Презентации, дидактический и раздаточный материал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dirty="0" smtClean="0"/>
              <a:t>Журналы, инструктажи по технике безопасности</a:t>
            </a:r>
          </a:p>
          <a:p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xmlns="" val="354767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Отзывы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124745"/>
            <a:ext cx="8496944" cy="5400599"/>
          </a:xfrm>
          <a:ln/>
          <a:effectLst>
            <a:glow rad="228600">
              <a:srgbClr val="7030A0">
                <a:alpha val="40000"/>
              </a:srgb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1200" b="1" dirty="0"/>
              <a:t>Отзыв</a:t>
            </a:r>
            <a:endParaRPr lang="ru-RU" sz="1200" dirty="0"/>
          </a:p>
          <a:p>
            <a:pPr marL="0" indent="0" algn="ctr">
              <a:buNone/>
            </a:pPr>
            <a:r>
              <a:rPr lang="ru-RU" sz="1200" b="1" dirty="0"/>
              <a:t>о педагоге дополнительного образования </a:t>
            </a:r>
            <a:r>
              <a:rPr lang="ru-RU" sz="1200" b="1" dirty="0" err="1"/>
              <a:t>Хомовой</a:t>
            </a:r>
            <a:r>
              <a:rPr lang="ru-RU" sz="1200" b="1" dirty="0"/>
              <a:t> Марине Валентиновне</a:t>
            </a:r>
            <a:endParaRPr lang="ru-RU" sz="1200" dirty="0"/>
          </a:p>
          <a:p>
            <a:pPr marL="0" indent="0">
              <a:buNone/>
            </a:pPr>
            <a:r>
              <a:rPr lang="ru-RU" sz="1200" dirty="0" err="1"/>
              <a:t>Хомова</a:t>
            </a:r>
            <a:r>
              <a:rPr lang="ru-RU" sz="1200" dirty="0"/>
              <a:t> Марина Валентиновна - увлеченный, творческий педагог. Учащиеся 4 класса </a:t>
            </a:r>
            <a:r>
              <a:rPr lang="ru-RU" sz="1200" dirty="0" err="1"/>
              <a:t>Зебляковской</a:t>
            </a:r>
            <a:r>
              <a:rPr lang="ru-RU" sz="1200" dirty="0"/>
              <a:t> школы с большим желанием посещают кружок «Берестяная </a:t>
            </a:r>
            <a:r>
              <a:rPr lang="ru-RU" sz="1200" dirty="0" err="1"/>
              <a:t>мозайка</a:t>
            </a:r>
            <a:r>
              <a:rPr lang="ru-RU" sz="1200" dirty="0"/>
              <a:t>», руководителем которого является Марина Валентиновна. Дети научились изготовлять из бересты различные изделия, сувениры. Под руководством опытного педагога четвероклассники принимают участие в различных конкурсах и выставках  и занимают призовые места. Несколько ребят приняли участие  в  съемках фильма «Дорогами народных традиций». Съемки интерактивного мероприятия по бересте были организованы Костромской областной телекомпанией «Русь». Для детей это пределом радости и  восторга. Надеемся  на дальнейшее сотрудничество с руководителем кружка «Берестяная </a:t>
            </a:r>
            <a:r>
              <a:rPr lang="ru-RU" sz="1200" dirty="0" err="1"/>
              <a:t>мозайка</a:t>
            </a:r>
            <a:r>
              <a:rPr lang="ru-RU" sz="1200" dirty="0"/>
              <a:t>» </a:t>
            </a:r>
            <a:r>
              <a:rPr lang="ru-RU" sz="1200" dirty="0" err="1"/>
              <a:t>Хомовой</a:t>
            </a:r>
            <a:r>
              <a:rPr lang="ru-RU" sz="1200" dirty="0"/>
              <a:t> Мариной Валентиновной. </a:t>
            </a:r>
          </a:p>
          <a:p>
            <a:pPr marL="0" indent="0" algn="r">
              <a:buNone/>
            </a:pPr>
            <a:r>
              <a:rPr lang="ru-RU" sz="1200" dirty="0"/>
              <a:t>Классный руководитель 4 класса Тищенко О.А.</a:t>
            </a:r>
          </a:p>
          <a:p>
            <a:pPr marL="0" indent="0">
              <a:buNone/>
            </a:pPr>
            <a:r>
              <a:rPr lang="ru-RU" sz="1200" dirty="0"/>
              <a:t> </a:t>
            </a:r>
          </a:p>
          <a:p>
            <a:pPr marL="0" indent="0" algn="ctr">
              <a:buNone/>
            </a:pPr>
            <a:r>
              <a:rPr lang="ru-RU" sz="1200" b="1" dirty="0"/>
              <a:t>Отзыв</a:t>
            </a:r>
            <a:endParaRPr lang="ru-RU" sz="1200" dirty="0"/>
          </a:p>
          <a:p>
            <a:pPr marL="0" indent="0" algn="ctr">
              <a:buNone/>
            </a:pPr>
            <a:r>
              <a:rPr lang="ru-RU" sz="1200" b="1" dirty="0"/>
              <a:t>о педагоге дополнительного образования </a:t>
            </a:r>
            <a:r>
              <a:rPr lang="ru-RU" sz="1200" b="1" dirty="0" err="1"/>
              <a:t>Хомовой</a:t>
            </a:r>
            <a:r>
              <a:rPr lang="ru-RU" sz="1200" b="1" dirty="0"/>
              <a:t> Марине Валентиновне</a:t>
            </a:r>
            <a:endParaRPr lang="ru-RU" sz="1200" dirty="0"/>
          </a:p>
          <a:p>
            <a:pPr marL="0" indent="0">
              <a:buNone/>
            </a:pPr>
            <a:r>
              <a:rPr lang="ru-RU" sz="1200" dirty="0" err="1"/>
              <a:t>Зебляковская</a:t>
            </a:r>
            <a:r>
              <a:rPr lang="ru-RU" sz="1200" dirty="0"/>
              <a:t> средняя школа  несколько лет  работает над методической темой «Интеграция основного и дополнительного образования в школе как условие последующего саморазвития и самоопределения учащихся». В рамках этой работы налажена тесная связь школы  с руководителем кружка «Берестяная </a:t>
            </a:r>
            <a:r>
              <a:rPr lang="ru-RU" sz="1200" dirty="0" err="1"/>
              <a:t>мозайка</a:t>
            </a:r>
            <a:r>
              <a:rPr lang="ru-RU" sz="1200" dirty="0"/>
              <a:t>» </a:t>
            </a:r>
            <a:r>
              <a:rPr lang="ru-RU" sz="1200" dirty="0" err="1"/>
              <a:t>Хомовой</a:t>
            </a:r>
            <a:r>
              <a:rPr lang="ru-RU" sz="1200" dirty="0"/>
              <a:t> Мариной Валентиновной, которая выступает на семинарах, совещаниях в школе, проводит мастер- классы  по работе с берестой для учителей и гостей  школы,  делится опытом работы.  В 2014 году в  </a:t>
            </a:r>
            <a:r>
              <a:rPr lang="ru-RU" sz="1200" dirty="0" err="1"/>
              <a:t>Зебляковской</a:t>
            </a:r>
            <a:r>
              <a:rPr lang="ru-RU" sz="1200" dirty="0"/>
              <a:t> средней школе был проведен   семинар для  руководителей  ОУ  школ </a:t>
            </a:r>
            <a:r>
              <a:rPr lang="ru-RU" sz="1200" dirty="0" err="1"/>
              <a:t>Шарьинского</a:t>
            </a:r>
            <a:r>
              <a:rPr lang="ru-RU" sz="1200" dirty="0"/>
              <a:t> муниципального района  по теме: «Интеграция внеурочной деятельности и дополнительного образования  в  условиях реализации    ФГОС начального и основного общего образования». На высоком методическом уровне педагогом был проведен мастер -  класс по изготовлению поделок из бересты. К семинару была оформлена выставка, на которой были представлены программы кружков по внеурочной деятельности, разработки занятий кружков, поделки, в том числе и с занятий кружка «Берестяная </a:t>
            </a:r>
            <a:r>
              <a:rPr lang="ru-RU" sz="1200" dirty="0" err="1"/>
              <a:t>мозайка</a:t>
            </a:r>
            <a:r>
              <a:rPr lang="ru-RU" sz="1200" dirty="0"/>
              <a:t>». Марина Валентиновна принимает активное участие в муниципальных методических конкурсах,  которые проходят на базе </a:t>
            </a:r>
            <a:r>
              <a:rPr lang="ru-RU" sz="1200" dirty="0" err="1"/>
              <a:t>Зебляковской</a:t>
            </a:r>
            <a:r>
              <a:rPr lang="ru-RU" sz="1200" dirty="0"/>
              <a:t> средней школы. В 2014 году воспитанница </a:t>
            </a:r>
            <a:r>
              <a:rPr lang="ru-RU" sz="1200" dirty="0" err="1"/>
              <a:t>Хомовой</a:t>
            </a:r>
            <a:r>
              <a:rPr lang="ru-RU" sz="1200" dirty="0"/>
              <a:t> М.В. ученица 6 класса Дудина Дарья заняла  на муниципальном Дне науки 1 место за исследовательскую работу «Эх, лапти мои…». </a:t>
            </a:r>
          </a:p>
          <a:p>
            <a:pPr marL="0" indent="0" algn="r">
              <a:buNone/>
            </a:pPr>
            <a:r>
              <a:rPr lang="ru-RU" sz="1200" dirty="0"/>
              <a:t>Методист Шатрова Г.И.</a:t>
            </a:r>
          </a:p>
          <a:p>
            <a:pPr marL="0" indent="0">
              <a:buNone/>
            </a:pPr>
            <a:r>
              <a:rPr lang="ru-RU" sz="1200" dirty="0"/>
              <a:t> </a:t>
            </a:r>
          </a:p>
          <a:p>
            <a:pPr marL="0" indent="0">
              <a:buNone/>
            </a:pPr>
            <a:r>
              <a:rPr lang="ru-RU" sz="1200" dirty="0"/>
              <a:t> </a:t>
            </a:r>
          </a:p>
        </p:txBody>
      </p:sp>
      <p:sp>
        <p:nvSpPr>
          <p:cNvPr id="10" name="Рамка 9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6200000">
            <a:off x="7344330" y="184409"/>
            <a:ext cx="1499096" cy="1643045"/>
          </a:xfrm>
          <a:prstGeom prst="rect">
            <a:avLst/>
          </a:prstGeom>
          <a:noFill/>
        </p:spPr>
      </p:pic>
      <p:pic>
        <p:nvPicPr>
          <p:cNvPr id="3074" name="Picture 2" descr="чтение электронных книг &quot; Скачать самое интересное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58" b="6516"/>
          <a:stretch/>
        </p:blipFill>
        <p:spPr bwMode="auto">
          <a:xfrm>
            <a:off x="350292" y="2892353"/>
            <a:ext cx="1735867" cy="921435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345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Публикации</a:t>
            </a:r>
            <a:endParaRPr lang="ru-RU" dirty="0"/>
          </a:p>
        </p:txBody>
      </p:sp>
      <p:sp>
        <p:nvSpPr>
          <p:cNvPr id="5" name="Рамка 4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Объект 5" descr="C:\Users\Вадим\Pictures\2015-01-19\01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482" r="263"/>
          <a:stretch/>
        </p:blipFill>
        <p:spPr bwMode="auto">
          <a:xfrm>
            <a:off x="1052211" y="2204864"/>
            <a:ext cx="3002206" cy="42813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8" name="Рисунок 7" descr="C:\Users\Вадим\Pictures\2015-01-19\02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39481" y="1247901"/>
            <a:ext cx="3253730" cy="4281339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60455" y="3041456"/>
            <a:ext cx="3457078" cy="3789040"/>
          </a:xfrm>
          <a:prstGeom prst="rect">
            <a:avLst/>
          </a:prstGeom>
          <a:noFill/>
        </p:spPr>
      </p:pic>
      <p:pic>
        <p:nvPicPr>
          <p:cNvPr id="10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-169808" y="-99392"/>
            <a:ext cx="3457078" cy="378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55020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lanetapozitiva.ru/uploads_guestbook/full/1263383090_-24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909"/>
          <a:stretch/>
        </p:blipFill>
        <p:spPr bwMode="auto">
          <a:xfrm>
            <a:off x="179512" y="297900"/>
            <a:ext cx="8840792" cy="637146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C00000"/>
                </a:solidFill>
              </a:rPr>
              <a:t>Принцип моей педагогической деятельности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411760" y="1878986"/>
            <a:ext cx="6608544" cy="40318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«Если хочешь, чтобы распустился цветок, </a:t>
            </a:r>
          </a:p>
          <a:p>
            <a:pPr algn="ctr"/>
            <a:r>
              <a:rPr lang="ru-RU" sz="3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н</a:t>
            </a:r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е нужно насильно развертывать лепестки, 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а нужно создать условия,</a:t>
            </a: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при которых он сам распустится»</a:t>
            </a:r>
          </a:p>
          <a:p>
            <a:pPr algn="r"/>
            <a:r>
              <a:rPr lang="ru-RU" sz="32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Лев Толстой</a:t>
            </a:r>
            <a:endParaRPr lang="ru-RU" sz="3200" b="1" cap="none" spc="0" dirty="0" smtClean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ru-RU" sz="32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</a:t>
            </a:r>
            <a:endParaRPr lang="ru-RU" sz="32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5962" y="1433019"/>
            <a:ext cx="2726328" cy="3869488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xmlns="" val="242454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8" descr="http://img0.liveinternet.ru/images/attach/c/8/102/269/102269512_Troica__ber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9977223">
            <a:off x="5056871" y="790424"/>
            <a:ext cx="3162747" cy="2031077"/>
          </a:xfrm>
          <a:prstGeom prst="rect">
            <a:avLst/>
          </a:prstGeom>
          <a:noFill/>
        </p:spPr>
      </p:pic>
      <p:pic>
        <p:nvPicPr>
          <p:cNvPr id="13" name="Picture 8" descr="http://img0.liveinternet.ru/images/attach/c/8/102/269/102269512_Troica__bereza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20856455">
            <a:off x="504624" y="3816720"/>
            <a:ext cx="3162747" cy="2031077"/>
          </a:xfrm>
          <a:prstGeom prst="rect">
            <a:avLst/>
          </a:prstGeom>
          <a:noFill/>
        </p:spPr>
      </p:pic>
      <p:pic>
        <p:nvPicPr>
          <p:cNvPr id="19460" name="Picture 4" descr="http://img-fotki.yandex.ru/get/4402/72856544.85/0_6b064_5f04e09a_X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9881" y="764704"/>
            <a:ext cx="8456897" cy="4365874"/>
          </a:xfrm>
          <a:prstGeom prst="rect">
            <a:avLst/>
          </a:prstGeom>
          <a:noFill/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2123728" y="2636912"/>
            <a:ext cx="5040560" cy="864097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Спасибо за внимание!</a:t>
            </a:r>
            <a:endParaRPr lang="ru-RU" sz="6000" dirty="0">
              <a:solidFill>
                <a:srgbClr val="7030A0"/>
              </a:solidFill>
            </a:endParaRPr>
          </a:p>
        </p:txBody>
      </p:sp>
      <p:sp>
        <p:nvSpPr>
          <p:cNvPr id="18" name="Рамка 17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4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4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Результаты педагогической деятельности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21" name="Рамка 20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Рамка 7"/>
          <p:cNvSpPr/>
          <p:nvPr/>
        </p:nvSpPr>
        <p:spPr>
          <a:xfrm>
            <a:off x="0" y="-26137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564904"/>
            <a:ext cx="2818656" cy="3561259"/>
          </a:xfrm>
        </p:spPr>
        <p:txBody>
          <a:bodyPr/>
          <a:lstStyle/>
          <a:p>
            <a:endParaRPr lang="ru-RU" i="1" dirty="0"/>
          </a:p>
        </p:txBody>
      </p:sp>
      <p:pic>
        <p:nvPicPr>
          <p:cNvPr id="19" name="Рисунок 18" descr="C:\Users\Вадим\Pictures\2015-01-19\00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316" t="383"/>
          <a:stretch/>
        </p:blipFill>
        <p:spPr bwMode="auto">
          <a:xfrm>
            <a:off x="4644008" y="1513687"/>
            <a:ext cx="3888432" cy="461247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10" name="Рисунок 9" descr="C:\Users\Вадим\Pictures\2015-01-19\001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058" t="-786"/>
          <a:stretch/>
        </p:blipFill>
        <p:spPr bwMode="auto">
          <a:xfrm>
            <a:off x="554544" y="1449657"/>
            <a:ext cx="3783128" cy="4617426"/>
          </a:xfrm>
          <a:prstGeom prst="rect">
            <a:avLst/>
          </a:prstGeom>
          <a:noFill/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2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03308" y="3006975"/>
            <a:ext cx="2653300" cy="3789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1929254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2" cstate="print"/>
          <a:srcRect t="32229"/>
          <a:stretch/>
        </p:blipFill>
        <p:spPr bwMode="auto">
          <a:xfrm>
            <a:off x="6477000" y="274638"/>
            <a:ext cx="2438400" cy="27434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Достижения обучающихся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556792"/>
            <a:ext cx="8458200" cy="456937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2012-2013 </a:t>
            </a:r>
            <a:r>
              <a:rPr lang="ru-RU" sz="2400" b="1" dirty="0" err="1" smtClean="0">
                <a:solidFill>
                  <a:srgbClr val="C00000"/>
                </a:solidFill>
              </a:rPr>
              <a:t>уч.год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/>
              <a:t>Муниципальный конкурс проектов «Возрождение традиционных промыслов Костромского края» – </a:t>
            </a:r>
            <a:r>
              <a:rPr lang="ru-RU" sz="2000" b="1" dirty="0" smtClean="0">
                <a:solidFill>
                  <a:srgbClr val="C00000"/>
                </a:solidFill>
              </a:rPr>
              <a:t>Диплом 3 степени</a:t>
            </a:r>
          </a:p>
          <a:p>
            <a:r>
              <a:rPr lang="ru-RU" sz="2000" b="1" dirty="0" smtClean="0"/>
              <a:t>Региональный конкурс – выставка декоративно – прикладного творчества «Персонажи произведений А.Н. Островского», посвященный 190 – </a:t>
            </a:r>
            <a:r>
              <a:rPr lang="ru-RU" sz="2000" b="1" dirty="0" err="1" smtClean="0"/>
              <a:t>летию</a:t>
            </a:r>
            <a:r>
              <a:rPr lang="ru-RU" sz="2000" b="1" dirty="0" smtClean="0"/>
              <a:t> со дня рождения писателя – </a:t>
            </a:r>
            <a:r>
              <a:rPr lang="ru-RU" sz="2000" b="1" dirty="0" smtClean="0">
                <a:solidFill>
                  <a:srgbClr val="C00000"/>
                </a:solidFill>
              </a:rPr>
              <a:t>2 участника</a:t>
            </a:r>
          </a:p>
          <a:p>
            <a:r>
              <a:rPr lang="ru-RU" sz="2000" b="1" dirty="0" smtClean="0"/>
              <a:t>Областной конкурс – выставка народного прикладного творчества «Удивительные ремесла Костромской земли» – </a:t>
            </a:r>
            <a:r>
              <a:rPr lang="ru-RU" sz="2000" b="1" dirty="0" smtClean="0">
                <a:solidFill>
                  <a:srgbClr val="C00000"/>
                </a:solidFill>
              </a:rPr>
              <a:t>Диплом 1 степени</a:t>
            </a:r>
          </a:p>
          <a:p>
            <a:r>
              <a:rPr lang="ru-RU" sz="2000" b="1" dirty="0" smtClean="0"/>
              <a:t>Областной конкурс прикладного творчества «Свадебный оберег» - </a:t>
            </a:r>
            <a:r>
              <a:rPr lang="ru-RU" sz="2000" b="1" dirty="0" smtClean="0">
                <a:solidFill>
                  <a:srgbClr val="C00000"/>
                </a:solidFill>
              </a:rPr>
              <a:t>2 участника</a:t>
            </a:r>
          </a:p>
          <a:p>
            <a:r>
              <a:rPr lang="ru-RU" sz="2000" b="1" dirty="0" smtClean="0"/>
              <a:t>Областной конкурс творческих работ учащихся «Династия Романовых и Кострома» -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871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2" cstate="print"/>
          <a:srcRect t="32229"/>
          <a:stretch/>
        </p:blipFill>
        <p:spPr bwMode="auto">
          <a:xfrm>
            <a:off x="6477000" y="274638"/>
            <a:ext cx="2438400" cy="2743449"/>
          </a:xfrm>
          <a:prstGeom prst="rect">
            <a:avLst/>
          </a:prstGeom>
          <a:noFill/>
        </p:spPr>
      </p:pic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79304"/>
            <a:ext cx="8458200" cy="544685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2013-2014 </a:t>
            </a:r>
            <a:r>
              <a:rPr lang="ru-RU" sz="2400" b="1" dirty="0" err="1" smtClean="0">
                <a:solidFill>
                  <a:srgbClr val="C00000"/>
                </a:solidFill>
              </a:rPr>
              <a:t>уч.год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/>
              <a:t>Муниципальный конкурс – выставка «Лучшая новогодняя игрушка» –</a:t>
            </a:r>
            <a:r>
              <a:rPr lang="ru-RU" sz="2000" b="1" dirty="0" smtClean="0">
                <a:solidFill>
                  <a:srgbClr val="C00000"/>
                </a:solidFill>
              </a:rPr>
              <a:t>Диплом участника</a:t>
            </a:r>
          </a:p>
          <a:p>
            <a:r>
              <a:rPr lang="ru-RU" sz="2000" b="1" dirty="0" smtClean="0"/>
              <a:t>Районный открытый фестиваль «Вифлеемская звезда»– </a:t>
            </a:r>
            <a:r>
              <a:rPr lang="ru-RU" sz="2000" b="1" dirty="0" smtClean="0">
                <a:solidFill>
                  <a:srgbClr val="C00000"/>
                </a:solidFill>
              </a:rPr>
              <a:t>2 участника</a:t>
            </a:r>
          </a:p>
          <a:p>
            <a:r>
              <a:rPr lang="ru-RU" sz="2000" b="1" dirty="0" smtClean="0"/>
              <a:t>Областная  выставка «Зимняя сказка»–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ru-RU" sz="2000" b="1" dirty="0" smtClean="0"/>
              <a:t>Межшкольный конкурс творческих работ учащихся «Компьютерные образовательные продукты: Ученик – учителю- 2013»- 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en-US" sz="2000" b="1" dirty="0" smtClean="0"/>
              <a:t>IX </a:t>
            </a:r>
            <a:r>
              <a:rPr lang="ru-RU" sz="2000" b="1" dirty="0" smtClean="0"/>
              <a:t>Областной открытый конкурс- фестиваль «Вифлеемская звезда» - </a:t>
            </a:r>
            <a:r>
              <a:rPr lang="ru-RU" sz="2000" b="1" dirty="0" smtClean="0">
                <a:solidFill>
                  <a:srgbClr val="C00000"/>
                </a:solidFill>
              </a:rPr>
              <a:t>Благодарственное письмо </a:t>
            </a:r>
          </a:p>
          <a:p>
            <a:r>
              <a:rPr lang="ru-RU" sz="2000" b="1" dirty="0" smtClean="0"/>
              <a:t>Региональный заочный конкурс детского творчества «Зеркало природы – 2014» -</a:t>
            </a:r>
            <a:r>
              <a:rPr lang="ru-RU" sz="2000" b="1" dirty="0" smtClean="0">
                <a:solidFill>
                  <a:srgbClr val="C00000"/>
                </a:solidFill>
              </a:rPr>
              <a:t>Диплом победителя</a:t>
            </a:r>
          </a:p>
          <a:p>
            <a:r>
              <a:rPr lang="ru-RU" sz="2000" b="1" dirty="0" smtClean="0"/>
              <a:t>Областной конкурс </a:t>
            </a:r>
            <a:r>
              <a:rPr lang="ru-RU" sz="2000" b="1" dirty="0" err="1" smtClean="0"/>
              <a:t>детско</a:t>
            </a:r>
            <a:r>
              <a:rPr lang="ru-RU" sz="2000" b="1" dirty="0" smtClean="0"/>
              <a:t> – юношеского творчества по пожарной безопасности «Дети за безопасность» по Костромской области – </a:t>
            </a:r>
            <a:r>
              <a:rPr lang="ru-RU" sz="2000" b="1" dirty="0" smtClean="0">
                <a:solidFill>
                  <a:srgbClr val="C00000"/>
                </a:solidFill>
              </a:rPr>
              <a:t>Диплом участника</a:t>
            </a:r>
            <a:endParaRPr lang="ru-RU" sz="20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86103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7030A0"/>
            </a:gs>
            <a:gs pos="50000">
              <a:srgbClr val="9CB86E">
                <a:alpha val="76000"/>
              </a:srgbClr>
            </a:gs>
            <a:gs pos="100000">
              <a:srgbClr val="156B13">
                <a:alpha val="86000"/>
              </a:srgbClr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img-fotki.yandex.ru/get/6110/114282386.36/0_8f335_4aeff2ef_XL"/>
          <p:cNvPicPr>
            <a:picLocks noChangeAspect="1" noChangeArrowheads="1"/>
          </p:cNvPicPr>
          <p:nvPr/>
        </p:nvPicPr>
        <p:blipFill rotWithShape="1">
          <a:blip r:embed="rId2" cstate="print"/>
          <a:srcRect t="32229"/>
          <a:stretch/>
        </p:blipFill>
        <p:spPr bwMode="auto">
          <a:xfrm>
            <a:off x="6477000" y="274638"/>
            <a:ext cx="2438400" cy="2743449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30026"/>
          </a:xfrm>
        </p:spPr>
        <p:txBody>
          <a:bodyPr>
            <a:normAutofit fontScale="90000"/>
          </a:bodyPr>
          <a:lstStyle/>
          <a:p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3" name="Рамка 12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679304"/>
            <a:ext cx="8458200" cy="5446859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400" b="1" dirty="0" smtClean="0">
                <a:solidFill>
                  <a:srgbClr val="C00000"/>
                </a:solidFill>
              </a:rPr>
              <a:t>2014-2015 </a:t>
            </a:r>
            <a:r>
              <a:rPr lang="ru-RU" sz="2400" b="1" dirty="0" err="1" smtClean="0">
                <a:solidFill>
                  <a:srgbClr val="C00000"/>
                </a:solidFill>
              </a:rPr>
              <a:t>уч.год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r>
              <a:rPr lang="ru-RU" sz="2000" b="1" dirty="0" smtClean="0"/>
              <a:t>Муниципальный конкурс – выставка «Зимняя фантазия» –</a:t>
            </a:r>
            <a:r>
              <a:rPr lang="ru-RU" sz="2000" b="1" dirty="0" smtClean="0">
                <a:solidFill>
                  <a:srgbClr val="C00000"/>
                </a:solidFill>
              </a:rPr>
              <a:t>Диплом победителя</a:t>
            </a:r>
          </a:p>
          <a:p>
            <a:r>
              <a:rPr lang="ru-RU" sz="2000" b="1" dirty="0" smtClean="0"/>
              <a:t>Районный открытый фестиваль «Вифлеемская звезда»– </a:t>
            </a:r>
            <a:r>
              <a:rPr lang="ru-RU" sz="2000" b="1" dirty="0" smtClean="0">
                <a:solidFill>
                  <a:srgbClr val="C00000"/>
                </a:solidFill>
              </a:rPr>
              <a:t>2 участника</a:t>
            </a:r>
          </a:p>
          <a:p>
            <a:r>
              <a:rPr lang="ru-RU" sz="2000" b="1" dirty="0" smtClean="0"/>
              <a:t>Областная  конкурс - выставка «Каждой пичужке свою кормушку!»»–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ru-RU" sz="2000" b="1" dirty="0" smtClean="0"/>
              <a:t>Межшкольный конкурс творческих работ учащихся «Компьютерные образовательные продукты: Ученик – учителю- 2013»- 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en-US" sz="2000" b="1" dirty="0" smtClean="0"/>
              <a:t>X </a:t>
            </a:r>
            <a:r>
              <a:rPr lang="ru-RU" sz="2000" b="1" dirty="0" smtClean="0"/>
              <a:t>Областной открытый конкурс- фестиваль «Вифлеемская звезда» - </a:t>
            </a:r>
            <a:r>
              <a:rPr lang="ru-RU" sz="2000" b="1" dirty="0" smtClean="0">
                <a:solidFill>
                  <a:srgbClr val="C00000"/>
                </a:solidFill>
              </a:rPr>
              <a:t>Благодарственное письмо </a:t>
            </a:r>
          </a:p>
          <a:p>
            <a:r>
              <a:rPr lang="ru-RU" sz="2000" b="1" dirty="0" smtClean="0"/>
              <a:t>Всероссийский конкурс детского творчества «Новый год шагает по стране» -</a:t>
            </a:r>
            <a:r>
              <a:rPr lang="ru-RU" sz="2000" b="1" dirty="0" smtClean="0">
                <a:solidFill>
                  <a:srgbClr val="C00000"/>
                </a:solidFill>
              </a:rPr>
              <a:t>Диплом 2 степени</a:t>
            </a:r>
          </a:p>
          <a:p>
            <a:r>
              <a:rPr lang="ru-RU" sz="2000" b="1" dirty="0" smtClean="0"/>
              <a:t>Областной конкурс – выставка детского творчества «Подарок своими руками» , посвященный 70 – </a:t>
            </a:r>
            <a:r>
              <a:rPr lang="ru-RU" sz="2000" b="1" dirty="0" err="1" smtClean="0"/>
              <a:t>летию</a:t>
            </a:r>
            <a:r>
              <a:rPr lang="ru-RU" sz="2000" b="1" dirty="0" smtClean="0"/>
              <a:t> Победы - 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ru-RU" sz="2000" b="1" dirty="0"/>
              <a:t>Областной конкурс – выставка народного прикладного творчества «Удивительные ремесла Костромской земли» – 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</a:p>
          <a:p>
            <a:r>
              <a:rPr lang="ru-RU" sz="2000" b="1" dirty="0" smtClean="0"/>
              <a:t>Региональный этап Всероссийского конкурса детского творчества, посвященный 70 – </a:t>
            </a:r>
            <a:r>
              <a:rPr lang="ru-RU" sz="2000" b="1" dirty="0" err="1" smtClean="0"/>
              <a:t>летию</a:t>
            </a:r>
            <a:r>
              <a:rPr lang="ru-RU" sz="2000" b="1" dirty="0" smtClean="0"/>
              <a:t> Победы – </a:t>
            </a:r>
            <a:r>
              <a:rPr lang="ru-RU" sz="2000" b="1" dirty="0" smtClean="0">
                <a:solidFill>
                  <a:srgbClr val="C00000"/>
                </a:solidFill>
              </a:rPr>
              <a:t>1 участник</a:t>
            </a:r>
            <a:endParaRPr lang="ru-RU" sz="2000" b="1" dirty="0"/>
          </a:p>
          <a:p>
            <a:endParaRPr lang="ru-RU" sz="2000" b="1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ru-RU" sz="2000" b="1" dirty="0" smtClean="0"/>
              <a:t> 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717744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Выноска со стрелками влево/вправо 17"/>
          <p:cNvSpPr/>
          <p:nvPr/>
        </p:nvSpPr>
        <p:spPr>
          <a:xfrm>
            <a:off x="620351" y="3434192"/>
            <a:ext cx="8523649" cy="3045485"/>
          </a:xfrm>
          <a:prstGeom prst="leftRightArrowCallout">
            <a:avLst>
              <a:gd name="adj1" fmla="val 25000"/>
              <a:gd name="adj2" fmla="val 25000"/>
              <a:gd name="adj3" fmla="val 25412"/>
              <a:gd name="adj4" fmla="val 48123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2014 год</a:t>
            </a:r>
            <a:endParaRPr lang="ru-RU" dirty="0"/>
          </a:p>
        </p:txBody>
      </p:sp>
      <p:sp>
        <p:nvSpPr>
          <p:cNvPr id="16" name="Выноска со стрелкой вправо 15"/>
          <p:cNvSpPr/>
          <p:nvPr/>
        </p:nvSpPr>
        <p:spPr>
          <a:xfrm rot="5400000">
            <a:off x="5289473" y="160893"/>
            <a:ext cx="2783170" cy="4278823"/>
          </a:xfrm>
          <a:prstGeom prst="rightArrowCallou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Выноска со стрелкой вправо 2"/>
          <p:cNvSpPr/>
          <p:nvPr/>
        </p:nvSpPr>
        <p:spPr>
          <a:xfrm>
            <a:off x="827585" y="908720"/>
            <a:ext cx="3714062" cy="2074723"/>
          </a:xfrm>
          <a:prstGeom prst="rightArrowCallou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dirty="0" smtClean="0"/>
              <a:t>2012год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41649" y="274638"/>
            <a:ext cx="1398504" cy="1143000"/>
          </a:xfrm>
        </p:spPr>
        <p:txBody>
          <a:bodyPr>
            <a:normAutofit fontScale="90000"/>
          </a:bodyPr>
          <a:lstStyle/>
          <a:p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>
                <a:solidFill>
                  <a:schemeClr val="bg1"/>
                </a:solidFill>
              </a:rPr>
              <a:t/>
            </a:r>
            <a:br>
              <a:rPr lang="ru-RU" sz="2000" dirty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/>
            </a:r>
            <a:br>
              <a:rPr lang="ru-RU" sz="2000" dirty="0" smtClean="0">
                <a:solidFill>
                  <a:schemeClr val="bg1"/>
                </a:solidFill>
              </a:rPr>
            </a:br>
            <a:r>
              <a:rPr lang="ru-RU" sz="2000" dirty="0" smtClean="0">
                <a:solidFill>
                  <a:schemeClr val="bg1"/>
                </a:solidFill>
              </a:rPr>
              <a:t>2013 год</a:t>
            </a:r>
            <a:endParaRPr lang="ru-RU" sz="2000" dirty="0">
              <a:solidFill>
                <a:schemeClr val="bg1"/>
              </a:solidFill>
            </a:endParaRPr>
          </a:p>
        </p:txBody>
      </p:sp>
      <p:sp>
        <p:nvSpPr>
          <p:cNvPr id="4" name="Рамка 3"/>
          <p:cNvSpPr/>
          <p:nvPr/>
        </p:nvSpPr>
        <p:spPr>
          <a:xfrm>
            <a:off x="0" y="0"/>
            <a:ext cx="9144000" cy="6858000"/>
          </a:xfrm>
          <a:prstGeom prst="frame">
            <a:avLst>
              <a:gd name="adj1" fmla="val 2633"/>
            </a:avLst>
          </a:prstGeom>
          <a:ln w="57150"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" name="Рисунок 5" descr="C:\Users\Вадим\Pictures\2015-01-19\011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7"/>
          <a:stretch/>
        </p:blipFill>
        <p:spPr bwMode="auto">
          <a:xfrm>
            <a:off x="1782915" y="1052736"/>
            <a:ext cx="1412366" cy="1687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C:\Users\Вадим\Pictures\2015-01-19\015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82233" y="4142639"/>
            <a:ext cx="1441001" cy="1645746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Вадим\Pictures\2015-01-19\008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237" b="2299"/>
          <a:stretch/>
        </p:blipFill>
        <p:spPr bwMode="auto">
          <a:xfrm>
            <a:off x="2539936" y="3076167"/>
            <a:ext cx="1506736" cy="168061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C:\Users\user\Desktop\022.jpg"/>
          <p:cNvPicPr/>
          <p:nvPr/>
        </p:nvPicPr>
        <p:blipFill rotWithShape="1">
          <a:blip r:embed="rId5" cstate="print"/>
          <a:srcRect l="5237" b="2299"/>
          <a:stretch/>
        </p:blipFill>
        <p:spPr bwMode="auto">
          <a:xfrm>
            <a:off x="2863465" y="4756778"/>
            <a:ext cx="1541086" cy="16720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Рисунок 9" descr="C:\Users\Вадим\Pictures\2015-01-19\012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84"/>
          <a:stretch/>
        </p:blipFill>
        <p:spPr bwMode="auto">
          <a:xfrm>
            <a:off x="7335609" y="860839"/>
            <a:ext cx="1542239" cy="20712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Вадим\Pictures\2015-01-19\019.jpg"/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954" b="2820"/>
          <a:stretch/>
        </p:blipFill>
        <p:spPr bwMode="auto">
          <a:xfrm>
            <a:off x="4404551" y="3076167"/>
            <a:ext cx="1461019" cy="17228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Вадим\Pictures\2015-01-19\020.jp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5570" y="600191"/>
            <a:ext cx="1611892" cy="201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Вадим\Pictures\2015-01-19\018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22" t="2299" b="2299"/>
          <a:stretch/>
        </p:blipFill>
        <p:spPr bwMode="auto">
          <a:xfrm>
            <a:off x="6013911" y="3689071"/>
            <a:ext cx="1360762" cy="167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Вадим\Desktop\1-Мицкевич Ксения, творческая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34856" y="5109509"/>
            <a:ext cx="1570743" cy="1388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 rot="10800000">
            <a:off x="-180102" y="70613"/>
            <a:ext cx="1904693" cy="2135306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1762687" y="61397"/>
            <a:ext cx="52175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Динамика достижений обучающихся</a:t>
            </a:r>
            <a:endParaRPr lang="ru-RU" sz="28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10" descr="http://img-fotki.yandex.ru/get/6609/18869520.1c1/0_73a61_900f4ace_XL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05878" y="4622612"/>
            <a:ext cx="1781169" cy="19968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8312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 descr="ЕГЭ - береста . 201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7" y="218182"/>
            <a:ext cx="8099176" cy="274915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2313" y="908720"/>
            <a:ext cx="7206479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Задачи внеурочной деятельности </a:t>
            </a:r>
            <a:endParaRPr lang="ru-RU" sz="3600" b="1" dirty="0">
              <a:ln w="9525">
                <a:solidFill>
                  <a:schemeClr val="bg1"/>
                </a:solidFill>
                <a:prstDash val="solid"/>
              </a:ln>
              <a:solidFill>
                <a:srgbClr val="7030A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согласуются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с задачами духовно-нравственного развития и</a:t>
            </a:r>
            <a:r>
              <a:rPr lang="ru-RU" u="sng" dirty="0">
                <a:solidFill>
                  <a:srgbClr val="002060"/>
                </a:solidFill>
                <a:latin typeface="arial" panose="020B0604020202020204" pitchFamily="34" charset="0"/>
              </a:rPr>
              <a:t> воспитания 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обучающихся: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воспитание гражданственности, патриотизма, уважения к правам, свободам и обязанностям человека;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воспитание нравственных чувств и этического сознания;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воспитание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трудолюбия, творческого отношения к учению, труду, жизни;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воспитание ценностного отношения к природе, окружающей среде (экологическое воспитание);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 smtClean="0">
                <a:solidFill>
                  <a:srgbClr val="002060"/>
                </a:solidFill>
                <a:latin typeface="arial" panose="020B0604020202020204" pitchFamily="34" charset="0"/>
              </a:rPr>
              <a:t>воспитание </a:t>
            </a:r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</a:rPr>
              <a:t>ценностного отношения к прекрасному, формирование представлений об эстетических идеалах и ценностях (эстетическое воспитание).</a:t>
            </a:r>
            <a:endParaRPr lang="ru-RU" b="0" i="0" dirty="0">
              <a:solidFill>
                <a:srgbClr val="00206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-26137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0117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63" t="5900" r="6688" b="30050"/>
          <a:stretch/>
        </p:blipFill>
        <p:spPr>
          <a:xfrm>
            <a:off x="4309776" y="354724"/>
            <a:ext cx="4180392" cy="236114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46285" y="4449093"/>
            <a:ext cx="7772400" cy="1500187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722313" y="908720"/>
            <a:ext cx="720647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ru-RU" b="1" dirty="0" smtClean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dirty="0">
              <a:solidFill>
                <a:srgbClr val="002060"/>
              </a:solidFill>
              <a:latin typeface="arial" panose="020B0604020202020204" pitchFamily="34" charset="0"/>
            </a:endParaRPr>
          </a:p>
          <a:p>
            <a:endParaRPr lang="ru-RU" dirty="0" smtClean="0">
              <a:solidFill>
                <a:srgbClr val="002060"/>
              </a:solidFill>
              <a:latin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79634" y="2967335"/>
            <a:ext cx="1847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ru-RU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7" name="Рамка 6"/>
          <p:cNvSpPr/>
          <p:nvPr/>
        </p:nvSpPr>
        <p:spPr>
          <a:xfrm>
            <a:off x="0" y="-26137"/>
            <a:ext cx="9144000" cy="6858000"/>
          </a:xfrm>
          <a:prstGeom prst="frame">
            <a:avLst>
              <a:gd name="adj1" fmla="val 2633"/>
            </a:avLst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9786" y="271103"/>
            <a:ext cx="3465579" cy="259918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284" t="12051"/>
          <a:stretch/>
        </p:blipFill>
        <p:spPr>
          <a:xfrm>
            <a:off x="4885959" y="2854745"/>
            <a:ext cx="3998614" cy="318869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2956" y="2426108"/>
            <a:ext cx="4237635" cy="271625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0469"/>
          <a:stretch/>
        </p:blipFill>
        <p:spPr>
          <a:xfrm>
            <a:off x="455999" y="4308374"/>
            <a:ext cx="4058571" cy="2151877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Picture 10" descr="http://img-fotki.yandex.ru/get/6609/18869520.1c1/0_73a61_900f4ace_XL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27287" y="4252934"/>
            <a:ext cx="1904693" cy="2354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625757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5A82509040058F45803CADDCEB412E46" ma:contentTypeVersion="1" ma:contentTypeDescription="Создание документа." ma:contentTypeScope="" ma:versionID="6cae0e71affa65e39f814d2e172d5b2b">
  <xsd:schema xmlns:xsd="http://www.w3.org/2001/XMLSchema" xmlns:xs="http://www.w3.org/2001/XMLSchema" xmlns:p="http://schemas.microsoft.com/office/2006/metadata/properties" xmlns:ns2="d4d6ac07-9d60-403d-ada4-7b1b04443535" targetNamespace="http://schemas.microsoft.com/office/2006/metadata/properties" ma:root="true" ma:fieldsID="9058e835868557ab8529148d3338b13c" ns2:_="">
    <xsd:import namespace="d4d6ac07-9d60-403d-ada4-7b1b0444353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4d6ac07-9d60-403d-ada4-7b1b0444353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4d6ac07-9d60-403d-ada4-7b1b04443535">6V4XDJZHKHHZ-860-262</_dlc_DocId>
    <_dlc_DocIdUrl xmlns="d4d6ac07-9d60-403d-ada4-7b1b04443535">
      <Url>http://www.eduportal44.ru/sharya_r/17/_layouts/15/DocIdRedir.aspx?ID=6V4XDJZHKHHZ-860-262</Url>
      <Description>6V4XDJZHKHHZ-860-262</Description>
    </_dlc_DocIdUrl>
  </documentManagement>
</p:properties>
</file>

<file path=customXml/itemProps1.xml><?xml version="1.0" encoding="utf-8"?>
<ds:datastoreItem xmlns:ds="http://schemas.openxmlformats.org/officeDocument/2006/customXml" ds:itemID="{DB20BB6F-F972-42B0-880A-EF8ECB349E8E}"/>
</file>

<file path=customXml/itemProps2.xml><?xml version="1.0" encoding="utf-8"?>
<ds:datastoreItem xmlns:ds="http://schemas.openxmlformats.org/officeDocument/2006/customXml" ds:itemID="{9BF52040-2A7D-46B0-BD04-5685613D5A76}"/>
</file>

<file path=customXml/itemProps3.xml><?xml version="1.0" encoding="utf-8"?>
<ds:datastoreItem xmlns:ds="http://schemas.openxmlformats.org/officeDocument/2006/customXml" ds:itemID="{F5765C01-341B-43E2-AC93-9CB625F749B1}"/>
</file>

<file path=customXml/itemProps4.xml><?xml version="1.0" encoding="utf-8"?>
<ds:datastoreItem xmlns:ds="http://schemas.openxmlformats.org/officeDocument/2006/customXml" ds:itemID="{EDFB6139-28A6-4939-942D-190CA811FF4B}"/>
</file>

<file path=docProps/app.xml><?xml version="1.0" encoding="utf-8"?>
<Properties xmlns="http://schemas.openxmlformats.org/officeDocument/2006/extended-properties" xmlns:vt="http://schemas.openxmlformats.org/officeDocument/2006/docPropsVTypes">
  <TotalTime>1107</TotalTime>
  <Words>1147</Words>
  <Application>Microsoft Office PowerPoint</Application>
  <PresentationFormat>Экран (4:3)</PresentationFormat>
  <Paragraphs>178</Paragraphs>
  <Slides>28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Портфолио педагога дополнительного образования </vt:lpstr>
      <vt:lpstr>Общие сведения о педагоге</vt:lpstr>
      <vt:lpstr>Результаты педагогической деятельности</vt:lpstr>
      <vt:lpstr>Достижения обучающихся</vt:lpstr>
      <vt:lpstr>Слайд 5</vt:lpstr>
      <vt:lpstr>Слайд 6</vt:lpstr>
      <vt:lpstr>       2013 год</vt:lpstr>
      <vt:lpstr>Слайд 8</vt:lpstr>
      <vt:lpstr>Слайд 9</vt:lpstr>
      <vt:lpstr>Современные образовательные технологии, используемые при работе</vt:lpstr>
      <vt:lpstr>Обобщение и распространение педагогического опыта</vt:lpstr>
      <vt:lpstr>Слайд 12</vt:lpstr>
      <vt:lpstr> Участие профессиональных конкурсах </vt:lpstr>
      <vt:lpstr>Слайд 14</vt:lpstr>
      <vt:lpstr>Повышение квалификации </vt:lpstr>
      <vt:lpstr>Слайд 16</vt:lpstr>
      <vt:lpstr>Участие в конкурсах по ДПТ  «Подарок своими руками»</vt:lpstr>
      <vt:lpstr>Поздравления на дому у ветеранов, посильная помощь </vt:lpstr>
      <vt:lpstr>Возложение венков к памятнику  неизвестного солдата</vt:lpstr>
      <vt:lpstr>Учебно – методическая деятельность</vt:lpstr>
      <vt:lpstr>Слайд 21</vt:lpstr>
      <vt:lpstr>Слайд 22</vt:lpstr>
      <vt:lpstr>Слайд 23</vt:lpstr>
      <vt:lpstr>Учебно – материальная база</vt:lpstr>
      <vt:lpstr>Отзывы</vt:lpstr>
      <vt:lpstr>Публикации</vt:lpstr>
      <vt:lpstr>Принцип моей педагогической деятельности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User</dc:creator>
  <cp:lastModifiedBy>Рождественский ДДТ</cp:lastModifiedBy>
  <cp:revision>111</cp:revision>
  <dcterms:created xsi:type="dcterms:W3CDTF">2014-07-26T14:02:47Z</dcterms:created>
  <dcterms:modified xsi:type="dcterms:W3CDTF">2015-03-04T07:00:09Z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0x0101005A82509040058F45803CADDCEB412E46</vt:lpwstr>
  </property>
  <property fmtid="{D5CDD505-2E9C-101B-9397-08002B2CF9AE}" pid="3" name="_dlc_DocIdItemGuid">
    <vt:lpwstr>5a9fe5a0-b858-48cd-be5f-8d92d86a3d8f</vt:lpwstr>
  </property>
</Properties>
</file>