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4ED0D-A349-45D4-A38F-F49DB2C8F3B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2CD6-3FC2-455F-ACF9-6A9854C8E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86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2CD6-3FC2-455F-ACF9-6A9854C8EBB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86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2CD6-3FC2-455F-ACF9-6A9854C8EBB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90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C0E54D-C0A8-41D6-98E0-A67132C8712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70153-880C-4608-AA4C-A936D4759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24944"/>
            <a:ext cx="2736304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188640"/>
            <a:ext cx="85689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МОУ  ДОД  </a:t>
            </a:r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</a:t>
            </a:r>
            <a:r>
              <a:rPr lang="ru-RU" sz="1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ом  </a:t>
            </a:r>
            <a:r>
              <a:rPr lang="ru-RU" sz="1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</a:t>
            </a:r>
            <a:r>
              <a:rPr lang="ru-RU" sz="1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етского творчества</a:t>
            </a:r>
            <a:endParaRPr lang="ru-RU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4293096"/>
            <a:ext cx="24963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Подготовили:  </a:t>
            </a:r>
            <a:r>
              <a:rPr lang="ru-RU" sz="1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Павлючков</a:t>
            </a:r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Денис, Лесников Егор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Руководитель: </a:t>
            </a:r>
            <a:r>
              <a:rPr lang="ru-RU" sz="1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Дылян</a:t>
            </a:r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Ирина Сергеевна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6453336"/>
            <a:ext cx="23310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2012-2013 </a:t>
            </a:r>
            <a:r>
              <a:rPr lang="ru-RU" sz="1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</a:t>
            </a:r>
            <a:r>
              <a:rPr lang="ru-RU" sz="1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.год</a:t>
            </a:r>
            <a:endParaRPr lang="ru-RU" sz="1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00608" y="1974325"/>
            <a:ext cx="116275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«Возрождение народного промысла плетение из лозы</a:t>
            </a:r>
          </a:p>
          <a:p>
            <a:pPr algn="ctr"/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п. </a:t>
            </a:r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Зебляки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4524" y="1389550"/>
            <a:ext cx="1558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Проект</a:t>
            </a:r>
          </a:p>
        </p:txBody>
      </p:sp>
    </p:spTree>
    <p:extLst>
      <p:ext uri="{BB962C8B-B14F-4D97-AF65-F5344CB8AC3E}">
        <p14:creationId xmlns="" xmlns:p14="http://schemas.microsoft.com/office/powerpoint/2010/main" val="19355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ки для проекта\Новая папкафотки к проекту - копия\сканирование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88156"/>
            <a:ext cx="2452081" cy="1585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99134"/>
            <a:ext cx="60486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Смирнов Владимир Матвеевич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H:\фотки для проекта\Новая папкафотки к проекту - копия\сканирование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53" t="20319" r="29453" b="11319"/>
          <a:stretch/>
        </p:blipFill>
        <p:spPr bwMode="auto">
          <a:xfrm>
            <a:off x="289746" y="943203"/>
            <a:ext cx="3600401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фотки для проекта\Новая папкафотки к проекту - копия\сканирование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27" y="716669"/>
            <a:ext cx="2540867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фотки для проекта\проек 1\SPM_A08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63" t="-50" r="-8982" b="50"/>
          <a:stretch/>
        </p:blipFill>
        <p:spPr bwMode="auto">
          <a:xfrm>
            <a:off x="3779913" y="2520810"/>
            <a:ext cx="2037138" cy="1629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фотки для проекта\проек 1\SPM_A08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19" y="4846528"/>
            <a:ext cx="2340010" cy="1872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фотки для проекта\к проекту\SP_A023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19" r="8336"/>
          <a:stretch/>
        </p:blipFill>
        <p:spPr bwMode="auto">
          <a:xfrm rot="16200000">
            <a:off x="6849142" y="2523161"/>
            <a:ext cx="1897809" cy="1741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фотки для проекта\проект фото\SPM_A087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79" r="13611"/>
          <a:stretch/>
        </p:blipFill>
        <p:spPr bwMode="auto">
          <a:xfrm>
            <a:off x="1043608" y="4959919"/>
            <a:ext cx="169817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фотки для проекта\проект фото\SPM_A087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24" y="4917835"/>
            <a:ext cx="1612658" cy="1729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:\фотки для проекта\проект фото\SPM_A086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21" r="11200"/>
          <a:stretch/>
        </p:blipFill>
        <p:spPr bwMode="auto">
          <a:xfrm>
            <a:off x="5292080" y="3453684"/>
            <a:ext cx="1779267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2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48680"/>
            <a:ext cx="4371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Palatino Linotype"/>
              </a:rPr>
              <a:t>Советы мастеров: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K:\фотки для проекта\2012-03-22\IMG_4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49" y="1340768"/>
            <a:ext cx="2711615" cy="203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фотки для проекта\проек 1\SPM_A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1" y="4293096"/>
            <a:ext cx="2950089" cy="2360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8049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Palatino Linotype"/>
              </a:rPr>
              <a:t>«За </a:t>
            </a:r>
            <a:r>
              <a:rPr lang="ru-RU" dirty="0">
                <a:latin typeface="Times New Roman"/>
                <a:ea typeface="Palatino Linotype"/>
              </a:rPr>
              <a:t>лето у ивы вырастает тоненький прутик – однолетний побег. Вот эти-то побеги и использую для плетения. А если срезать старый куст ивы почти у поверхности почвы, то от пеньков отрастет множество однолетних побегов</a:t>
            </a:r>
            <a:r>
              <a:rPr lang="ru-RU" dirty="0" smtClean="0">
                <a:latin typeface="Times New Roman"/>
                <a:ea typeface="Palatino Linotype"/>
              </a:rPr>
              <a:t>.»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1449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Palatino Linotype"/>
              </a:rPr>
              <a:t>«Самый лучший прут для плетения – это краснотал : и прочный , и гибкий да и корзинки из него получаются как бы ровнее. А заготавливать его лучше в период </a:t>
            </a:r>
            <a:r>
              <a:rPr lang="ru-RU" dirty="0" err="1" smtClean="0">
                <a:latin typeface="Times New Roman"/>
                <a:ea typeface="Palatino Linotype"/>
              </a:rPr>
              <a:t>сокодвижения</a:t>
            </a:r>
            <a:r>
              <a:rPr lang="ru-RU" dirty="0" smtClean="0">
                <a:latin typeface="Times New Roman"/>
                <a:ea typeface="Palatino Linotype"/>
              </a:rPr>
              <a:t>  </a:t>
            </a:r>
            <a:r>
              <a:rPr lang="ru-RU" dirty="0">
                <a:latin typeface="Times New Roman"/>
                <a:ea typeface="Palatino Linotype"/>
              </a:rPr>
              <a:t>(Период </a:t>
            </a:r>
            <a:r>
              <a:rPr lang="ru-RU" dirty="0" err="1" smtClean="0">
                <a:latin typeface="Times New Roman"/>
                <a:ea typeface="Palatino Linotype"/>
              </a:rPr>
              <a:t>сокодвижения</a:t>
            </a:r>
            <a:r>
              <a:rPr lang="ru-RU" dirty="0" smtClean="0">
                <a:latin typeface="Times New Roman"/>
                <a:ea typeface="Palatino Linotype"/>
              </a:rPr>
              <a:t>  у </a:t>
            </a:r>
            <a:r>
              <a:rPr lang="ru-RU" dirty="0">
                <a:latin typeface="Times New Roman"/>
                <a:ea typeface="Palatino Linotype"/>
              </a:rPr>
              <a:t>лозы наступает два раза в год: осенью перед пожелтением листьев и весной с началом распускания почек весной)»-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90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41520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Инструменты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H:\фотки для проекта\2012-03-22\IMG_4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782" y="1628193"/>
            <a:ext cx="2399924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фотки для проекта\2012-03-22\IMG_4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0883" y="1656240"/>
            <a:ext cx="2399925" cy="1743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фотки для проекта\2012-03-22\IMG_4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2078" y="1628192"/>
            <a:ext cx="2399924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фотки для проекта\2012-03-22\IMG_4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924" y="-2789238"/>
            <a:ext cx="2399923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:\фотки для проекта\2012-03-22\IMG_4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6334" y="1650502"/>
            <a:ext cx="2399924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4" y="4149080"/>
            <a:ext cx="1439960" cy="24003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00" y="4149080"/>
            <a:ext cx="1405890" cy="24003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9555"/>
            <a:ext cx="1271778" cy="2409825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13" y="4149080"/>
            <a:ext cx="1548765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44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16875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Palatino Linotype"/>
              </a:rPr>
              <a:t>Занимаясь </a:t>
            </a:r>
            <a:r>
              <a:rPr lang="ru-RU" dirty="0">
                <a:latin typeface="Times New Roman"/>
                <a:ea typeface="Palatino Linotype"/>
              </a:rPr>
              <a:t>исследованием , я выявил , что </a:t>
            </a:r>
            <a:r>
              <a:rPr lang="ru-RU" dirty="0" smtClean="0">
                <a:latin typeface="Times New Roman"/>
                <a:ea typeface="Palatino Linotype"/>
              </a:rPr>
              <a:t>мастера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Palatino Linotype"/>
              </a:rPr>
              <a:t> </a:t>
            </a:r>
            <a:r>
              <a:rPr lang="ru-RU" dirty="0">
                <a:latin typeface="Times New Roman"/>
                <a:ea typeface="Palatino Linotype"/>
              </a:rPr>
              <a:t>плетельщики занимались в основном изготовлением </a:t>
            </a:r>
            <a:endParaRPr lang="ru-RU" dirty="0" smtClean="0">
              <a:latin typeface="Times New Roman"/>
              <a:ea typeface="Palatino Linotype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Palatino Linotype"/>
              </a:rPr>
              <a:t>корзин </a:t>
            </a:r>
            <a:r>
              <a:rPr lang="ru-RU" dirty="0">
                <a:latin typeface="Times New Roman"/>
                <a:ea typeface="Palatino Linotype"/>
              </a:rPr>
              <a:t>и коробов на сани .Но каждый из них использовал различную технику плетения корзин . Я понял что корзины бывают нескольких видов</a:t>
            </a:r>
            <a:r>
              <a:rPr lang="ru-RU" dirty="0" smtClean="0">
                <a:latin typeface="Times New Roman"/>
                <a:ea typeface="Palatino Linotype"/>
              </a:rPr>
              <a:t>: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Palatino Linotype"/>
              </a:rPr>
              <a:t>бельевые (донышко на обруче)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Palatino Linotype"/>
              </a:rPr>
              <a:t>монастырские ( сверху вниз ,завершающиеся дном )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Palatino Linotype"/>
              </a:rPr>
              <a:t>овальные или круглые на крестовине</a:t>
            </a:r>
            <a:endParaRPr lang="ru-RU" sz="1400" dirty="0">
              <a:latin typeface="Times New Roman"/>
              <a:ea typeface="Times New Roman"/>
            </a:endParaRPr>
          </a:p>
          <a:p>
            <a:pPr lvl="0"/>
            <a:r>
              <a:rPr lang="ru-RU" dirty="0">
                <a:latin typeface="Times New Roman"/>
                <a:ea typeface="Palatino Linotype"/>
              </a:rPr>
              <a:t>белорусского </a:t>
            </a:r>
            <a:r>
              <a:rPr lang="ru-RU" dirty="0" smtClean="0">
                <a:latin typeface="Times New Roman"/>
                <a:ea typeface="Palatino Linotype"/>
              </a:rPr>
              <a:t>типа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1072" y="188640"/>
            <a:ext cx="3370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ea typeface="Palatino Linotype"/>
              </a:rPr>
              <a:t>Виды  корзин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1174" y="3675221"/>
            <a:ext cx="4730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Виды плетения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Плетение из лозы малороссийская корзинка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56" y="2636912"/>
            <a:ext cx="1187923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lozahobby.ru/images/art/41/img1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88" y="1086953"/>
            <a:ext cx="1226202" cy="148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летение корзины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07" y="1570843"/>
            <a:ext cx="1400696" cy="13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K:\фотки для проекта\к проекту\SP_A02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3" r="11440" b="13334"/>
          <a:stretch/>
        </p:blipFill>
        <p:spPr bwMode="auto">
          <a:xfrm>
            <a:off x="7645330" y="188640"/>
            <a:ext cx="1413163" cy="1285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4376425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Palatino Linotype"/>
              </a:rPr>
              <a:t>Изучив с Ириной Сергеевной изделия мастеров , я  для себя выделил основные способы плетения :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Palatino Linotype"/>
              </a:rPr>
              <a:t> </a:t>
            </a:r>
            <a:r>
              <a:rPr lang="ru-RU" dirty="0" smtClean="0">
                <a:latin typeface="Times New Roman"/>
                <a:ea typeface="Palatino Linotype"/>
              </a:rPr>
              <a:t>простое ,  </a:t>
            </a:r>
            <a:r>
              <a:rPr lang="ru-RU" dirty="0">
                <a:latin typeface="Times New Roman"/>
                <a:ea typeface="Palatino Linotype"/>
              </a:rPr>
              <a:t>послойное, наклонное, плетение веревочкой из двух и более прутьев </a:t>
            </a:r>
            <a:endParaRPr lang="ru-RU" dirty="0"/>
          </a:p>
        </p:txBody>
      </p:sp>
      <p:pic>
        <p:nvPicPr>
          <p:cNvPr id="12" name="Рисунок 11" descr="http://www.scriru.com/files/confectii/6_poze/image019.gif"/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3529" y="5445224"/>
            <a:ext cx="1924806" cy="127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scriru.com/files/confectii/6_poze/image023.gif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77121"/>
            <a:ext cx="2479154" cy="122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scriru.com/files/confectii/6_poze/image133.jpg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15724"/>
            <a:ext cx="2293243" cy="128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scriru.com/files/confectii/6_poze/image132.jpg"/>
          <p:cNvPicPr/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50334"/>
            <a:ext cx="1312856" cy="146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679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1067" y="188640"/>
            <a:ext cx="6035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Мои  первые шаги :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F:\фотки для проекта\2012-03-22\IMG_4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143380"/>
            <a:ext cx="3286148" cy="25127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857232"/>
            <a:ext cx="3764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Плетение корзины :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Этапы плетения корзины на круглом донышке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– изготовление круглой основы;</a:t>
            </a:r>
          </a:p>
          <a:p>
            <a:r>
              <a:rPr lang="ru-RU" dirty="0" smtClean="0"/>
              <a:t>2 - вплетение основы  (установка вертикальных прутьев-стоек);</a:t>
            </a:r>
          </a:p>
          <a:p>
            <a:r>
              <a:rPr lang="ru-RU" dirty="0" smtClean="0"/>
              <a:t>3- укрепление стоек веревочкой в два-три прута ( 2 ряда) .</a:t>
            </a:r>
          </a:p>
          <a:p>
            <a:r>
              <a:rPr lang="ru-RU" dirty="0" smtClean="0"/>
              <a:t>4 - выполнение послойного плетения на бортах корзины;</a:t>
            </a:r>
          </a:p>
          <a:p>
            <a:r>
              <a:rPr lang="ru-RU" dirty="0" smtClean="0"/>
              <a:t>5 –уплотнение каждого ряда плетения </a:t>
            </a:r>
            <a:r>
              <a:rPr lang="ru-RU" dirty="0" err="1" smtClean="0"/>
              <a:t>изером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6- плетение края корзины («розга»)</a:t>
            </a:r>
          </a:p>
          <a:p>
            <a:r>
              <a:rPr lang="ru-RU" dirty="0"/>
              <a:t>7</a:t>
            </a:r>
            <a:r>
              <a:rPr lang="ru-RU" dirty="0" smtClean="0"/>
              <a:t> –установка каркаса для ручки;</a:t>
            </a:r>
          </a:p>
          <a:p>
            <a:r>
              <a:rPr lang="ru-RU" dirty="0"/>
              <a:t>8</a:t>
            </a:r>
            <a:r>
              <a:rPr lang="ru-RU" dirty="0" smtClean="0"/>
              <a:t> - последовательность выполнения ручки;</a:t>
            </a:r>
          </a:p>
          <a:p>
            <a:r>
              <a:rPr lang="ru-RU" dirty="0"/>
              <a:t>9</a:t>
            </a:r>
            <a:r>
              <a:rPr lang="ru-RU" dirty="0" smtClean="0"/>
              <a:t> - чистка готового изделия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1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428736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alatino Linotype" pitchFamily="18" charset="0"/>
                <a:cs typeface="Arial" pitchFamily="34" charset="0"/>
              </a:rPr>
              <a:t>«Научившись плести из лозы даже элементарные вещи , человек приобретает способность чувствовать себя знающим и умеющим не просто делать обыденные вещи , а способность делать то , что умеют не все люди и способны далеко не все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alatino Linotype" pitchFamily="18" charset="0"/>
                <a:cs typeface="Arial" pitchFamily="34" charset="0"/>
              </a:rPr>
              <a:t>В глазах окружающих вы станете человеком с «золотыми руками» , да и умение приручить природный материал и сделать из него нечто такое , что другим только сниться – ой как важно . Все в нашей жизни, ну или почти все , достигается упорным трудом , плетение из лозы не исключение .но не стоит думать, что это тяжелый труд. Нет – это приятный труд . Вы можете успокаиваться ,делая руками красивые вещи. Занимаясь этим полезным делом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alatino Linotype" pitchFamily="18" charset="0"/>
                <a:cs typeface="Arial" pitchFamily="34" charset="0"/>
              </a:rPr>
              <a:t>Вы не будете думать о чем – то негативном или по крайней мере сможете отвлечься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alatino Linotype" pitchFamily="18" charset="0"/>
                <a:cs typeface="Arial" pitchFamily="34" charset="0"/>
              </a:rPr>
              <a:t>Когда люди учатся делать что- то сами , они способны оценить свои силы и способности.»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Palatino Linotype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Практическая значимость </a:t>
            </a:r>
          </a:p>
          <a:p>
            <a:pPr algn="ctr"/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роекта 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Мои документы\орнль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429132"/>
            <a:ext cx="3292677" cy="2083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82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416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проекта</a:t>
            </a:r>
            <a:endParaRPr lang="ru-RU" sz="40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967334"/>
            <a:ext cx="74888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«Вся земля наша русская-земля мастеров, чьи руки дружат с топором, пилой, глиной, красками, иглой, нитками. Все может человек: превратить дерево в жилье, лодку, игрушку; камень - в ожерелье, шкатулку; металл – в самовар или поднос…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От поколения к поколению тянется Златая Цепь – звено к звену, к колечку – новое колечко. От отцов к сыновьям, от дедов к внукам и правнукам передается умение сделать вещь не только пользы, но и красоты ради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.»</a:t>
            </a:r>
          </a:p>
          <a:p>
            <a:pPr>
              <a:spcAft>
                <a:spcPts val="0"/>
              </a:spcAft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 Прочитав эту цитату я подумал : «А не может ли произойти такое , что цепь эта когда-то прервется и красота плетеных изделии исчезнет с земли нашей ?»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H:\ПОДЕЛКИ\803754990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11" y="1082353"/>
            <a:ext cx="2538576" cy="175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82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7687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      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Цель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исследования :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Исследовать возрождение  народного промысла </a:t>
            </a:r>
            <a:r>
              <a:rPr lang="ru-RU" sz="2400" dirty="0" err="1">
                <a:latin typeface="Times New Roman"/>
                <a:ea typeface="Times New Roman"/>
              </a:rPr>
              <a:t>лозоплетения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  </a:t>
            </a:r>
            <a:r>
              <a:rPr lang="ru-RU" sz="2400" dirty="0">
                <a:latin typeface="Times New Roman"/>
                <a:ea typeface="Times New Roman"/>
              </a:rPr>
              <a:t>в наше время, продолжая лучшие традиции старых мастеров Костромского края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2050" name="Picture 2" descr="H:\фотки для проекта\к проекту\SP_A02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0" t="11887" r="5636" b="16109"/>
          <a:stretch/>
        </p:blipFill>
        <p:spPr bwMode="auto">
          <a:xfrm>
            <a:off x="2624328" y="3858768"/>
            <a:ext cx="3337560" cy="2167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47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      Задачи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исследования 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Ознакомиться с историей возникновения и развития промысла </a:t>
            </a:r>
            <a:r>
              <a:rPr lang="ru-RU" sz="2400" dirty="0" err="1">
                <a:latin typeface="Times New Roman"/>
                <a:ea typeface="Times New Roman"/>
              </a:rPr>
              <a:t>лозоплетения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Ознакомиться с особенностями плетения в Костромском крае.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3.Собрать </a:t>
            </a:r>
            <a:r>
              <a:rPr lang="ru-RU" sz="2400" dirty="0">
                <a:latin typeface="Times New Roman"/>
                <a:ea typeface="Times New Roman"/>
              </a:rPr>
              <a:t>материал о мастерах по </a:t>
            </a:r>
            <a:r>
              <a:rPr lang="ru-RU" sz="2400" dirty="0" err="1">
                <a:latin typeface="Times New Roman"/>
                <a:ea typeface="Times New Roman"/>
              </a:rPr>
              <a:t>лозоплетению</a:t>
            </a:r>
            <a:r>
              <a:rPr lang="ru-RU" sz="2400" dirty="0">
                <a:latin typeface="Times New Roman"/>
                <a:ea typeface="Times New Roman"/>
              </a:rPr>
              <a:t> в настоящее время в п. Зебляки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  </a:t>
            </a:r>
            <a:endParaRPr lang="ru-RU" sz="24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4.Организовать </a:t>
            </a:r>
            <a:r>
              <a:rPr lang="ru-RU" sz="2400" dirty="0">
                <a:latin typeface="Times New Roman"/>
                <a:ea typeface="Times New Roman"/>
              </a:rPr>
              <a:t>поисковую работу по истории </a:t>
            </a:r>
            <a:r>
              <a:rPr lang="ru-RU" sz="2400" dirty="0" err="1">
                <a:latin typeface="Times New Roman"/>
                <a:ea typeface="Times New Roman"/>
              </a:rPr>
              <a:t>лозоплетения</a:t>
            </a:r>
            <a:r>
              <a:rPr lang="ru-RU" sz="2400" dirty="0">
                <a:latin typeface="Times New Roman"/>
                <a:ea typeface="Times New Roman"/>
              </a:rPr>
              <a:t>. ( Экскурсии в Краеведческий музей п. Зебляки,  сбор сведений о мастерах по </a:t>
            </a:r>
            <a:r>
              <a:rPr lang="ru-RU" sz="2400" dirty="0" err="1">
                <a:latin typeface="Times New Roman"/>
                <a:ea typeface="Times New Roman"/>
              </a:rPr>
              <a:t>лозоплетению</a:t>
            </a:r>
            <a:r>
              <a:rPr lang="ru-RU" sz="2400" dirty="0">
                <a:latin typeface="Times New Roman"/>
                <a:ea typeface="Times New Roman"/>
              </a:rPr>
              <a:t> в наше время).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3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31641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Основные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этапы работы над проектом: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1.История возникновения и развития промысла </a:t>
            </a:r>
            <a:r>
              <a:rPr lang="ru-RU" sz="2400" dirty="0" err="1">
                <a:latin typeface="Times New Roman"/>
                <a:ea typeface="Times New Roman"/>
              </a:rPr>
              <a:t>лозоплетения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2.Особенности плетения из лозы в Костромском крае 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3.Умельцы по </a:t>
            </a:r>
            <a:r>
              <a:rPr lang="ru-RU" sz="2400" dirty="0" err="1">
                <a:latin typeface="Times New Roman"/>
                <a:ea typeface="Times New Roman"/>
              </a:rPr>
              <a:t>лозоплетению</a:t>
            </a:r>
            <a:r>
              <a:rPr lang="ru-RU" sz="2400" dirty="0">
                <a:latin typeface="Times New Roman"/>
                <a:ea typeface="Times New Roman"/>
              </a:rPr>
              <a:t> в п. Зебляки – Смирнов В.М. и Климов П.С, их последователи 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4.Советы мастеров .  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5.  Виды плетения  , используемые мастерами нашего поселка.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6.Некоторые способы плетения (из опыта мастеров) , применяемые в изготовлении изделий из лозы. Мои </a:t>
            </a:r>
            <a:r>
              <a:rPr lang="ru-RU" sz="2400" dirty="0" smtClean="0">
                <a:latin typeface="Times New Roman"/>
                <a:ea typeface="Times New Roman"/>
              </a:rPr>
              <a:t>изделия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7. Заключение.</a:t>
            </a:r>
            <a:endParaRPr lang="ru-RU" sz="2400" dirty="0">
              <a:latin typeface="Times New Roman"/>
              <a:ea typeface="Times New Roman"/>
            </a:endParaRP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14290"/>
            <a:ext cx="55604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  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H:\фото изделия из лозы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03" y="1628800"/>
            <a:ext cx="324164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 истории ивового прута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001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Древнейшее из ремёсел  - плетение - всегда было в чести на Руси. А по значимости ставилось зачастую выше всего остального.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43182"/>
            <a:ext cx="5429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Особенно славились изделия искусных мастеров из </a:t>
            </a:r>
            <a:r>
              <a:rPr lang="ru-RU" dirty="0" err="1" smtClean="0"/>
              <a:t>Верхневолжья</a:t>
            </a:r>
            <a:r>
              <a:rPr lang="ru-RU" dirty="0" smtClean="0"/>
              <a:t>, кустарей из Кинешмы, умельцев из Костромской, Ивановской ,Ярославской губерний ; в таких городах как : Вологда  , Псков , Новгород , Тверь , Тула , Звенигород  и Нижний Новгород.  Вы  уже обратили внимание , что искусство </a:t>
            </a:r>
            <a:r>
              <a:rPr lang="ru-RU" dirty="0" err="1" smtClean="0"/>
              <a:t>лозоплетение</a:t>
            </a:r>
            <a:r>
              <a:rPr lang="ru-RU" dirty="0" smtClean="0"/>
              <a:t> было распространено именно в тех городах и близлежащих деревнях , которые расположены на крупных и менее крупных реках ; там ,где и произрастает ива – основная поставщица сырья для </a:t>
            </a:r>
            <a:r>
              <a:rPr lang="ru-RU" dirty="0" err="1" smtClean="0"/>
              <a:t>корзиночников</a:t>
            </a:r>
            <a:r>
              <a:rPr lang="ru-RU" dirty="0" smtClean="0"/>
              <a:t> 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89" y="3933056"/>
            <a:ext cx="257333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6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мамкино 1\сканирование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242541"/>
            <a:ext cx="2922211" cy="1749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мамкино 1\сканирование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140968"/>
            <a:ext cx="2757405" cy="2182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Плетение корзин и других изделий 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 прута-лозы в Костромской  губернии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668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Palatino Linotype"/>
              </a:rPr>
              <a:t>В старое время, когда ткали вручную, мешки как тара считались роскошью, их использовали в хозяйстве под муку-крупы и ещё некоторые продукты. А вся остальная продукция (картофель, овощи, рыба) транспортировалась в корзинах. Надо отметить, что эта продукция при транспортировке сохранялась лучше, чем в </a:t>
            </a:r>
            <a:r>
              <a:rPr lang="ru-RU" dirty="0" smtClean="0">
                <a:latin typeface="Times New Roman"/>
                <a:ea typeface="Palatino Linotype"/>
              </a:rPr>
              <a:t>мешках.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789040"/>
            <a:ext cx="4716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Palatino Linotype"/>
              </a:rPr>
              <a:t>Плетением корзин, как и лаптей, владели многие жители наших мест. Корзины имели разное назначение: бельевые, круглые с редким дном — для рытья картошки, хмелевые — для щипки хмеля, охотничьи — с окнами и перегородками для подсадных уток, с которыми ходили-ездили на охоту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227" y="58203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Palatino Linotype"/>
              </a:rPr>
              <a:t>Особое место в потребности корзин заняло создание колхозов, тут для каждого колхоза требовалось 1000 и более корзин ежегодно.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79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14625" y="116633"/>
            <a:ext cx="99791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atin typeface="Palatino Linotype"/>
                <a:ea typeface="Palatino Linotype"/>
                <a:cs typeface="Times New Roman"/>
              </a:rPr>
              <a:t>          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92880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Начать свою работу над поисками мы с Ириной Сергеевной решили  с музея . Посетив наш местный краеведческий музей «Имени героя Соц. Труда Худякова Г.А» и, побеседовав с хранительницей музея -</a:t>
            </a:r>
            <a:r>
              <a:rPr lang="ru-RU" dirty="0" err="1" smtClean="0"/>
              <a:t>Шороховой</a:t>
            </a:r>
            <a:r>
              <a:rPr lang="ru-RU" dirty="0" smtClean="0"/>
              <a:t> В.В. , я </a:t>
            </a:r>
            <a:r>
              <a:rPr lang="ru-RU" dirty="0" err="1" smtClean="0"/>
              <a:t>узнал,что</a:t>
            </a:r>
            <a:r>
              <a:rPr lang="ru-RU" dirty="0" smtClean="0"/>
              <a:t> плетельщиков в п. Зебляки  было не так много, а точнее сказать , двое : Климов П.С. и Смирнов В.М .Они считались мастерами – самоучками . Вера Васильевна была лично знакома с обоими мастерами ; беседовала с ними и все , что знала ,поведала и нам.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01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Мастера по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лозоплетению</a:t>
            </a: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п. Зебляки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K:\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19" y="2132856"/>
            <a:ext cx="3088255" cy="4117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5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411760" y="419472"/>
            <a:ext cx="41653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Palatino Linotype"/>
              </a:rPr>
              <a:t>Климов Павел  Сергеевич.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K:\фотки для проекта\Новая папкафотки к проекту - копия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6675"/>
            <a:ext cx="2728503" cy="4316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фотки для проекта\к проекту\SP_A0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18732"/>
            <a:ext cx="2544469" cy="2214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фотки для проекта\к проекту\SP_A02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36" r="12991"/>
          <a:stretch/>
        </p:blipFill>
        <p:spPr bwMode="auto">
          <a:xfrm rot="16200000">
            <a:off x="3551041" y="1239677"/>
            <a:ext cx="2105891" cy="2404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фотки для проекта\2012-03-22\IMG_4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924" y="-2789238"/>
            <a:ext cx="2160000" cy="1620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:\фотки для проекта\2012-03-22\IMG_4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3717032"/>
            <a:ext cx="2376264" cy="245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:\фотки для проекта\2012-03-22\IMG_40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925" y="-2789238"/>
            <a:ext cx="2160000" cy="1620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K:\фотки для проекта\2012-03-22\IMG_40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24606"/>
            <a:ext cx="2703398" cy="2394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:\фотки для проекта\2012-03-22\IMG_40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50" y="268530"/>
            <a:ext cx="2227394" cy="1920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92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A82509040058F45803CADDCEB412E46" ma:contentTypeVersion="1" ma:contentTypeDescription="Создание документа." ma:contentTypeScope="" ma:versionID="6cae0e71affa65e39f814d2e172d5b2b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6V4XDJZHKHHZ-860-149</_dlc_DocId>
    <_dlc_DocIdUrl xmlns="d4d6ac07-9d60-403d-ada4-7b1b04443535">
      <Url>http://www.eduportal44.ru/sharya_r/17/_layouts/15/DocIdRedir.aspx?ID=6V4XDJZHKHHZ-860-149</Url>
      <Description>6V4XDJZHKHHZ-860-149</Description>
    </_dlc_DocIdUrl>
  </documentManagement>
</p:properties>
</file>

<file path=customXml/itemProps1.xml><?xml version="1.0" encoding="utf-8"?>
<ds:datastoreItem xmlns:ds="http://schemas.openxmlformats.org/officeDocument/2006/customXml" ds:itemID="{95646159-44F8-4CEA-A024-6FA17F91FCF4}"/>
</file>

<file path=customXml/itemProps2.xml><?xml version="1.0" encoding="utf-8"?>
<ds:datastoreItem xmlns:ds="http://schemas.openxmlformats.org/officeDocument/2006/customXml" ds:itemID="{DF1CF17E-D2F4-4B5E-B976-4445F7C71787}"/>
</file>

<file path=customXml/itemProps3.xml><?xml version="1.0" encoding="utf-8"?>
<ds:datastoreItem xmlns:ds="http://schemas.openxmlformats.org/officeDocument/2006/customXml" ds:itemID="{D1F3CF8D-FFFB-4728-A48E-3AB6DE4545C3}"/>
</file>

<file path=customXml/itemProps4.xml><?xml version="1.0" encoding="utf-8"?>
<ds:datastoreItem xmlns:ds="http://schemas.openxmlformats.org/officeDocument/2006/customXml" ds:itemID="{8072FE7C-F56F-4306-A0D7-E2A430CA7A72}"/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413</TotalTime>
  <Words>932</Words>
  <Application>Microsoft Office PowerPoint</Application>
  <PresentationFormat>Экран (4:3)</PresentationFormat>
  <Paragraphs>82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Серж</dc:creator>
  <cp:lastModifiedBy>ДДТ</cp:lastModifiedBy>
  <cp:revision>42</cp:revision>
  <dcterms:created xsi:type="dcterms:W3CDTF">2012-11-15T01:46:36Z</dcterms:created>
  <dcterms:modified xsi:type="dcterms:W3CDTF">2013-03-15T12:42:06Z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0x0101005A82509040058F45803CADDCEB412E46</vt:lpwstr>
  </property>
  <property fmtid="{D5CDD505-2E9C-101B-9397-08002B2CF9AE}" pid="3" name="_dlc_DocIdItemGuid">
    <vt:lpwstr>ac16dafa-6680-44e8-b9a1-9d21f6e72270</vt:lpwstr>
  </property>
</Properties>
</file>