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30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2.xml" ContentType="application/vnd.ms-office.chartcolorstyle+xml"/>
  <Override PartName="/ppt/theme/theme1.xml" ContentType="application/vnd.openxmlformats-officedocument.theme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46" r:id="rId3"/>
    <p:sldId id="275" r:id="rId4"/>
    <p:sldId id="260" r:id="rId5"/>
    <p:sldId id="309" r:id="rId6"/>
    <p:sldId id="315" r:id="rId7"/>
    <p:sldId id="308" r:id="rId8"/>
    <p:sldId id="313" r:id="rId9"/>
    <p:sldId id="266" r:id="rId10"/>
    <p:sldId id="338" r:id="rId11"/>
    <p:sldId id="347" r:id="rId12"/>
    <p:sldId id="349" r:id="rId13"/>
    <p:sldId id="348" r:id="rId14"/>
    <p:sldId id="352" r:id="rId15"/>
    <p:sldId id="340" r:id="rId16"/>
    <p:sldId id="339" r:id="rId17"/>
    <p:sldId id="342" r:id="rId18"/>
    <p:sldId id="316" r:id="rId19"/>
    <p:sldId id="353" r:id="rId20"/>
    <p:sldId id="350" r:id="rId21"/>
    <p:sldId id="318" r:id="rId22"/>
    <p:sldId id="336" r:id="rId23"/>
    <p:sldId id="343" r:id="rId24"/>
    <p:sldId id="329" r:id="rId25"/>
    <p:sldId id="321" r:id="rId26"/>
    <p:sldId id="354" r:id="rId27"/>
    <p:sldId id="326" r:id="rId28"/>
    <p:sldId id="322" r:id="rId29"/>
    <p:sldId id="324" r:id="rId30"/>
    <p:sldId id="330" r:id="rId31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D7D"/>
    <a:srgbClr val="A3E7FF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>
      <p:cViewPr varScale="1">
        <p:scale>
          <a:sx n="86" d="100"/>
          <a:sy n="86" d="100"/>
        </p:scale>
        <p:origin x="8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C00000"/>
                </a:solidFill>
              </a:rPr>
              <a:t>Удовлетворенность воспитанников и их родителей  организацией спортивной работы МОУ ДОД ДЮСШ "Русич"</a:t>
            </a:r>
          </a:p>
        </c:rich>
      </c:tx>
      <c:layout>
        <c:manualLayout>
          <c:xMode val="edge"/>
          <c:yMode val="edge"/>
          <c:x val="0.12846509793212266"/>
          <c:y val="4.2588690498194769E-2"/>
        </c:manualLayout>
      </c:layout>
      <c:overlay val="0"/>
      <c:spPr>
        <a:gradFill rotWithShape="1">
          <a:gsLst>
            <a:gs pos="0">
              <a:srgbClr val="4F81BD">
                <a:lumMod val="110000"/>
                <a:satMod val="105000"/>
                <a:tint val="67000"/>
              </a:srgbClr>
            </a:gs>
            <a:gs pos="50000">
              <a:srgbClr val="4F81BD">
                <a:lumMod val="105000"/>
                <a:satMod val="103000"/>
                <a:tint val="73000"/>
              </a:srgbClr>
            </a:gs>
            <a:gs pos="100000">
              <a:srgbClr val="4F81BD">
                <a:lumMod val="105000"/>
                <a:satMod val="109000"/>
                <a:tint val="81000"/>
              </a:srgb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 prstMaterial="clear">
          <a:bevelT w="260350" h="50800" prst="softRound"/>
          <a:bevelB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8109629359913821E-2"/>
          <c:y val="0.27799687010954616"/>
          <c:w val="0.88335472516802449"/>
          <c:h val="0.30418148435670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Удовлетворены ли Вы условиями для занятий в "Русич" в целом?</c:v>
                </c:pt>
                <c:pt idx="1">
                  <c:v>Удовлетворены ои Вы материально-техническим обеспечением спортивной работы?</c:v>
                </c:pt>
                <c:pt idx="2">
                  <c:v>Удовлетворены ли Вы работой тренеров-преподавателей "Русич"?</c:v>
                </c:pt>
                <c:pt idx="3">
                  <c:v>Удовлетворены ли Вы учебно-тренировочным занятиям и режимом работы "Русич"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</c:v>
                </c:pt>
                <c:pt idx="1">
                  <c:v>0.52</c:v>
                </c:pt>
                <c:pt idx="2">
                  <c:v>0.65</c:v>
                </c:pt>
                <c:pt idx="3">
                  <c:v>0.65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скорее, да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Удовлетворены ли Вы условиями для занятий в "Русич" в целом?</c:v>
                </c:pt>
                <c:pt idx="1">
                  <c:v>Удовлетворены ои Вы материально-техническим обеспечением спортивной работы?</c:v>
                </c:pt>
                <c:pt idx="2">
                  <c:v>Удовлетворены ли Вы работой тренеров-преподавателей "Русич"?</c:v>
                </c:pt>
                <c:pt idx="3">
                  <c:v>Удовлетворены ли Вы учебно-тренировочным занятиям и режимом работы "Русич"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0.18</c:v>
                </c:pt>
                <c:pt idx="1">
                  <c:v>0.2</c:v>
                </c:pt>
                <c:pt idx="2">
                  <c:v>0.09</c:v>
                </c:pt>
                <c:pt idx="3">
                  <c:v>0.22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скорее, нет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Удовлетворены ли Вы условиями для занятий в "Русич" в целом?</c:v>
                </c:pt>
                <c:pt idx="1">
                  <c:v>Удовлетворены ои Вы материально-техническим обеспечением спортивной работы?</c:v>
                </c:pt>
                <c:pt idx="2">
                  <c:v>Удовлетворены ли Вы работой тренеров-преподавателей "Русич"?</c:v>
                </c:pt>
                <c:pt idx="3">
                  <c:v>Удовлетворены ли Вы учебно-тренировочным занятиям и режимом работы "Русич"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0.06</c:v>
                </c:pt>
                <c:pt idx="1">
                  <c:v>0.08</c:v>
                </c:pt>
                <c:pt idx="2" formatCode="General">
                  <c:v>0</c:v>
                </c:pt>
                <c:pt idx="3">
                  <c:v>7.0000000000000007E-2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Удовлетворены ли Вы условиями для занятий в "Русич" в целом?</c:v>
                </c:pt>
                <c:pt idx="1">
                  <c:v>Удовлетворены ои Вы материально-техническим обеспечением спортивной работы?</c:v>
                </c:pt>
                <c:pt idx="2">
                  <c:v>Удовлетворены ли Вы работой тренеров-преподавателей "Русич"?</c:v>
                </c:pt>
                <c:pt idx="3">
                  <c:v>Удовлетворены ли Вы учебно-тренировочным занятиям и режимом работы "Русич"</c:v>
                </c:pt>
              </c:strCache>
            </c:strRef>
          </c:cat>
          <c:val>
            <c:numRef>
              <c:f>Лист1!$E$2:$E$5</c:f>
              <c:numCache>
                <c:formatCode>0%</c:formatCode>
                <c:ptCount val="4"/>
                <c:pt idx="0">
                  <c:v>0.03</c:v>
                </c:pt>
                <c:pt idx="1">
                  <c:v>0.04</c:v>
                </c:pt>
                <c:pt idx="2">
                  <c:v>0.02</c:v>
                </c:pt>
                <c:pt idx="3">
                  <c:v>0.01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затрудняюсь ответить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Удовлетворены ли Вы условиями для занятий в "Русич" в целом?</c:v>
                </c:pt>
                <c:pt idx="1">
                  <c:v>Удовлетворены ои Вы материально-техническим обеспечением спортивной работы?</c:v>
                </c:pt>
                <c:pt idx="2">
                  <c:v>Удовлетворены ли Вы работой тренеров-преподавателей "Русич"?</c:v>
                </c:pt>
                <c:pt idx="3">
                  <c:v>Удовлетворены ли Вы учебно-тренировочным занятиям и режимом работы "Русич"</c:v>
                </c:pt>
              </c:strCache>
            </c:strRef>
          </c:cat>
          <c:val>
            <c:numRef>
              <c:f>Лист1!$F$2:$F$5</c:f>
              <c:numCache>
                <c:formatCode>0%</c:formatCode>
                <c:ptCount val="4"/>
                <c:pt idx="0">
                  <c:v>0.03</c:v>
                </c:pt>
                <c:pt idx="1">
                  <c:v>0.06</c:v>
                </c:pt>
                <c:pt idx="2">
                  <c:v>0.04</c:v>
                </c:pt>
                <c:pt idx="3">
                  <c:v>0.05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8044984"/>
        <c:axId val="148046160"/>
      </c:barChart>
      <c:catAx>
        <c:axId val="14804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00B0F0"/>
          </a:solidFill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046160"/>
        <c:crosses val="autoZero"/>
        <c:auto val="1"/>
        <c:lblAlgn val="ctr"/>
        <c:lblOffset val="100"/>
        <c:noMultiLvlLbl val="0"/>
      </c:catAx>
      <c:valAx>
        <c:axId val="14804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044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22940457284663"/>
          <c:y val="0.85722249682008123"/>
          <c:w val="0.54740422083549145"/>
          <c:h val="0.121181263306344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C0504D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Контингент обучающихся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Коневская ОШ</c:v>
                </c:pt>
                <c:pt idx="1">
                  <c:v>Одоевская СОШ</c:v>
                </c:pt>
                <c:pt idx="2">
                  <c:v>Ивановская СОШ</c:v>
                </c:pt>
                <c:pt idx="3">
                  <c:v>Шекшемская СОШ</c:v>
                </c:pt>
                <c:pt idx="4">
                  <c:v>Зебляковская СОШ</c:v>
                </c:pt>
                <c:pt idx="5">
                  <c:v>Н-Шангская СОШ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39</c:v>
                </c:pt>
                <c:pt idx="1">
                  <c:v>15</c:v>
                </c:pt>
                <c:pt idx="2">
                  <c:v>49</c:v>
                </c:pt>
                <c:pt idx="3">
                  <c:v>71</c:v>
                </c:pt>
                <c:pt idx="4">
                  <c:v>75</c:v>
                </c:pt>
                <c:pt idx="5">
                  <c:v>43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25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60000"/>
        <a:lumOff val="40000"/>
      </a:schemeClr>
    </a:solidFill>
    <a:ln>
      <a:solidFill>
        <a:srgbClr val="C00000"/>
      </a:solidFill>
    </a:ln>
    <a:effectLst/>
    <a:scene3d>
      <a:camera prst="orthographicFront"/>
      <a:lightRig rig="threePt" dir="t"/>
    </a:scene3d>
    <a:sp3d>
      <a:bevelT w="82550" h="44450" prst="angle"/>
      <a:bevelB w="82550" h="44450" prst="angle"/>
      <a:contourClr>
        <a:srgbClr val="000000"/>
      </a:contourClr>
    </a:sp3d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Выступление сборной команды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ДЮСШ </a:t>
            </a:r>
            <a:r>
              <a:rPr lang="ru-RU" dirty="0"/>
              <a:t>"Русич" по волейболу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Выступление сборной команды ДЮСШ "Русич" по волейболу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Лист1!$A$2:$A$5</c:f>
              <c:strCache>
                <c:ptCount val="4"/>
                <c:pt idx="0">
                  <c:v>г. Шарья</c:v>
                </c:pt>
                <c:pt idx="1">
                  <c:v>г. Макарьев</c:v>
                </c:pt>
                <c:pt idx="2">
                  <c:v>г. Мантурово</c:v>
                </c:pt>
                <c:pt idx="3">
                  <c:v>п. Павино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Лист1!$A$2:$A$5</c:f>
              <c:strCache>
                <c:ptCount val="4"/>
                <c:pt idx="0">
                  <c:v>г. Шарья</c:v>
                </c:pt>
                <c:pt idx="1">
                  <c:v>г. Макарьев</c:v>
                </c:pt>
                <c:pt idx="2">
                  <c:v>г. Мантурово</c:v>
                </c:pt>
                <c:pt idx="3">
                  <c:v>п. Павино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Лист1!$A$2:$A$5</c:f>
              <c:strCache>
                <c:ptCount val="4"/>
                <c:pt idx="0">
                  <c:v>г. Шарья</c:v>
                </c:pt>
                <c:pt idx="1">
                  <c:v>г. Макарьев</c:v>
                </c:pt>
                <c:pt idx="2">
                  <c:v>г. Мантурово</c:v>
                </c:pt>
                <c:pt idx="3">
                  <c:v>п. Павино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Лист1!$A$2:$A$5</c:f>
              <c:strCache>
                <c:ptCount val="4"/>
                <c:pt idx="0">
                  <c:v>г. Шарья</c:v>
                </c:pt>
                <c:pt idx="1">
                  <c:v>г. Макарьев</c:v>
                </c:pt>
                <c:pt idx="2">
                  <c:v>г. Мантурово</c:v>
                </c:pt>
                <c:pt idx="3">
                  <c:v>п. Павино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5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>
      <a:solidFill>
        <a:srgbClr val="002060"/>
      </a:solidFill>
    </a:ln>
    <a:effectLst/>
    <a:scene3d>
      <a:camera prst="orthographicFront"/>
      <a:lightRig rig="threePt" dir="t"/>
    </a:scene3d>
    <a:sp3d>
      <a:bevelT w="82550" h="44450" prst="angle"/>
      <a:bevelB w="82550" h="44450" prst="angle"/>
      <a:contourClr>
        <a:srgbClr val="000000"/>
      </a:contourClr>
    </a:sp3d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gi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0.53574</cdr:y>
    </cdr:from>
    <cdr:to>
      <cdr:x>0.27905</cdr:x>
      <cdr:y>0.93995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1944216"/>
          <a:ext cx="1466850" cy="146685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0.29531</cdr:x>
      <cdr:y>0.45594</cdr:y>
    </cdr:from>
    <cdr:to>
      <cdr:x>0.48819</cdr:x>
      <cdr:y>0.56225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0200" y="1805707"/>
          <a:ext cx="1175792" cy="421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chemeClr val="bg1"/>
              </a:solidFill>
            </a:rPr>
            <a:t>п. Павино</a:t>
          </a:r>
        </a:p>
      </cdr:txBody>
    </cdr:sp>
  </cdr:relSizeAnchor>
  <cdr:relSizeAnchor xmlns:cdr="http://schemas.openxmlformats.org/drawingml/2006/chartDrawing">
    <cdr:from>
      <cdr:x>0.43706</cdr:x>
      <cdr:y>0.25455</cdr:y>
    </cdr:from>
    <cdr:to>
      <cdr:x>0.64968</cdr:x>
      <cdr:y>0.46717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4296" y="1008112"/>
          <a:ext cx="1296131" cy="842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solidFill>
                <a:schemeClr val="bg1"/>
              </a:solidFill>
            </a:rPr>
            <a:t>г</a:t>
          </a:r>
          <a:r>
            <a:rPr lang="ru-RU" sz="1600" dirty="0" smtClean="0">
              <a:solidFill>
                <a:schemeClr val="bg1"/>
              </a:solidFill>
            </a:rPr>
            <a:t>. Шарья и Шарьинский район</a:t>
          </a:r>
          <a:endParaRPr lang="ru-RU" sz="16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0.36618</cdr:x>
      <cdr:y>0.69091</cdr:y>
    </cdr:from>
    <cdr:to>
      <cdr:x>0.61424</cdr:x>
      <cdr:y>0.81494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32248" y="2736304"/>
          <a:ext cx="1512174" cy="491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г. Мантурово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0.52362</cdr:x>
      <cdr:y>0.67719</cdr:y>
    </cdr:from>
    <cdr:to>
      <cdr:x>0.689</cdr:x>
      <cdr:y>0.73034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192016" y="2752080"/>
          <a:ext cx="100811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0.49612</cdr:x>
      <cdr:y>0.512</cdr:y>
    </cdr:from>
    <cdr:to>
      <cdr:x>0.72055</cdr:x>
      <cdr:y>0.67146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24336" y="2027761"/>
          <a:ext cx="1368126" cy="6315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  г. Макарьев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0.03932</cdr:x>
      <cdr:y>0.3051</cdr:y>
    </cdr:from>
    <cdr:to>
      <cdr:x>0.2165</cdr:x>
      <cdr:y>0.58859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9688" y="1239912"/>
          <a:ext cx="1080120" cy="1152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0.02751</cdr:x>
      <cdr:y>0.26966</cdr:y>
    </cdr:from>
    <cdr:to>
      <cdr:x>0.25194</cdr:x>
      <cdr:y>0.42913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7680" y="1095896"/>
          <a:ext cx="1368152" cy="64807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40000"/>
            <a:lumOff val="60000"/>
          </a:schemeClr>
        </a:solidFill>
        <a:ln xmlns:a="http://schemas.openxmlformats.org/drawingml/2006/main">
          <a:solidFill>
            <a:srgbClr val="00206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rgbClr val="C00000"/>
              </a:solidFill>
            </a:rPr>
            <a:t>2012-2013 уч. год +</a:t>
          </a:r>
        </a:p>
        <a:p xmlns:a="http://schemas.openxmlformats.org/drawingml/2006/main">
          <a:pPr algn="ctr"/>
          <a:r>
            <a:rPr lang="ru-RU" b="1" dirty="0" smtClean="0">
              <a:solidFill>
                <a:srgbClr val="002060"/>
              </a:solidFill>
            </a:rPr>
            <a:t>2013-2014 уч. год +</a:t>
          </a:r>
        </a:p>
        <a:p xmlns:a="http://schemas.openxmlformats.org/drawingml/2006/main">
          <a:pPr algn="ctr"/>
          <a:r>
            <a:rPr lang="ru-RU" sz="1100" b="1" dirty="0" smtClean="0">
              <a:solidFill>
                <a:srgbClr val="C00000"/>
              </a:solidFill>
            </a:rPr>
            <a:t>2014-2015 уч. год +</a:t>
          </a:r>
          <a:endParaRPr lang="ru-RU" sz="1100" b="1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52328C5-ECED-4EA0-A34E-1484721B63F8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181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ku4mina.ucoz.ru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642938" y="1214438"/>
            <a:ext cx="7858125" cy="4000500"/>
          </a:xfrm>
          <a:prstGeom prst="flowChartAlternateProcess">
            <a:avLst/>
          </a:prstGeom>
          <a:solidFill>
            <a:srgbClr val="A3E7FF">
              <a:alpha val="88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50" y="6356350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rgbClr val="00B0F0"/>
                </a:solidFill>
                <a:latin typeface="+mn-lt"/>
                <a:hlinkClick r:id="rId2"/>
              </a:rPr>
              <a:t>http://ku4mina.ucoz.ru/</a:t>
            </a:r>
            <a:endParaRPr lang="ru-RU" sz="8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643050"/>
            <a:ext cx="7700962" cy="14573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33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6D96BB-4804-44F2-B5AB-C3F88E75C366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D8CAF-DC62-4385-91ED-1B07C0AA10F8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16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EFE450-EE6B-4328-962C-EDCFC39E56E1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B9671-D108-4316-82AB-6C7054A3496C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16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37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9FBF10-4EDA-48E9-B0DD-BD62B6D122C0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4A5EB-04AA-42DF-BDCC-2756CFDEEB3D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46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D248B-12A9-45CF-B2DC-635BD899ACFD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D1891-2513-4B1F-87A0-0370749BDDB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69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500813"/>
            <a:ext cx="1471613" cy="22066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82FFFC-177F-4A34-A45F-F46901C77631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90950-161D-4FD7-8FA4-ABE118DC3F9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1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310C7-FF24-4151-B20C-E3788401DACF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5691E-BE69-457B-8892-E897D5E6047F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79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18CB88-56DD-491A-A255-C7C75951E65E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6309E-1555-432A-84C7-293564FF973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19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A9392B-97CE-4EA3-A750-63430F258C32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E7F03-D3B4-4A26-92D2-02604F39B1C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32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A8F811-D9D7-4F9E-84B6-3C32E2394F29}" type="datetimeFigureOut">
              <a:rPr lang="ru-RU"/>
              <a:pPr>
                <a:defRPr/>
              </a:pPr>
              <a:t>09.04.2015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F3CE9-7FA5-4226-BD5E-33F5B7302940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80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ku4mina.ucoz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/>
          <p:cNvSpPr/>
          <p:nvPr/>
        </p:nvSpPr>
        <p:spPr>
          <a:xfrm>
            <a:off x="214313" y="142875"/>
            <a:ext cx="8715375" cy="6215063"/>
          </a:xfrm>
          <a:prstGeom prst="flowChartAlternateProcess">
            <a:avLst/>
          </a:prstGeom>
          <a:solidFill>
            <a:srgbClr val="A3E7FF">
              <a:alpha val="8784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7" name="Рисунок 8" descr="спорт.jpe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95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71613" cy="36512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428625"/>
            <a:ext cx="82296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FF00C47-8081-4A1A-BB06-D73330A8046E}" type="slidenum">
              <a:rPr lang="ru-RU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88" y="6286500"/>
            <a:ext cx="128587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rgbClr val="00B0F0"/>
                </a:solidFill>
                <a:latin typeface="+mn-lt"/>
                <a:hlinkClick r:id="rId15"/>
              </a:rPr>
              <a:t>http://ku4mina.ucoz.ru/</a:t>
            </a:r>
            <a:endParaRPr lang="ru-RU" sz="800" dirty="0">
              <a:solidFill>
                <a:srgbClr val="00B0F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750988" y="1268759"/>
            <a:ext cx="7493420" cy="372384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187624" y="116632"/>
            <a:ext cx="5832648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Муниципальное образовательное учреждение дополнительного образования детей Детско-юношеская спортивная школа «Русич» Шарьинского муниципального района Костромской области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2483768" y="2882844"/>
            <a:ext cx="7416824" cy="107721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ДЮСШ «Русич»  и ее роль в развитии спорта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1844824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Муниципальный </a:t>
            </a:r>
            <a:r>
              <a:rPr lang="ru-RU" sz="1600" b="1" dirty="0">
                <a:solidFill>
                  <a:srgbClr val="002060"/>
                </a:solidFill>
              </a:rPr>
              <a:t>конкурс исследовательских работ учащихся</a:t>
            </a: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Тема: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7452" y="3999199"/>
            <a:ext cx="340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Автор работы: Разумов </a:t>
            </a:r>
            <a:r>
              <a:rPr lang="ru-RU" sz="1400" b="1" dirty="0" smtClean="0">
                <a:solidFill>
                  <a:srgbClr val="002060"/>
                </a:solidFill>
              </a:rPr>
              <a:t>Артем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Научный рук-ль: Шиловская Л.А.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89942"/>
            <a:ext cx="1466850" cy="146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87012" y="260648"/>
            <a:ext cx="8082479" cy="5875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96" y="1308297"/>
            <a:ext cx="1979712" cy="279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r="823" b="62600"/>
          <a:stretch/>
        </p:blipFill>
        <p:spPr>
          <a:xfrm>
            <a:off x="3476283" y="1250574"/>
            <a:ext cx="2984241" cy="208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b="65750"/>
          <a:stretch/>
        </p:blipFill>
        <p:spPr>
          <a:xfrm>
            <a:off x="5781293" y="3292007"/>
            <a:ext cx="2788198" cy="181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660623" y="4199312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Крылов А.В. </a:t>
            </a:r>
          </a:p>
          <a:p>
            <a:pPr algn="ctr"/>
            <a:r>
              <a:rPr lang="ru-RU" sz="1200" dirty="0"/>
              <a:t>руководил спортивной школой </a:t>
            </a:r>
          </a:p>
          <a:p>
            <a:pPr algn="ctr"/>
            <a:r>
              <a:rPr lang="ru-RU" sz="1200" dirty="0"/>
              <a:t>со дня основания в 1992 году</a:t>
            </a:r>
            <a:r>
              <a:rPr lang="en-US" sz="1200" dirty="0"/>
              <a:t> 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779912" y="3459948"/>
            <a:ext cx="2001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Прытова Р.Н. </a:t>
            </a:r>
            <a:r>
              <a:rPr lang="ru-RU" sz="1200" dirty="0"/>
              <a:t>работает тренером-преподавателем со дня основания </a:t>
            </a:r>
            <a:r>
              <a:rPr lang="ru-RU" sz="1200" dirty="0" smtClean="0"/>
              <a:t>спортивной школы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460524" y="2199919"/>
            <a:ext cx="1656184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C00000"/>
                </a:solidFill>
              </a:rPr>
              <a:t>Шаранов А.В. </a:t>
            </a:r>
          </a:p>
          <a:p>
            <a:pPr algn="ctr">
              <a:defRPr/>
            </a:pPr>
            <a:r>
              <a:rPr lang="ru-RU" sz="1200" dirty="0"/>
              <a:t>руководил спортивной школой </a:t>
            </a:r>
          </a:p>
          <a:p>
            <a:pPr algn="ctr">
              <a:defRPr/>
            </a:pPr>
            <a:r>
              <a:rPr lang="ru-RU" sz="1200" dirty="0"/>
              <a:t>с 1993 по 2001 гг.</a:t>
            </a:r>
          </a:p>
        </p:txBody>
      </p:sp>
      <p:sp>
        <p:nvSpPr>
          <p:cNvPr id="13" name="Волна 12"/>
          <p:cNvSpPr/>
          <p:nvPr/>
        </p:nvSpPr>
        <p:spPr>
          <a:xfrm>
            <a:off x="2267744" y="149252"/>
            <a:ext cx="4824536" cy="840231"/>
          </a:xfrm>
          <a:prstGeom prst="wav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Они стояли у истоков</a:t>
            </a:r>
          </a:p>
        </p:txBody>
      </p:sp>
    </p:spTree>
    <p:extLst>
      <p:ext uri="{BB962C8B-B14F-4D97-AF65-F5344CB8AC3E}">
        <p14:creationId xmlns:p14="http://schemas.microsoft.com/office/powerpoint/2010/main" val="7714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87012" y="260648"/>
            <a:ext cx="8082479" cy="5875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1186262"/>
            <a:ext cx="3782574" cy="28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0520"/>
            <a:ext cx="3666658" cy="2862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77863" y="4221088"/>
            <a:ext cx="675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    </a:t>
            </a:r>
            <a:r>
              <a:rPr lang="ru-RU" sz="1400" dirty="0" smtClean="0">
                <a:solidFill>
                  <a:schemeClr val="bg1"/>
                </a:solidFill>
              </a:rPr>
              <a:t>Каждый </a:t>
            </a:r>
            <a:r>
              <a:rPr lang="ru-RU" sz="1400" dirty="0">
                <a:solidFill>
                  <a:schemeClr val="bg1"/>
                </a:solidFill>
              </a:rPr>
              <a:t>день доказываю начинающим спортсменам, что медали, кубки, дипломы – труд не одного дня. Завоевав награду, нужно иметь </a:t>
            </a:r>
            <a:r>
              <a:rPr lang="ru-RU" sz="1400" dirty="0" smtClean="0">
                <a:solidFill>
                  <a:schemeClr val="bg1"/>
                </a:solidFill>
              </a:rPr>
              <a:t>железную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волю</a:t>
            </a:r>
            <a:r>
              <a:rPr lang="ru-RU" sz="1400" dirty="0">
                <a:solidFill>
                  <a:schemeClr val="bg1"/>
                </a:solidFill>
              </a:rPr>
              <a:t>, выносливость и твердость характера, чтобы не свернуть со спортивного </a:t>
            </a:r>
            <a:r>
              <a:rPr lang="ru-RU" sz="1400" dirty="0" smtClean="0">
                <a:solidFill>
                  <a:schemeClr val="bg1"/>
                </a:solidFill>
              </a:rPr>
              <a:t>пути»                                                                      </a:t>
            </a:r>
          </a:p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Прытова Р.Н.</a:t>
            </a:r>
            <a:endParaRPr lang="ru-RU" sz="1400" b="1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56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260648"/>
            <a:ext cx="8082479" cy="5875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55700"/>
            <a:ext cx="4248472" cy="272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07704" y="4282760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400" dirty="0">
                <a:solidFill>
                  <a:schemeClr val="bg1"/>
                </a:solidFill>
              </a:rPr>
              <a:t>«С образованием спортивной школы «Русич» у детей появилась возможность регулярно посещать тренировочные занятия и серьезно готовиться к </a:t>
            </a:r>
            <a:r>
              <a:rPr lang="ru-RU" sz="1400" dirty="0" smtClean="0">
                <a:solidFill>
                  <a:schemeClr val="bg1"/>
                </a:solidFill>
              </a:rPr>
              <a:t>соревнованиям».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just"/>
            <a:r>
              <a:rPr lang="en-US" sz="1200" dirty="0" smtClean="0">
                <a:solidFill>
                  <a:schemeClr val="bg1"/>
                </a:solidFill>
              </a:rPr>
              <a:t>                                                                </a:t>
            </a:r>
            <a:r>
              <a:rPr lang="en-US" sz="1200" dirty="0" smtClean="0"/>
              <a:t>                      </a:t>
            </a:r>
            <a:r>
              <a:rPr lang="ru-RU" sz="1200" dirty="0" smtClean="0"/>
              <a:t>        </a:t>
            </a:r>
            <a:r>
              <a:rPr lang="ru-RU" sz="1400" b="1" dirty="0" smtClean="0">
                <a:solidFill>
                  <a:srgbClr val="C00000"/>
                </a:solidFill>
              </a:rPr>
              <a:t>Шаранов </a:t>
            </a:r>
            <a:r>
              <a:rPr lang="ru-RU" sz="1400" b="1" dirty="0">
                <a:solidFill>
                  <a:srgbClr val="C00000"/>
                </a:solidFill>
              </a:rPr>
              <a:t>А.В. </a:t>
            </a:r>
          </a:p>
          <a:p>
            <a:pPr algn="just"/>
            <a:r>
              <a:rPr lang="ru-RU" sz="1200" dirty="0" smtClean="0"/>
              <a:t> 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23528" y="404664"/>
            <a:ext cx="8424936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76" y="1556792"/>
            <a:ext cx="2304257" cy="285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75656" y="450912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В.И. Кузьмин </a:t>
            </a:r>
          </a:p>
          <a:p>
            <a:pPr algn="ctr"/>
            <a:r>
              <a:rPr lang="ru-RU" sz="1200" dirty="0" smtClean="0"/>
              <a:t>руководил спортивной школой </a:t>
            </a:r>
          </a:p>
          <a:p>
            <a:pPr algn="ctr"/>
            <a:r>
              <a:rPr lang="ru-RU" sz="1200" dirty="0" smtClean="0"/>
              <a:t>с 2001по 2011 гг. 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157954" y="1921844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«Это </a:t>
            </a:r>
            <a:r>
              <a:rPr lang="ru-RU" dirty="0"/>
              <a:t>был человек высокой культуры. Всегда тактичен, вежлив. </a:t>
            </a:r>
            <a:endParaRPr lang="ru-RU" dirty="0" smtClean="0"/>
          </a:p>
          <a:p>
            <a:r>
              <a:rPr lang="ru-RU" dirty="0" smtClean="0"/>
              <a:t>   Как </a:t>
            </a:r>
            <a:r>
              <a:rPr lang="ru-RU" dirty="0"/>
              <a:t>директор и тренер, он сочетал в себе доброту и чуткость, принимал </a:t>
            </a:r>
            <a:r>
              <a:rPr lang="ru-RU" dirty="0" smtClean="0"/>
              <a:t>участие в </a:t>
            </a:r>
            <a:r>
              <a:rPr lang="ru-RU" dirty="0"/>
              <a:t>жизни каждого воспитанника, проявляя терпение и мудрость</a:t>
            </a:r>
            <a:r>
              <a:rPr lang="ru-RU" dirty="0" smtClean="0"/>
              <a:t>» 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C00000"/>
                </a:solidFill>
              </a:rPr>
              <a:t>(из воспоминаний коллег)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409019"/>
            <a:ext cx="8424936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0" y="1271968"/>
            <a:ext cx="2701882" cy="17314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87" y="3280556"/>
            <a:ext cx="2539506" cy="15904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-2" b="65862"/>
          <a:stretch>
            <a:fillRect/>
          </a:stretch>
        </p:blipFill>
        <p:spPr bwMode="auto">
          <a:xfrm>
            <a:off x="4724043" y="1228081"/>
            <a:ext cx="2990050" cy="18023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2750" r="6223" b="51051"/>
          <a:stretch>
            <a:fillRect/>
          </a:stretch>
        </p:blipFill>
        <p:spPr bwMode="auto">
          <a:xfrm>
            <a:off x="5191036" y="2989514"/>
            <a:ext cx="1761883" cy="22794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2422440" y="2755666"/>
            <a:ext cx="2043889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Разумов Максим</a:t>
            </a:r>
          </a:p>
          <a:p>
            <a:pPr algn="ctr"/>
            <a:r>
              <a:rPr lang="ru-RU" sz="1200" dirty="0"/>
              <a:t> Лыжные гонки </a:t>
            </a:r>
            <a:r>
              <a:rPr lang="ru-RU" sz="1200" dirty="0">
                <a:solidFill>
                  <a:srgbClr val="C00000"/>
                </a:solidFill>
              </a:rPr>
              <a:t>2003 год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0070" y="2626215"/>
            <a:ext cx="2003982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Апекишев Алексей </a:t>
            </a:r>
          </a:p>
          <a:p>
            <a:pPr algn="ctr"/>
            <a:r>
              <a:rPr lang="ru-RU" sz="1200" dirty="0"/>
              <a:t>Лыжные гонки </a:t>
            </a:r>
            <a:r>
              <a:rPr lang="ru-RU" sz="1200" dirty="0">
                <a:solidFill>
                  <a:srgbClr val="C00000"/>
                </a:solidFill>
              </a:rPr>
              <a:t>2003 </a:t>
            </a:r>
            <a:r>
              <a:rPr lang="ru-RU" sz="1200" dirty="0" smtClean="0">
                <a:solidFill>
                  <a:srgbClr val="C00000"/>
                </a:solidFill>
              </a:rPr>
              <a:t>год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4787" y="4640209"/>
            <a:ext cx="2160464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Секция «Конный туризм»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</a:rPr>
              <a:t>2004 год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9635" y="4536595"/>
            <a:ext cx="2201830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Баскаков Дмитрий </a:t>
            </a:r>
          </a:p>
          <a:p>
            <a:pPr algn="ctr"/>
            <a:r>
              <a:rPr lang="ru-RU" sz="1200" dirty="0"/>
              <a:t>Зимний полиатлон </a:t>
            </a:r>
            <a:r>
              <a:rPr lang="ru-RU" sz="1200" dirty="0">
                <a:solidFill>
                  <a:srgbClr val="C00000"/>
                </a:solidFill>
              </a:rPr>
              <a:t>2004 год</a:t>
            </a:r>
          </a:p>
        </p:txBody>
      </p:sp>
    </p:spTree>
    <p:extLst>
      <p:ext uri="{BB962C8B-B14F-4D97-AF65-F5344CB8AC3E}">
        <p14:creationId xmlns:p14="http://schemas.microsoft.com/office/powerpoint/2010/main" val="27026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30690" y="415495"/>
            <a:ext cx="8208912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839837" y="2422421"/>
            <a:ext cx="1944688" cy="122396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Отделения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количество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воспитанников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04111" y="4062079"/>
            <a:ext cx="1584325" cy="647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Баскетбол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75885" y="1822492"/>
            <a:ext cx="1584325" cy="6207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Волейбол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64044" y="3704678"/>
            <a:ext cx="1657350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Шахматы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79348" y="2527047"/>
            <a:ext cx="1655763" cy="5762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Лыжные гонки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79348" y="3432523"/>
            <a:ext cx="1511300" cy="5762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Спортивный туризм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87" y="1776652"/>
            <a:ext cx="1208701" cy="9422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Выгнутая влево стрелка 11"/>
          <p:cNvSpPr/>
          <p:nvPr/>
        </p:nvSpPr>
        <p:spPr>
          <a:xfrm rot="6750340">
            <a:off x="3780104" y="883858"/>
            <a:ext cx="612445" cy="1836737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 rot="2738296">
            <a:off x="3094800" y="2940376"/>
            <a:ext cx="500063" cy="1368425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7" y="4276842"/>
            <a:ext cx="1228550" cy="9214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" name="Выгнутая влево стрелка 14"/>
          <p:cNvSpPr/>
          <p:nvPr/>
        </p:nvSpPr>
        <p:spPr>
          <a:xfrm rot="3834883">
            <a:off x="2647846" y="1890567"/>
            <a:ext cx="560388" cy="2103437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 rot="21257834">
            <a:off x="4721952" y="1895490"/>
            <a:ext cx="1727200" cy="427038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4033" y="3223807"/>
            <a:ext cx="1380701" cy="785863"/>
          </a:xfrm>
          <a:effectLst>
            <a:softEdge rad="112500"/>
          </a:effectLst>
          <a:extLst/>
        </p:spPr>
      </p:pic>
      <p:sp>
        <p:nvSpPr>
          <p:cNvPr id="18" name="Выгнутая вверх стрелка 17"/>
          <p:cNvSpPr/>
          <p:nvPr/>
        </p:nvSpPr>
        <p:spPr>
          <a:xfrm rot="1503113">
            <a:off x="5738523" y="2827787"/>
            <a:ext cx="1368425" cy="331788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04103" y="4250212"/>
            <a:ext cx="1565275" cy="5921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</a:rPr>
              <a:t>Стрельба пулевая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12" y="1318980"/>
            <a:ext cx="1037795" cy="13230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" name="Выгнутая влево стрелка 20"/>
          <p:cNvSpPr/>
          <p:nvPr/>
        </p:nvSpPr>
        <p:spPr>
          <a:xfrm rot="18495277">
            <a:off x="4882946" y="3518861"/>
            <a:ext cx="439738" cy="1576388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50" y="4071854"/>
            <a:ext cx="1445868" cy="9488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7342290" y="2208579"/>
            <a:ext cx="8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117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223648" y="3966615"/>
            <a:ext cx="8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ru-RU" dirty="0" smtClean="0">
                <a:solidFill>
                  <a:schemeClr val="bg1"/>
                </a:solidFill>
              </a:rPr>
              <a:t>7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514901" y="3747075"/>
            <a:ext cx="8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647394" y="3377743"/>
            <a:ext cx="8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709050" y="1513574"/>
            <a:ext cx="8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105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227150" y="3131739"/>
            <a:ext cx="53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13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3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96434" y="350746"/>
            <a:ext cx="8424936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34" y="1079198"/>
            <a:ext cx="1215420" cy="130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8569"/>
          <a:stretch/>
        </p:blipFill>
        <p:spPr>
          <a:xfrm>
            <a:off x="1398583" y="1235459"/>
            <a:ext cx="1262095" cy="126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084" y="1394084"/>
            <a:ext cx="1233160" cy="140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1014" b="6123"/>
          <a:stretch/>
        </p:blipFill>
        <p:spPr>
          <a:xfrm>
            <a:off x="3796988" y="1543055"/>
            <a:ext cx="1165371" cy="126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-7715" t="19515" r="8388"/>
          <a:stretch/>
        </p:blipFill>
        <p:spPr>
          <a:xfrm>
            <a:off x="5712634" y="3458550"/>
            <a:ext cx="1208011" cy="129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b="10201"/>
          <a:stretch/>
        </p:blipFill>
        <p:spPr>
          <a:xfrm>
            <a:off x="6168894" y="1701431"/>
            <a:ext cx="1046742" cy="128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4" y="2796068"/>
            <a:ext cx="1284906" cy="14445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09" y="1928139"/>
            <a:ext cx="1160644" cy="138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9980" y="3030185"/>
            <a:ext cx="1287868" cy="139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-8704" t="-2402" r="8704" b="13245"/>
          <a:stretch/>
        </p:blipFill>
        <p:spPr>
          <a:xfrm>
            <a:off x="2993073" y="3216630"/>
            <a:ext cx="1333526" cy="137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r="4820" b="9861"/>
          <a:stretch/>
        </p:blipFill>
        <p:spPr>
          <a:xfrm>
            <a:off x="4423023" y="3355376"/>
            <a:ext cx="1228597" cy="139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/>
          <a:srcRect l="5523"/>
          <a:stretch/>
        </p:blipFill>
        <p:spPr>
          <a:xfrm>
            <a:off x="7042673" y="3576619"/>
            <a:ext cx="1323632" cy="144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/>
          <a:srcRect l="2470" t="2681" r="3648" b="18682"/>
          <a:stretch/>
        </p:blipFill>
        <p:spPr>
          <a:xfrm>
            <a:off x="4932269" y="1572063"/>
            <a:ext cx="1181487" cy="13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Волна 17"/>
          <p:cNvSpPr/>
          <p:nvPr/>
        </p:nvSpPr>
        <p:spPr>
          <a:xfrm rot="21209736">
            <a:off x="2621946" y="262714"/>
            <a:ext cx="3911914" cy="841727"/>
          </a:xfrm>
          <a:prstGeom prst="wav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Коллектив ДЮСШ «Русич»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148" y="2344490"/>
            <a:ext cx="1034508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Е.В. Крупин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2331" y="2480682"/>
            <a:ext cx="1182414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</a:t>
            </a:r>
            <a:r>
              <a:rPr lang="ru-RU" sz="1200" dirty="0" smtClean="0">
                <a:solidFill>
                  <a:schemeClr val="bg1"/>
                </a:solidFill>
              </a:rPr>
              <a:t>.Ю. Крохин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22003" y="2674364"/>
            <a:ext cx="1186741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Р.Н. Прытова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1741" y="2806142"/>
            <a:ext cx="1161733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А.В. Шаранов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8676" y="2941392"/>
            <a:ext cx="1145368" cy="27523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С.В. Сазанов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81826" y="3038257"/>
            <a:ext cx="134859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Л.А. Шиловская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46409" y="3304653"/>
            <a:ext cx="127804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М.Н. Колтышев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5068" y="4227822"/>
            <a:ext cx="1205897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А.А. Атаханов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50769" y="4487915"/>
            <a:ext cx="1264736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Н.Н. Баскакова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24573" y="4595895"/>
            <a:ext cx="1046198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А.М. Демин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44331" y="4734395"/>
            <a:ext cx="1193529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Е.В. Соколов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95444" y="4871924"/>
            <a:ext cx="131169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З.Г. Гасанбеков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13345" y="5002538"/>
            <a:ext cx="1134013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М.Н. </a:t>
            </a:r>
            <a:r>
              <a:rPr lang="ru-RU" sz="1200" dirty="0">
                <a:solidFill>
                  <a:schemeClr val="bg1"/>
                </a:solidFill>
              </a:rPr>
              <a:t>П</a:t>
            </a:r>
            <a:r>
              <a:rPr lang="ru-RU" sz="1200" dirty="0" smtClean="0">
                <a:solidFill>
                  <a:schemeClr val="bg1"/>
                </a:solidFill>
              </a:rPr>
              <a:t>рытов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467544" y="476672"/>
            <a:ext cx="8208912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6" name="Объект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779452"/>
              </p:ext>
            </p:extLst>
          </p:nvPr>
        </p:nvGraphicFramePr>
        <p:xfrm>
          <a:off x="2051720" y="1556792"/>
          <a:ext cx="5256584" cy="36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Овал 1"/>
          <p:cNvSpPr/>
          <p:nvPr/>
        </p:nvSpPr>
        <p:spPr>
          <a:xfrm>
            <a:off x="4283968" y="3573016"/>
            <a:ext cx="792088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5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04664"/>
            <a:ext cx="8208912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12995825"/>
              </p:ext>
            </p:extLst>
          </p:nvPr>
        </p:nvGraphicFramePr>
        <p:xfrm>
          <a:off x="1763688" y="1196752"/>
          <a:ext cx="6096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31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04664"/>
            <a:ext cx="8208912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C:\Users\USER\Desktop\Успехи ДЮСШ\Cоревнования клуба юный лыжник 04.02.15\Фото197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/>
          <a:stretch/>
        </p:blipFill>
        <p:spPr bwMode="auto">
          <a:xfrm>
            <a:off x="1615261" y="1151487"/>
            <a:ext cx="2088232" cy="224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Фото19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58" y="1414369"/>
            <a:ext cx="2639240" cy="187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Фото199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78" y="3396819"/>
            <a:ext cx="2706259" cy="1946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Desktop\Фото198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75" y="3338449"/>
            <a:ext cx="2906804" cy="203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03492" y="2480351"/>
            <a:ext cx="2524691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III</a:t>
            </a:r>
            <a:r>
              <a:rPr lang="ru-RU" sz="1200" dirty="0"/>
              <a:t> этап 23-го открытого Кубка г. Шарьи по </a:t>
            </a:r>
            <a:r>
              <a:rPr lang="ru-RU" sz="1200" dirty="0" smtClean="0"/>
              <a:t>зимнему</a:t>
            </a:r>
            <a:r>
              <a:rPr lang="en-US" sz="1200" dirty="0" smtClean="0"/>
              <a:t> </a:t>
            </a:r>
            <a:r>
              <a:rPr lang="ru-RU" sz="1200" dirty="0" smtClean="0"/>
              <a:t> полиатлону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2015 год</a:t>
            </a:r>
            <a:endParaRPr lang="ru-RU" sz="1200" dirty="0">
              <a:solidFill>
                <a:srgbClr val="C00000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2779" y="4376921"/>
            <a:ext cx="1656230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Лыжная эстафета </a:t>
            </a:r>
            <a:endParaRPr lang="ru-RU" sz="1200" dirty="0" smtClean="0"/>
          </a:p>
          <a:p>
            <a:pPr algn="ctr"/>
            <a:r>
              <a:rPr lang="ru-RU" sz="1200" dirty="0"/>
              <a:t>г</a:t>
            </a:r>
            <a:r>
              <a:rPr lang="ru-RU" sz="1200" dirty="0" smtClean="0"/>
              <a:t>. Шарья </a:t>
            </a:r>
            <a:r>
              <a:rPr lang="ru-RU" sz="1200" b="1" dirty="0" smtClean="0">
                <a:solidFill>
                  <a:srgbClr val="C00000"/>
                </a:solidFill>
              </a:rPr>
              <a:t>2015 год</a:t>
            </a:r>
            <a:endParaRPr lang="ru-RU" sz="1200" dirty="0">
              <a:solidFill>
                <a:srgbClr val="C00000"/>
              </a:solidFill>
            </a:endParaRPr>
          </a:p>
          <a:p>
            <a:pPr algn="ctr"/>
            <a:r>
              <a:rPr lang="ru-RU" sz="1200" dirty="0">
                <a:solidFill>
                  <a:srgbClr val="C00000"/>
                </a:solidFill>
              </a:rPr>
              <a:t> </a:t>
            </a:r>
            <a:endParaRPr lang="ru-RU" sz="120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78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55576" y="332656"/>
            <a:ext cx="7848872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дарит нам энергию здоровья,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Упорство, силу духа, красоту.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учит нас на мир смотреть с любовью,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реальность воплощать свою мечту</a:t>
            </a:r>
            <a:r>
              <a:rPr lang="ru-RU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283672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04664"/>
            <a:ext cx="8208912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45" y="1268760"/>
            <a:ext cx="3128245" cy="234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90" y="160514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70454" y="4478662"/>
            <a:ext cx="2657529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На торжественном приеме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5360" y="3678298"/>
            <a:ext cx="933290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2013 год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4802321"/>
            <a:ext cx="933290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2014 год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539552" y="404664"/>
            <a:ext cx="8136904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088">
            <a:off x="796627" y="927066"/>
            <a:ext cx="1447796" cy="5003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425">
            <a:off x="1898027" y="867197"/>
            <a:ext cx="2165875" cy="5008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474">
            <a:off x="3911212" y="1123159"/>
            <a:ext cx="2792568" cy="4880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960">
            <a:off x="5947827" y="1198420"/>
            <a:ext cx="2421813" cy="473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70" y="3414175"/>
            <a:ext cx="5205948" cy="3085942"/>
          </a:xfrm>
          <a:prstGeom prst="rect">
            <a:avLst/>
          </a:prstGeom>
        </p:spPr>
      </p:pic>
      <p:sp>
        <p:nvSpPr>
          <p:cNvPr id="11" name="Волна 10"/>
          <p:cNvSpPr/>
          <p:nvPr/>
        </p:nvSpPr>
        <p:spPr>
          <a:xfrm>
            <a:off x="1614730" y="131226"/>
            <a:ext cx="6768752" cy="840231"/>
          </a:xfrm>
          <a:prstGeom prst="wav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Это мы! Это наши победы!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23528" y="404664"/>
            <a:ext cx="8521476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1" t="13658" r="31160" b="44621"/>
          <a:stretch>
            <a:fillRect/>
          </a:stretch>
        </p:blipFill>
        <p:spPr bwMode="auto">
          <a:xfrm>
            <a:off x="1187648" y="1635614"/>
            <a:ext cx="1634271" cy="17768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2" b="27470"/>
          <a:stretch>
            <a:fillRect/>
          </a:stretch>
        </p:blipFill>
        <p:spPr bwMode="auto">
          <a:xfrm>
            <a:off x="2985494" y="1366977"/>
            <a:ext cx="1327274" cy="1943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5026" r="18861" b="19524"/>
          <a:stretch>
            <a:fillRect/>
          </a:stretch>
        </p:blipFill>
        <p:spPr bwMode="auto">
          <a:xfrm>
            <a:off x="4476343" y="1452617"/>
            <a:ext cx="1266233" cy="19299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6" descr="http://ia116.mycdn.me/image?id=437458537379&amp;bid=437458537379&amp;t=0&amp;plc=WEB&amp;tkn=tG_3ogHCzQQIRzFzqwbgB0e4Ay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9782" r="5499" b="36224"/>
          <a:stretch>
            <a:fillRect/>
          </a:stretch>
        </p:blipFill>
        <p:spPr bwMode="auto">
          <a:xfrm>
            <a:off x="5965776" y="1633816"/>
            <a:ext cx="1388379" cy="19045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1224257" y="3540283"/>
            <a:ext cx="1753210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Разумов Максим </a:t>
            </a:r>
          </a:p>
          <a:p>
            <a:pPr algn="ctr"/>
            <a:r>
              <a:rPr lang="ru-RU" sz="1400" dirty="0"/>
              <a:t>КМС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20160" y="3403548"/>
            <a:ext cx="1497574" cy="7386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/>
              <a:t>Апекишев Валентин </a:t>
            </a:r>
          </a:p>
          <a:p>
            <a:pPr algn="ctr"/>
            <a:r>
              <a:rPr lang="ru-RU" sz="1400"/>
              <a:t>Мастер спорта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440203" y="3523943"/>
            <a:ext cx="1627187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/>
              <a:t>Лебедев Алексей</a:t>
            </a:r>
          </a:p>
          <a:p>
            <a:r>
              <a:rPr lang="ru-RU" sz="1400" dirty="0"/>
              <a:t>            КМС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7390" y="3684492"/>
            <a:ext cx="1497574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Баскаков Дмитрий КМС</a:t>
            </a:r>
            <a:endParaRPr lang="ru-RU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4365104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Корнева Оксана </a:t>
            </a:r>
            <a:r>
              <a:rPr lang="ru-RU" sz="1200" dirty="0">
                <a:solidFill>
                  <a:schemeClr val="bg1"/>
                </a:solidFill>
              </a:rPr>
              <a:t>КМС,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Прытов Михаил </a:t>
            </a:r>
            <a:r>
              <a:rPr lang="ru-RU" sz="1200" dirty="0">
                <a:solidFill>
                  <a:schemeClr val="bg1"/>
                </a:solidFill>
              </a:rPr>
              <a:t>КМС,     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Смирнова Евгения </a:t>
            </a:r>
            <a:r>
              <a:rPr lang="ru-RU" sz="1200" dirty="0">
                <a:solidFill>
                  <a:schemeClr val="bg1"/>
                </a:solidFill>
              </a:rPr>
              <a:t>КМС</a:t>
            </a:r>
            <a:r>
              <a:rPr lang="ru-RU" sz="1200" dirty="0">
                <a:solidFill>
                  <a:srgbClr val="002060"/>
                </a:solidFill>
              </a:rPr>
              <a:t>, Шаров Алексей </a:t>
            </a:r>
            <a:r>
              <a:rPr lang="ru-RU" sz="1200" dirty="0">
                <a:solidFill>
                  <a:schemeClr val="bg1"/>
                </a:solidFill>
              </a:rPr>
              <a:t>КМС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b="1" dirty="0">
                <a:solidFill>
                  <a:srgbClr val="002060"/>
                </a:solidFill>
              </a:rPr>
              <a:t>Кухарин Алексей </a:t>
            </a:r>
            <a:r>
              <a:rPr lang="ru-RU" sz="1200" dirty="0">
                <a:solidFill>
                  <a:schemeClr val="bg1"/>
                </a:solidFill>
              </a:rPr>
              <a:t>КМС,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Цимляков Роман </a:t>
            </a:r>
            <a:r>
              <a:rPr lang="ru-RU" sz="1200" dirty="0">
                <a:solidFill>
                  <a:schemeClr val="bg1"/>
                </a:solidFill>
              </a:rPr>
              <a:t>КМС,  </a:t>
            </a:r>
            <a:r>
              <a:rPr lang="ru-RU" sz="1200" dirty="0">
                <a:solidFill>
                  <a:srgbClr val="002060"/>
                </a:solidFill>
              </a:rPr>
              <a:t>Поляшов Александр </a:t>
            </a:r>
            <a:r>
              <a:rPr lang="ru-RU" sz="1200" dirty="0">
                <a:solidFill>
                  <a:schemeClr val="bg1"/>
                </a:solidFill>
              </a:rPr>
              <a:t>КМС,  </a:t>
            </a:r>
            <a:r>
              <a:rPr lang="ru-RU" sz="1200" b="1" dirty="0">
                <a:solidFill>
                  <a:srgbClr val="002060"/>
                </a:solidFill>
              </a:rPr>
              <a:t>Шаранова Татьяна </a:t>
            </a:r>
            <a:r>
              <a:rPr lang="ru-RU" sz="1200" dirty="0" smtClean="0">
                <a:solidFill>
                  <a:schemeClr val="bg1"/>
                </a:solidFill>
              </a:rPr>
              <a:t>КМС,</a:t>
            </a:r>
            <a:r>
              <a:rPr lang="ru-RU" sz="1200" dirty="0" smtClean="0">
                <a:solidFill>
                  <a:srgbClr val="002060"/>
                </a:solidFill>
              </a:rPr>
              <a:t> Корчагин </a:t>
            </a:r>
            <a:r>
              <a:rPr lang="ru-RU" sz="1200" dirty="0">
                <a:solidFill>
                  <a:srgbClr val="002060"/>
                </a:solidFill>
              </a:rPr>
              <a:t>Павел </a:t>
            </a:r>
            <a:r>
              <a:rPr lang="ru-RU" sz="1200" dirty="0">
                <a:solidFill>
                  <a:schemeClr val="bg1"/>
                </a:solidFill>
              </a:rPr>
              <a:t>КМС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Оборотов  Василий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КМС  </a:t>
            </a:r>
            <a:r>
              <a:rPr lang="ru-RU" sz="1200" b="1" dirty="0">
                <a:solidFill>
                  <a:srgbClr val="002060"/>
                </a:solidFill>
              </a:rPr>
              <a:t>Голубев Игорь </a:t>
            </a:r>
            <a:r>
              <a:rPr lang="ru-RU" sz="1200" dirty="0" smtClean="0">
                <a:solidFill>
                  <a:schemeClr val="bg1"/>
                </a:solidFill>
              </a:rPr>
              <a:t>КМС</a:t>
            </a:r>
            <a:r>
              <a:rPr lang="ru-RU" sz="1200" dirty="0" smtClean="0">
                <a:solidFill>
                  <a:srgbClr val="002060"/>
                </a:solidFill>
              </a:rPr>
              <a:t>, Оленская </a:t>
            </a:r>
            <a:r>
              <a:rPr lang="ru-RU" sz="1200" dirty="0">
                <a:solidFill>
                  <a:srgbClr val="002060"/>
                </a:solidFill>
              </a:rPr>
              <a:t>Алена </a:t>
            </a:r>
            <a:r>
              <a:rPr lang="ru-RU" sz="1200" dirty="0">
                <a:solidFill>
                  <a:schemeClr val="bg1"/>
                </a:solidFill>
              </a:rPr>
              <a:t>КМС,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Смирнов Александр </a:t>
            </a:r>
            <a:r>
              <a:rPr lang="ru-RU" sz="1200" dirty="0" smtClean="0">
                <a:solidFill>
                  <a:schemeClr val="bg1"/>
                </a:solidFill>
              </a:rPr>
              <a:t>КМС, </a:t>
            </a:r>
            <a:r>
              <a:rPr lang="ru-RU" sz="1200" dirty="0" smtClean="0">
                <a:solidFill>
                  <a:srgbClr val="002060"/>
                </a:solidFill>
              </a:rPr>
              <a:t>Товкин Александр </a:t>
            </a:r>
            <a:r>
              <a:rPr lang="ru-RU" sz="1200" dirty="0" smtClean="0">
                <a:solidFill>
                  <a:schemeClr val="bg1"/>
                </a:solidFill>
              </a:rPr>
              <a:t>КМС, 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Смирнова </a:t>
            </a:r>
            <a:r>
              <a:rPr lang="ru-RU" sz="1200" dirty="0">
                <a:solidFill>
                  <a:srgbClr val="002060"/>
                </a:solidFill>
              </a:rPr>
              <a:t>Евгения </a:t>
            </a:r>
            <a:r>
              <a:rPr lang="ru-RU" sz="1200" dirty="0">
                <a:solidFill>
                  <a:schemeClr val="bg1"/>
                </a:solidFill>
              </a:rPr>
              <a:t>КМС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b="1" dirty="0" smtClean="0">
                <a:solidFill>
                  <a:srgbClr val="002060"/>
                </a:solidFill>
              </a:rPr>
              <a:t>Качков </a:t>
            </a:r>
            <a:r>
              <a:rPr lang="ru-RU" sz="1200" b="1" dirty="0">
                <a:solidFill>
                  <a:srgbClr val="002060"/>
                </a:solidFill>
              </a:rPr>
              <a:t>Михаил </a:t>
            </a:r>
            <a:r>
              <a:rPr lang="ru-RU" sz="1200" dirty="0">
                <a:solidFill>
                  <a:schemeClr val="bg1"/>
                </a:solidFill>
              </a:rPr>
              <a:t>КМС    </a:t>
            </a:r>
            <a:r>
              <a:rPr lang="ru-RU" sz="1200" dirty="0">
                <a:solidFill>
                  <a:srgbClr val="002060"/>
                </a:solidFill>
              </a:rPr>
              <a:t>                                                                          </a:t>
            </a:r>
            <a:r>
              <a:rPr lang="ru-RU" sz="1200" dirty="0" smtClean="0">
                <a:solidFill>
                  <a:srgbClr val="002060"/>
                </a:solidFill>
              </a:rPr>
              <a:t>         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5" name="Волна 14"/>
          <p:cNvSpPr/>
          <p:nvPr/>
        </p:nvSpPr>
        <p:spPr>
          <a:xfrm rot="21209736">
            <a:off x="2390228" y="147957"/>
            <a:ext cx="4268593" cy="1115817"/>
          </a:xfrm>
          <a:prstGeom prst="wav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Они лучшие в зимнем полиатлоне…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5523"/>
          <a:stretch/>
        </p:blipFill>
        <p:spPr>
          <a:xfrm>
            <a:off x="7423603" y="2090903"/>
            <a:ext cx="1469300" cy="160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7599688" y="3854411"/>
            <a:ext cx="1403648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Прытов Михаил</a:t>
            </a:r>
          </a:p>
          <a:p>
            <a:pPr algn="ctr"/>
            <a:r>
              <a:rPr lang="ru-RU" sz="1200" dirty="0" smtClean="0"/>
              <a:t> КМС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657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04664"/>
            <a:ext cx="8208912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Волна 4"/>
          <p:cNvSpPr/>
          <p:nvPr/>
        </p:nvSpPr>
        <p:spPr>
          <a:xfrm>
            <a:off x="1763688" y="188640"/>
            <a:ext cx="5760640" cy="1008112"/>
          </a:xfrm>
          <a:prstGeom prst="wav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Воспоминания выпускников…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t="1" b="17138"/>
          <a:stretch/>
        </p:blipFill>
        <p:spPr>
          <a:xfrm>
            <a:off x="1319050" y="1954899"/>
            <a:ext cx="1526569" cy="2068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аня баскакова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" r="3670" b="7840"/>
          <a:stretch/>
        </p:blipFill>
        <p:spPr bwMode="auto">
          <a:xfrm>
            <a:off x="6588224" y="1517766"/>
            <a:ext cx="151216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969" r="9947"/>
          <a:stretch/>
        </p:blipFill>
        <p:spPr>
          <a:xfrm>
            <a:off x="3590075" y="1171194"/>
            <a:ext cx="1744247" cy="200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475656" y="4079907"/>
            <a:ext cx="1764197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Шиганова  Юлия</a:t>
            </a:r>
          </a:p>
          <a:p>
            <a:pPr algn="ctr"/>
            <a:r>
              <a:rPr lang="ru-RU" sz="1200" dirty="0"/>
              <a:t> </a:t>
            </a:r>
            <a:r>
              <a:rPr lang="ru-RU" sz="1200" b="1" dirty="0">
                <a:solidFill>
                  <a:schemeClr val="bg1"/>
                </a:solidFill>
              </a:rPr>
              <a:t>СПБУ МВД России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0880" y="3286808"/>
            <a:ext cx="1540076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Шмендель Антон </a:t>
            </a:r>
            <a:r>
              <a:rPr lang="ru-RU" sz="1200" b="1" dirty="0" smtClean="0">
                <a:solidFill>
                  <a:schemeClr val="bg1"/>
                </a:solidFill>
              </a:rPr>
              <a:t>ЯГТУ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9423" y="3768187"/>
            <a:ext cx="1566174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Баскакова Анна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КГТУ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3967" y="4766944"/>
            <a:ext cx="3754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«Благодаря </a:t>
            </a:r>
            <a:r>
              <a:rPr lang="ru-RU" sz="1100" dirty="0">
                <a:solidFill>
                  <a:schemeClr val="bg1"/>
                </a:solidFill>
              </a:rPr>
              <a:t>занятиям стрельбой </a:t>
            </a:r>
            <a:r>
              <a:rPr lang="ru-RU" sz="1100" dirty="0" smtClean="0">
                <a:solidFill>
                  <a:schemeClr val="bg1"/>
                </a:solidFill>
              </a:rPr>
              <a:t>я </a:t>
            </a:r>
            <a:r>
              <a:rPr lang="ru-RU" sz="1100" dirty="0">
                <a:solidFill>
                  <a:schemeClr val="bg1"/>
                </a:solidFill>
              </a:rPr>
              <a:t>без труда сдаю зачеты на отлично по </a:t>
            </a:r>
            <a:r>
              <a:rPr lang="ru-RU" sz="1100" dirty="0" smtClean="0">
                <a:solidFill>
                  <a:schemeClr val="bg1"/>
                </a:solidFill>
              </a:rPr>
              <a:t>огневой подготовке… </a:t>
            </a:r>
            <a:r>
              <a:rPr lang="ru-RU" sz="1100" dirty="0">
                <a:solidFill>
                  <a:schemeClr val="bg1"/>
                </a:solidFill>
              </a:rPr>
              <a:t>В</a:t>
            </a:r>
            <a:r>
              <a:rPr lang="ru-RU" sz="1100" dirty="0" smtClean="0">
                <a:solidFill>
                  <a:schemeClr val="bg1"/>
                </a:solidFill>
              </a:rPr>
              <a:t>хожу </a:t>
            </a:r>
            <a:r>
              <a:rPr lang="ru-RU" sz="1100" dirty="0">
                <a:solidFill>
                  <a:schemeClr val="bg1"/>
                </a:solidFill>
              </a:rPr>
              <a:t>в состав сборной по волейболу нашего </a:t>
            </a:r>
            <a:r>
              <a:rPr lang="ru-RU" sz="1100" dirty="0" smtClean="0">
                <a:solidFill>
                  <a:schemeClr val="bg1"/>
                </a:solidFill>
              </a:rPr>
              <a:t>университета.»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7844" y="3898359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«Спорт </a:t>
            </a:r>
            <a:r>
              <a:rPr lang="ru-RU" sz="1100" dirty="0">
                <a:solidFill>
                  <a:schemeClr val="bg1"/>
                </a:solidFill>
              </a:rPr>
              <a:t>в моей жизни стоит на первом месте</a:t>
            </a:r>
            <a:r>
              <a:rPr lang="ru-RU" sz="1100" dirty="0" smtClean="0">
                <a:solidFill>
                  <a:schemeClr val="bg1"/>
                </a:solidFill>
              </a:rPr>
              <a:t>, и если </a:t>
            </a:r>
            <a:r>
              <a:rPr lang="ru-RU" sz="1100" dirty="0">
                <a:solidFill>
                  <a:schemeClr val="bg1"/>
                </a:solidFill>
              </a:rPr>
              <a:t>есть свободное время, то я обязательно стараюсь его провести с пользой для своего </a:t>
            </a:r>
            <a:r>
              <a:rPr lang="ru-RU" sz="1100" dirty="0" smtClean="0">
                <a:solidFill>
                  <a:schemeClr val="bg1"/>
                </a:solidFill>
              </a:rPr>
              <a:t>здоровья…»</a:t>
            </a:r>
            <a:endParaRPr lang="ru-RU" sz="11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7" y="4428099"/>
            <a:ext cx="3009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«Мы</a:t>
            </a:r>
            <a:r>
              <a:rPr lang="ru-RU" sz="1100" dirty="0">
                <a:solidFill>
                  <a:schemeClr val="bg1"/>
                </a:solidFill>
              </a:rPr>
              <a:t>, являлись неоднократными победителями школьных, муниципальных и региональных </a:t>
            </a:r>
            <a:r>
              <a:rPr lang="ru-RU" sz="1100" dirty="0" smtClean="0">
                <a:solidFill>
                  <a:schemeClr val="bg1"/>
                </a:solidFill>
              </a:rPr>
              <a:t>соревнований </a:t>
            </a:r>
            <a:r>
              <a:rPr lang="ru-RU" sz="1100" dirty="0">
                <a:solidFill>
                  <a:schemeClr val="bg1"/>
                </a:solidFill>
              </a:rPr>
              <a:t>по зимнему </a:t>
            </a:r>
            <a:r>
              <a:rPr lang="ru-RU" sz="1100" dirty="0" smtClean="0">
                <a:solidFill>
                  <a:schemeClr val="bg1"/>
                </a:solidFill>
              </a:rPr>
              <a:t>полиатлону…»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04664"/>
            <a:ext cx="8208912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7" y="3284984"/>
            <a:ext cx="2510219" cy="1974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52" y="1991968"/>
            <a:ext cx="4512841" cy="3011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3568" y="1484784"/>
            <a:ext cx="4312105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Открытый </a:t>
            </a:r>
            <a:r>
              <a:rPr lang="ru-RU" sz="1400" dirty="0">
                <a:solidFill>
                  <a:schemeClr val="bg1"/>
                </a:solidFill>
              </a:rPr>
              <a:t>кубок по волейболу </a:t>
            </a:r>
            <a:r>
              <a:rPr lang="ru-RU" sz="1400" dirty="0" smtClean="0">
                <a:solidFill>
                  <a:schemeClr val="bg1"/>
                </a:solidFill>
              </a:rPr>
              <a:t>на </a:t>
            </a:r>
            <a:r>
              <a:rPr lang="ru-RU" sz="1400" dirty="0">
                <a:solidFill>
                  <a:schemeClr val="bg1"/>
                </a:solidFill>
              </a:rPr>
              <a:t>призы главы </a:t>
            </a:r>
            <a:r>
              <a:rPr lang="ru-RU" sz="1400" dirty="0" smtClean="0">
                <a:solidFill>
                  <a:schemeClr val="bg1"/>
                </a:solidFill>
              </a:rPr>
              <a:t>администрации </a:t>
            </a:r>
            <a:r>
              <a:rPr lang="ru-RU" sz="1400" dirty="0">
                <a:solidFill>
                  <a:schemeClr val="bg1"/>
                </a:solidFill>
              </a:rPr>
              <a:t>городского округа </a:t>
            </a:r>
            <a:r>
              <a:rPr lang="ru-RU" sz="1400" dirty="0" smtClean="0">
                <a:solidFill>
                  <a:schemeClr val="bg1"/>
                </a:solidFill>
              </a:rPr>
              <a:t>г. Шарья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4849130"/>
            <a:ext cx="1368152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07.12.2014г.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404664"/>
            <a:ext cx="8352928" cy="56886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55" y="1332640"/>
            <a:ext cx="3720412" cy="279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97" y="2348880"/>
            <a:ext cx="3857373" cy="289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55776" y="4635133"/>
            <a:ext cx="1753210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16.11.2014 год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1332640"/>
            <a:ext cx="2736304" cy="7386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Открытый Кубок г. Шарьи по волейболу среди женских команд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04664"/>
            <a:ext cx="8208912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b="21820"/>
          <a:stretch/>
        </p:blipFill>
        <p:spPr>
          <a:xfrm>
            <a:off x="4962789" y="1412776"/>
            <a:ext cx="276361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81" y="1331244"/>
            <a:ext cx="2950118" cy="3220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202492" y="4402488"/>
            <a:ext cx="5003450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III </a:t>
            </a:r>
            <a:r>
              <a:rPr lang="ru-RU" sz="1200" b="1" dirty="0">
                <a:solidFill>
                  <a:schemeClr val="bg1"/>
                </a:solidFill>
              </a:rPr>
              <a:t>этап 23-го открытого Кубка г. Шарьи </a:t>
            </a:r>
            <a:r>
              <a:rPr lang="ru-RU" sz="1200" b="1" dirty="0"/>
              <a:t>по зимнему полиатлону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</a:rPr>
              <a:t>13-14 марта 2015 года </a:t>
            </a:r>
            <a:endParaRPr lang="ru-RU" sz="1200" b="1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35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332656"/>
            <a:ext cx="8280920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22981"/>
            <a:ext cx="4600051" cy="345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27584" y="1370996"/>
            <a:ext cx="2736304" cy="7386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Открытый Кубок г. Шарьи по волейболу среди женских команд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4869160"/>
            <a:ext cx="1753210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16.11.2014 год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401036"/>
            <a:ext cx="2274585" cy="17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332656"/>
            <a:ext cx="8352928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01" y="1934037"/>
            <a:ext cx="4824536" cy="321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388256" y="1410817"/>
            <a:ext cx="3318138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Открытый Рождественский Кубок по волейболу среди юношей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5866"/>
            <a:ext cx="2405338" cy="1892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6491" y="4725144"/>
            <a:ext cx="1368152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05.01.2015 г.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4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332656"/>
            <a:ext cx="8208912" cy="58326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22480"/>
            <a:ext cx="5150520" cy="3436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8" y="3347779"/>
            <a:ext cx="2475620" cy="1947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7495" y="1299260"/>
            <a:ext cx="3318138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Открытый Рождественский Кубок по волейболу среди юношей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4653136"/>
            <a:ext cx="1368152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05.01.2015 г.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55864" y="265973"/>
            <a:ext cx="8248584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1115616" y="1095111"/>
            <a:ext cx="27039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400" b="1" dirty="0">
                <a:solidFill>
                  <a:schemeClr val="bg1"/>
                </a:solidFill>
              </a:rPr>
              <a:t>Цель исследования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112073" y="1171306"/>
            <a:ext cx="639431" cy="2357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912" y="1137863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200" b="1" dirty="0">
                <a:solidFill>
                  <a:schemeClr val="bg1"/>
                </a:solidFill>
              </a:rPr>
              <a:t>выявить и доказать необходимость развития спортивной </a:t>
            </a:r>
            <a:r>
              <a:rPr lang="ru-RU" sz="1200" b="1" dirty="0" smtClean="0">
                <a:solidFill>
                  <a:schemeClr val="bg1"/>
                </a:solidFill>
              </a:rPr>
              <a:t>школы «Русич», </a:t>
            </a:r>
            <a:r>
              <a:rPr lang="ru-RU" sz="1200" b="1" dirty="0">
                <a:solidFill>
                  <a:schemeClr val="bg1"/>
                </a:solidFill>
              </a:rPr>
              <a:t>открыть интересные страницы ее истории, теоретически обосновать, что из себя представляет детско-юношеский спорт в Шарьинском муниципальном районе на современном </a:t>
            </a:r>
            <a:r>
              <a:rPr lang="ru-RU" sz="1200" b="1" dirty="0" smtClean="0">
                <a:solidFill>
                  <a:schemeClr val="bg1"/>
                </a:solidFill>
              </a:rPr>
              <a:t>этапе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7" y="1923682"/>
            <a:ext cx="1996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rgbClr val="C00000"/>
                </a:solidFill>
              </a:rPr>
              <a:t>Объект </a:t>
            </a:r>
            <a:r>
              <a:rPr lang="ru-RU" sz="1400" b="1" dirty="0">
                <a:solidFill>
                  <a:srgbClr val="C00000"/>
                </a:solidFill>
              </a:rPr>
              <a:t>исследования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103432" y="2236016"/>
            <a:ext cx="648072" cy="14980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1958139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процесс </a:t>
            </a:r>
            <a:r>
              <a:rPr lang="ru-RU" sz="1200" b="1" dirty="0">
                <a:solidFill>
                  <a:schemeClr val="bg1"/>
                </a:solidFill>
              </a:rPr>
              <a:t>развития Детско-юношеской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спортивной </a:t>
            </a:r>
            <a:r>
              <a:rPr lang="ru-RU" sz="1200" b="1" dirty="0" smtClean="0">
                <a:solidFill>
                  <a:schemeClr val="bg1"/>
                </a:solidFill>
              </a:rPr>
              <a:t>школы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«Русич»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2479637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rgbClr val="C00000"/>
                </a:solidFill>
              </a:rPr>
              <a:t>Предмет </a:t>
            </a:r>
            <a:r>
              <a:rPr lang="ru-RU" sz="1400" b="1" dirty="0">
                <a:solidFill>
                  <a:srgbClr val="C00000"/>
                </a:solidFill>
              </a:rPr>
              <a:t>исследования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100575" y="2794634"/>
            <a:ext cx="648072" cy="14980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3621" y="2490920"/>
            <a:ext cx="4608512" cy="646331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особенности </a:t>
            </a:r>
            <a:r>
              <a:rPr lang="ru-RU" sz="1200" b="1" dirty="0">
                <a:solidFill>
                  <a:schemeClr val="bg1"/>
                </a:solidFill>
              </a:rPr>
              <a:t>работы ДЮСШ </a:t>
            </a:r>
            <a:r>
              <a:rPr lang="ru-RU" sz="1200" b="1" dirty="0" smtClean="0">
                <a:solidFill>
                  <a:schemeClr val="bg1"/>
                </a:solidFill>
              </a:rPr>
              <a:t>«Русич»</a:t>
            </a:r>
            <a:r>
              <a:rPr lang="ru-RU" sz="1200" b="1" dirty="0">
                <a:solidFill>
                  <a:schemeClr val="bg1"/>
                </a:solidFill>
              </a:rPr>
              <a:t>,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ее </a:t>
            </a:r>
            <a:r>
              <a:rPr lang="ru-RU" sz="1200" b="1" dirty="0" smtClean="0">
                <a:solidFill>
                  <a:schemeClr val="bg1"/>
                </a:solidFill>
              </a:rPr>
              <a:t>место и роль </a:t>
            </a:r>
            <a:r>
              <a:rPr lang="ru-RU" sz="1200" b="1" dirty="0">
                <a:solidFill>
                  <a:schemeClr val="bg1"/>
                </a:solidFill>
              </a:rPr>
              <a:t>в </a:t>
            </a:r>
            <a:r>
              <a:rPr lang="ru-RU" sz="1200" b="1" dirty="0" smtClean="0">
                <a:solidFill>
                  <a:schemeClr val="bg1"/>
                </a:solidFill>
              </a:rPr>
              <a:t>развитии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спорта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6592" y="321587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Методы исследования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3100575" y="3337372"/>
            <a:ext cx="648072" cy="14980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48647" y="3269539"/>
            <a:ext cx="4999817" cy="212365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- отбор проблем по данной теме;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- </a:t>
            </a:r>
            <a:r>
              <a:rPr lang="ru-RU" sz="1200" b="1" dirty="0">
                <a:solidFill>
                  <a:schemeClr val="bg1"/>
                </a:solidFill>
              </a:rPr>
              <a:t>составление анкет;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- накопление научного материала (изучение архивных документов спортивной школы «Русич», статей районной газеты «Ветлужский край», беседы с педагогами, выпускниками ДЮСШ «Русич»);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- проверка и уточнение выявленных фактов;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- анализ собранного материала, обобщение полученных выводов;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- уточнение сделанных выводов, обсуждение и оформление полученных результатов в виде исследовательской </a:t>
            </a:r>
            <a:r>
              <a:rPr lang="ru-RU" sz="1200" b="1" dirty="0" smtClean="0">
                <a:solidFill>
                  <a:schemeClr val="bg1"/>
                </a:solidFill>
              </a:rPr>
              <a:t>работы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87624" y="1268760"/>
            <a:ext cx="6840760" cy="3600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43608" y="980728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Спасибо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за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внимание !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373216"/>
            <a:ext cx="1224135" cy="12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80252" y="2548813"/>
            <a:ext cx="10801200" cy="67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683568" y="522808"/>
            <a:ext cx="8064897" cy="5400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PE01981_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1113790" cy="1149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05020193"/>
              </p:ext>
            </p:extLst>
          </p:nvPr>
        </p:nvGraphicFramePr>
        <p:xfrm>
          <a:off x="1941375" y="1412776"/>
          <a:ext cx="594299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089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393297" y="348828"/>
            <a:ext cx="8208912" cy="57522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68475"/>
            <a:ext cx="268829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b="13730"/>
          <a:stretch/>
        </p:blipFill>
        <p:spPr bwMode="auto">
          <a:xfrm>
            <a:off x="6039433" y="1319345"/>
            <a:ext cx="2581897" cy="1848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3653276" y="2496821"/>
            <a:ext cx="2492515" cy="187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98980" y="3889264"/>
            <a:ext cx="2065586" cy="646331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C00000"/>
                </a:solidFill>
              </a:rPr>
              <a:t>Открытый Кубок г. Шарьи </a:t>
            </a:r>
            <a:r>
              <a:rPr lang="ru-RU" sz="1200" dirty="0">
                <a:solidFill>
                  <a:srgbClr val="002060"/>
                </a:solidFill>
              </a:rPr>
              <a:t>по волейболу среди женских команд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C00000"/>
                </a:solidFill>
              </a:rPr>
              <a:t>16</a:t>
            </a:r>
            <a:r>
              <a:rPr lang="ru-RU" sz="1200" dirty="0">
                <a:solidFill>
                  <a:srgbClr val="C00000"/>
                </a:solidFill>
              </a:rPr>
              <a:t>.</a:t>
            </a:r>
            <a:r>
              <a:rPr lang="en-US" sz="1200" dirty="0">
                <a:solidFill>
                  <a:srgbClr val="C00000"/>
                </a:solidFill>
              </a:rPr>
              <a:t>1</a:t>
            </a:r>
            <a:r>
              <a:rPr lang="ru-RU" sz="1200" dirty="0">
                <a:solidFill>
                  <a:srgbClr val="C00000"/>
                </a:solidFill>
              </a:rPr>
              <a:t>1.</a:t>
            </a:r>
            <a:r>
              <a:rPr lang="en-US" sz="1200" dirty="0">
                <a:solidFill>
                  <a:srgbClr val="C00000"/>
                </a:solidFill>
              </a:rPr>
              <a:t>14 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3306" y="3381432"/>
            <a:ext cx="2448272" cy="1015663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200" dirty="0"/>
              <a:t>XIII</a:t>
            </a:r>
            <a:r>
              <a:rPr lang="ru-RU" sz="1200" dirty="0"/>
              <a:t> зимние спортивные игры г. Буй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dirty="0"/>
              <a:t>Чикалева Софья – </a:t>
            </a:r>
            <a:r>
              <a:rPr lang="ru-RU" sz="1200" dirty="0">
                <a:solidFill>
                  <a:srgbClr val="C00000"/>
                </a:solidFill>
              </a:rPr>
              <a:t>3 место (полиатлон)</a:t>
            </a:r>
            <a:endParaRPr lang="ru-RU" sz="1200" dirty="0"/>
          </a:p>
          <a:p>
            <a:pPr algn="ctr">
              <a:spcAft>
                <a:spcPts val="0"/>
              </a:spcAft>
              <a:defRPr/>
            </a:pPr>
            <a:r>
              <a:rPr lang="ru-RU" sz="1200" dirty="0">
                <a:solidFill>
                  <a:srgbClr val="C00000"/>
                </a:solidFill>
              </a:rPr>
              <a:t>26 февраля по 1 марта 2015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3875922" y="4479220"/>
            <a:ext cx="1787279" cy="523220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  Новогодняя </a:t>
            </a:r>
            <a:r>
              <a:rPr lang="ru-RU" sz="1400" dirty="0">
                <a:solidFill>
                  <a:srgbClr val="FF0000"/>
                </a:solidFill>
              </a:rPr>
              <a:t>гонка </a:t>
            </a:r>
            <a:r>
              <a:rPr lang="ru-RU" sz="1400" b="1" dirty="0">
                <a:solidFill>
                  <a:srgbClr val="002060"/>
                </a:solidFill>
              </a:rPr>
              <a:t>03.01.15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2298942" y="416405"/>
            <a:ext cx="6624735" cy="849999"/>
          </a:xfrm>
          <a:prstGeom prst="wav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Чикалева Софья</a:t>
            </a:r>
            <a:r>
              <a:rPr lang="ru-RU" sz="2400" dirty="0" smtClean="0">
                <a:solidFill>
                  <a:schemeClr val="bg1"/>
                </a:solidFill>
              </a:rPr>
              <a:t> – гордость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спортивной школы!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404664"/>
            <a:ext cx="8280920" cy="56886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2"/>
          <a:stretch>
            <a:fillRect/>
          </a:stretch>
        </p:blipFill>
        <p:spPr bwMode="auto">
          <a:xfrm>
            <a:off x="1333436" y="1718279"/>
            <a:ext cx="2302556" cy="19881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89" y="1896618"/>
            <a:ext cx="2394653" cy="179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40" y="1585234"/>
            <a:ext cx="1876657" cy="250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012780" y="3933056"/>
            <a:ext cx="1604558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/>
              <a:t>На тренировке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/>
              <a:t>Шекшема</a:t>
            </a:r>
            <a:r>
              <a:rPr lang="ru-RU" sz="1200" dirty="0"/>
              <a:t> </a:t>
            </a:r>
            <a:r>
              <a:rPr lang="ru-RU" sz="1200" dirty="0" smtClean="0">
                <a:solidFill>
                  <a:srgbClr val="C00000"/>
                </a:solidFill>
              </a:rPr>
              <a:t>2014 год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322383" y="3877484"/>
            <a:ext cx="1604558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/>
              <a:t>На тренировке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/>
              <a:t>Шекшема</a:t>
            </a:r>
            <a:r>
              <a:rPr lang="ru-RU" sz="1200" dirty="0"/>
              <a:t> </a:t>
            </a:r>
            <a:r>
              <a:rPr lang="ru-RU" sz="1200" dirty="0" smtClean="0">
                <a:solidFill>
                  <a:srgbClr val="C00000"/>
                </a:solidFill>
              </a:rPr>
              <a:t>2015 год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622142" y="4195846"/>
            <a:ext cx="1604558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/>
              <a:t>Тренировка на лыжной базе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2015 год</a:t>
            </a:r>
          </a:p>
        </p:txBody>
      </p:sp>
    </p:spTree>
    <p:extLst>
      <p:ext uri="{BB962C8B-B14F-4D97-AF65-F5344CB8AC3E}">
        <p14:creationId xmlns:p14="http://schemas.microsoft.com/office/powerpoint/2010/main" val="5910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28750" y="404664"/>
            <a:ext cx="8180652" cy="580390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 bwMode="auto">
          <a:xfrm>
            <a:off x="1260895" y="1355984"/>
            <a:ext cx="2714780" cy="23208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8000" r="7591" b="18500"/>
          <a:stretch/>
        </p:blipFill>
        <p:spPr>
          <a:xfrm>
            <a:off x="6088173" y="1269440"/>
            <a:ext cx="2521229" cy="267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484033" y="4364998"/>
            <a:ext cx="1819503" cy="769441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100" dirty="0" smtClean="0"/>
              <a:t>VII</a:t>
            </a:r>
            <a:r>
              <a:rPr lang="ru-RU" sz="1100" dirty="0" smtClean="0"/>
              <a:t> зимняя спартакиада обучающихся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100" dirty="0"/>
              <a:t>г</a:t>
            </a:r>
            <a:r>
              <a:rPr lang="ru-RU" sz="1100" dirty="0" smtClean="0"/>
              <a:t>. Кострома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100" dirty="0" smtClean="0">
                <a:solidFill>
                  <a:srgbClr val="C00000"/>
                </a:solidFill>
              </a:rPr>
              <a:t>12-15 февраля 2015 год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5655" y="4014900"/>
            <a:ext cx="2285259" cy="646331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200" dirty="0" smtClean="0"/>
              <a:t>XI</a:t>
            </a:r>
            <a:r>
              <a:rPr lang="ru-RU" sz="1200" dirty="0" smtClean="0"/>
              <a:t> зимние спортивные игры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dirty="0" smtClean="0"/>
              <a:t>г. Волгореченск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2013 год</a:t>
            </a: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691680" y="284872"/>
            <a:ext cx="5976664" cy="774593"/>
          </a:xfrm>
          <a:prstGeom prst="wave">
            <a:avLst>
              <a:gd name="adj1" fmla="val 12500"/>
              <a:gd name="adj2" fmla="val 575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Спорт через всю школьную жизнь…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18" y="2606455"/>
            <a:ext cx="2394012" cy="177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5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260648"/>
            <a:ext cx="8280920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719">
            <a:off x="1054028" y="1695315"/>
            <a:ext cx="2272760" cy="30290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8744"/>
            <a:ext cx="2449512" cy="415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896">
            <a:off x="6142116" y="1626687"/>
            <a:ext cx="2261608" cy="30988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Волна 9"/>
          <p:cNvSpPr/>
          <p:nvPr/>
        </p:nvSpPr>
        <p:spPr>
          <a:xfrm>
            <a:off x="1512280" y="133455"/>
            <a:ext cx="6264696" cy="1008112"/>
          </a:xfrm>
          <a:prstGeom prst="wav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Участие </a:t>
            </a:r>
            <a:r>
              <a:rPr lang="ru-RU" sz="1600" dirty="0">
                <a:solidFill>
                  <a:schemeClr val="bg1"/>
                </a:solidFill>
              </a:rPr>
              <a:t>в муниципальном конкурсе исследовательских работ, посвященных 85-летию Шарьинского района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                                                     </a:t>
            </a:r>
            <a:r>
              <a:rPr lang="ru-RU" sz="1600" b="1" dirty="0">
                <a:solidFill>
                  <a:srgbClr val="C00000"/>
                </a:solidFill>
              </a:rPr>
              <a:t>апрель 2014 г.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539552" y="620688"/>
            <a:ext cx="8064896" cy="532859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" b="3226"/>
          <a:stretch>
            <a:fillRect/>
          </a:stretch>
        </p:blipFill>
        <p:spPr bwMode="auto">
          <a:xfrm rot="-400831">
            <a:off x="1591531" y="1599058"/>
            <a:ext cx="2428875" cy="33718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5708" r="4919" b="39825"/>
          <a:stretch>
            <a:fillRect/>
          </a:stretch>
        </p:blipFill>
        <p:spPr bwMode="auto">
          <a:xfrm>
            <a:off x="4102113" y="1570058"/>
            <a:ext cx="3965234" cy="34298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Волна 7"/>
          <p:cNvSpPr/>
          <p:nvPr/>
        </p:nvSpPr>
        <p:spPr>
          <a:xfrm>
            <a:off x="2663788" y="214192"/>
            <a:ext cx="3996444" cy="1008112"/>
          </a:xfrm>
          <a:prstGeom prst="wav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Из истории «Русич»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3f988fe6df8ae7d8013c6fd66a1c042d9bb9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53325F21CD8CC4689AC1A5A409DFA59" ma:contentTypeVersion="0" ma:contentTypeDescription="Создание документа." ma:contentTypeScope="" ma:versionID="916a6058a5a9a12cde43f37559b57e90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e2647b407a52db4dba2500ff20f29458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6V4XDJZHKHHZ-786-361</_dlc_DocId>
    <_dlc_DocIdUrl xmlns="d4d6ac07-9d60-403d-ada4-7b1b04443535">
      <Url>http://www.eduportal44.ru/sharya_r/16/_layouts/15/DocIdRedir.aspx?ID=6V4XDJZHKHHZ-786-361</Url>
      <Description>6V4XDJZHKHHZ-786-361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BE5B9F-474C-4D87-ACA7-7E571BBAD660}"/>
</file>

<file path=customXml/itemProps2.xml><?xml version="1.0" encoding="utf-8"?>
<ds:datastoreItem xmlns:ds="http://schemas.openxmlformats.org/officeDocument/2006/customXml" ds:itemID="{BB8911DE-CD8C-4995-AD3A-6852ABB4F6DC}"/>
</file>

<file path=customXml/itemProps3.xml><?xml version="1.0" encoding="utf-8"?>
<ds:datastoreItem xmlns:ds="http://schemas.openxmlformats.org/officeDocument/2006/customXml" ds:itemID="{F29CFA22-223D-46D3-9A08-EE5F85614AF8}"/>
</file>

<file path=customXml/itemProps4.xml><?xml version="1.0" encoding="utf-8"?>
<ds:datastoreItem xmlns:ds="http://schemas.openxmlformats.org/officeDocument/2006/customXml" ds:itemID="{68467AD8-FBC6-4E13-8F4D-9E5E3EFE85B3}"/>
</file>

<file path=docProps/app.xml><?xml version="1.0" encoding="utf-8"?>
<Properties xmlns="http://schemas.openxmlformats.org/officeDocument/2006/extended-properties" xmlns:vt="http://schemas.openxmlformats.org/officeDocument/2006/docPropsVTypes">
  <Template>спорт</Template>
  <TotalTime>2215</TotalTime>
  <Words>899</Words>
  <Application>Microsoft Office PowerPoint</Application>
  <PresentationFormat>Экран (4:3)</PresentationFormat>
  <Paragraphs>168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 через всю школьную жизнь…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«Личный пример тренера – ведущий метод воспитания»</dc:title>
  <dc:creator>USER</dc:creator>
  <cp:lastModifiedBy>USER</cp:lastModifiedBy>
  <cp:revision>264</cp:revision>
  <dcterms:created xsi:type="dcterms:W3CDTF">2015-01-02T06:18:54Z</dcterms:created>
  <dcterms:modified xsi:type="dcterms:W3CDTF">2015-04-09T18:22:50Z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0x010100A53325F21CD8CC4689AC1A5A409DFA59</vt:lpwstr>
  </property>
  <property fmtid="{D5CDD505-2E9C-101B-9397-08002B2CF9AE}" pid="3" name="_dlc_DocIdItemGuid">
    <vt:lpwstr>12303c8d-1a82-4d63-8b0b-62c2616c74a2</vt:lpwstr>
  </property>
</Properties>
</file>