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2" r:id="rId6"/>
    <p:sldId id="269" r:id="rId7"/>
    <p:sldId id="270" r:id="rId8"/>
    <p:sldId id="276" r:id="rId9"/>
    <p:sldId id="271" r:id="rId10"/>
    <p:sldId id="280" r:id="rId11"/>
    <p:sldId id="278" r:id="rId12"/>
    <p:sldId id="277" r:id="rId13"/>
    <p:sldId id="279" r:id="rId14"/>
    <p:sldId id="281" r:id="rId15"/>
    <p:sldId id="274" r:id="rId16"/>
    <p:sldId id="275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691" y="36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4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35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39"/>
            <a:ext cx="9143999" cy="6854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15.11.2021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500042"/>
            <a:ext cx="7248868" cy="3071834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Конкурс «Самый классный </a:t>
            </a:r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классный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2021»</a:t>
            </a:r>
            <a:b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ВНИМАНИЕ: ОПЫТ!  </a:t>
            </a:r>
            <a:b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Методическая копилка </a:t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ТЮШИНОЙ Е.Н.</a:t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МОУ ОДОЕВСКАЯ средняя школа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uk-UA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780108" cy="914416"/>
          </a:xfrm>
        </p:spPr>
        <p:txBody>
          <a:bodyPr>
            <a:noAutofit/>
          </a:bodyPr>
          <a:lstStyle/>
          <a:p>
            <a:pPr algn="ctr"/>
            <a:r>
              <a:rPr lang="ru-RU" sz="2800" b="0" i="1" dirty="0" smtClean="0">
                <a:latin typeface="Arial Narrow" pitchFamily="34" charset="0"/>
                <a:ea typeface="Batang" pitchFamily="18" charset="-127"/>
              </a:rPr>
              <a:t>Выступление на концерте к 60-летию Победы</a:t>
            </a:r>
            <a:endParaRPr lang="ru-RU" sz="2800" b="0" i="1" dirty="0">
              <a:latin typeface="Arial Narrow" pitchFamily="34" charset="0"/>
              <a:ea typeface="Batang" pitchFamily="18" charset="-127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715016"/>
            <a:ext cx="5280042" cy="4571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8" name="Picture 4" descr="H:\2021-11-15\Scan1023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7277" b="1727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994422" cy="1200168"/>
          </a:xfrm>
        </p:spPr>
        <p:txBody>
          <a:bodyPr>
            <a:noAutofit/>
          </a:bodyPr>
          <a:lstStyle/>
          <a:p>
            <a:pPr algn="ctr"/>
            <a:r>
              <a:rPr lang="ru-RU" sz="2800" b="0" i="1" dirty="0" smtClean="0">
                <a:latin typeface="Arial Narrow" pitchFamily="34" charset="0"/>
                <a:ea typeface="Batang" pitchFamily="18" charset="-127"/>
              </a:rPr>
              <a:t>Участие в конкурсе </a:t>
            </a:r>
            <a:r>
              <a:rPr lang="ru-RU" sz="2800" b="0" i="1" dirty="0" smtClean="0">
                <a:latin typeface="Arial Narrow" pitchFamily="34" charset="0"/>
                <a:ea typeface="Batang" pitchFamily="18" charset="-127"/>
              </a:rPr>
              <a:t>на лучшее добровольческое объединение, </a:t>
            </a:r>
            <a:r>
              <a:rPr lang="ru-RU" sz="2800" b="0" i="1" dirty="0" smtClean="0">
                <a:latin typeface="Arial Narrow" pitchFamily="34" charset="0"/>
                <a:ea typeface="Batang" pitchFamily="18" charset="-127"/>
              </a:rPr>
              <a:t> </a:t>
            </a:r>
            <a:br>
              <a:rPr lang="ru-RU" sz="2800" b="0" i="1" dirty="0" smtClean="0">
                <a:latin typeface="Arial Narrow" pitchFamily="34" charset="0"/>
                <a:ea typeface="Batang" pitchFamily="18" charset="-127"/>
              </a:rPr>
            </a:br>
            <a:r>
              <a:rPr lang="ru-RU" sz="2800" b="0" i="1" dirty="0" smtClean="0">
                <a:latin typeface="Arial Narrow" pitchFamily="34" charset="0"/>
                <a:ea typeface="Batang" pitchFamily="18" charset="-127"/>
              </a:rPr>
              <a:t>Кострома, 2018</a:t>
            </a:r>
            <a:endParaRPr lang="ru-RU" sz="2800" b="0" i="1" dirty="0">
              <a:latin typeface="Arial Narrow" pitchFamily="34" charset="0"/>
              <a:ea typeface="Batang" pitchFamily="18" charset="-127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57356" y="5367338"/>
            <a:ext cx="5421332" cy="4191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D:\классное руководство\УГ 19\ученикгода\в Костроме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0" i="1" dirty="0" smtClean="0">
                <a:latin typeface="Arial Narrow" pitchFamily="34" charset="0"/>
                <a:ea typeface="Batang" pitchFamily="18" charset="-127"/>
              </a:rPr>
              <a:t>Участие в игре «Умники и умницы»</a:t>
            </a:r>
            <a:endParaRPr lang="ru-RU" sz="2800" b="0" i="1" dirty="0">
              <a:latin typeface="Arial Narrow" pitchFamily="34" charset="0"/>
              <a:ea typeface="Batang" pitchFamily="18" charset="-127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D:\18-19\фото февраль19\DSCF0973.JPG"/>
          <p:cNvPicPr>
            <a:picLocks noChangeAspect="1" noChangeArrowheads="1"/>
          </p:cNvPicPr>
          <p:nvPr/>
        </p:nvPicPr>
        <p:blipFill>
          <a:blip r:embed="rId2" cstate="print"/>
          <a:srcRect l="3334" t="26667" r="15833" b="5555"/>
          <a:stretch>
            <a:fillRect/>
          </a:stretch>
        </p:blipFill>
        <p:spPr bwMode="auto">
          <a:xfrm>
            <a:off x="1857356" y="642918"/>
            <a:ext cx="5429288" cy="3414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0" i="1" dirty="0" smtClean="0">
                <a:latin typeface="Arial Narrow" pitchFamily="34" charset="0"/>
                <a:ea typeface="Batang" pitchFamily="18" charset="-127"/>
              </a:rPr>
              <a:t>Участие</a:t>
            </a:r>
            <a:r>
              <a:rPr lang="ru-RU" b="0" i="1" dirty="0" smtClean="0">
                <a:latin typeface="Arial Narrow" pitchFamily="34" charset="0"/>
                <a:ea typeface="Batang" pitchFamily="18" charset="-127"/>
              </a:rPr>
              <a:t> </a:t>
            </a:r>
            <a:r>
              <a:rPr lang="ru-RU" sz="2800" b="0" i="1" dirty="0" smtClean="0">
                <a:latin typeface="Arial Narrow" pitchFamily="34" charset="0"/>
                <a:ea typeface="Batang" pitchFamily="18" charset="-127"/>
              </a:rPr>
              <a:t>в творческом конкурсе</a:t>
            </a:r>
            <a:endParaRPr lang="ru-RU" sz="2800" b="0" i="1" dirty="0">
              <a:latin typeface="Arial Narrow" pitchFamily="34" charset="0"/>
              <a:ea typeface="Batang" pitchFamily="18" charset="-127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85918" y="642918"/>
            <a:ext cx="5486400" cy="41148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Пользователь\Desktop\20200928_154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642918"/>
            <a:ext cx="3432291" cy="4143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Принципы работы</a:t>
            </a:r>
            <a:endParaRPr lang="ru-RU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000" i="1" dirty="0" smtClean="0">
                <a:latin typeface="Arial Narrow" pitchFamily="34" charset="0"/>
                <a:ea typeface="Batang" pitchFamily="18" charset="-127"/>
              </a:rPr>
              <a:t>Очень здорово, если классный руководитель, начиная работать с классным коллективом, может рассказать ребятам о принципах своего общения с ними, а также о своих бывших учениках, о том, как строились отношения в коллективе, о тех традициях и обычаях, которые существовали в классе.</a:t>
            </a:r>
            <a:endParaRPr lang="ru-RU" sz="3000" i="1" dirty="0">
              <a:latin typeface="Arial Narrow" pitchFamily="34" charset="0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868346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Принципы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329642" cy="4911741"/>
          </a:xfrm>
        </p:spPr>
        <p:txBody>
          <a:bodyPr>
            <a:noAutofit/>
          </a:bodyPr>
          <a:lstStyle/>
          <a:p>
            <a:pPr algn="just"/>
            <a:r>
              <a:rPr lang="ru-RU" sz="3000" i="1" dirty="0" smtClean="0">
                <a:latin typeface="Arial Narrow" pitchFamily="34" charset="0"/>
                <a:ea typeface="Batang" pitchFamily="18" charset="-127"/>
              </a:rPr>
              <a:t>Начиная работать с классным </a:t>
            </a:r>
            <a:r>
              <a:rPr lang="ru-RU" sz="3000" i="1" dirty="0" smtClean="0">
                <a:latin typeface="Arial Narrow" pitchFamily="34" charset="0"/>
                <a:ea typeface="Batang" pitchFamily="18" charset="-127"/>
              </a:rPr>
              <a:t>коллективом, необходимо </a:t>
            </a:r>
            <a:r>
              <a:rPr lang="ru-RU" sz="3000" i="1" dirty="0" smtClean="0">
                <a:latin typeface="Arial Narrow" pitchFamily="34" charset="0"/>
                <a:ea typeface="Batang" pitchFamily="18" charset="-127"/>
              </a:rPr>
              <a:t>задать </a:t>
            </a:r>
            <a:r>
              <a:rPr lang="ru-RU" sz="3000" i="1" dirty="0" smtClean="0">
                <a:latin typeface="Arial Narrow" pitchFamily="34" charset="0"/>
                <a:ea typeface="Batang" pitchFamily="18" charset="-127"/>
              </a:rPr>
              <a:t>учащимся вопросы</a:t>
            </a:r>
            <a:r>
              <a:rPr lang="ru-RU" sz="3000" i="1" dirty="0" smtClean="0">
                <a:latin typeface="Arial Narrow" pitchFamily="34" charset="0"/>
                <a:ea typeface="Batang" pitchFamily="18" charset="-127"/>
              </a:rPr>
              <a:t>, ответы на которые дадут возможность создать в классе систему традиций и </a:t>
            </a:r>
            <a:r>
              <a:rPr lang="ru-RU" sz="3000" i="1" dirty="0" smtClean="0">
                <a:latin typeface="Arial Narrow" pitchFamily="34" charset="0"/>
                <a:ea typeface="Batang" pitchFamily="18" charset="-127"/>
              </a:rPr>
              <a:t>ценностей.</a:t>
            </a:r>
          </a:p>
          <a:p>
            <a:pPr algn="just"/>
            <a:r>
              <a:rPr lang="ru-RU" sz="3000" i="1" dirty="0" smtClean="0">
                <a:latin typeface="Arial Narrow" pitchFamily="34" charset="0"/>
                <a:ea typeface="Batang" pitchFamily="18" charset="-127"/>
              </a:rPr>
              <a:t> </a:t>
            </a:r>
            <a:r>
              <a:rPr lang="ru-RU" sz="3000" i="1" dirty="0" smtClean="0">
                <a:latin typeface="Arial Narrow" pitchFamily="34" charset="0"/>
                <a:ea typeface="Batang" pitchFamily="18" charset="-127"/>
              </a:rPr>
              <a:t>Каким, по твоему мнению, должен быть дружный класс? </a:t>
            </a:r>
            <a:endParaRPr lang="ru-RU" sz="3000" i="1" dirty="0" smtClean="0">
              <a:latin typeface="Arial Narrow" pitchFamily="34" charset="0"/>
              <a:ea typeface="Batang" pitchFamily="18" charset="-127"/>
            </a:endParaRPr>
          </a:p>
          <a:p>
            <a:pPr algn="just"/>
            <a:r>
              <a:rPr lang="ru-RU" sz="3000" i="1" dirty="0" smtClean="0">
                <a:latin typeface="Arial Narrow" pitchFamily="34" charset="0"/>
                <a:ea typeface="Batang" pitchFamily="18" charset="-127"/>
              </a:rPr>
              <a:t>Как сделать так, чтобы класс стал дружным? </a:t>
            </a:r>
          </a:p>
          <a:p>
            <a:pPr algn="just"/>
            <a:r>
              <a:rPr lang="ru-RU" sz="3000" i="1" dirty="0" smtClean="0">
                <a:latin typeface="Arial Narrow" pitchFamily="34" charset="0"/>
                <a:ea typeface="Batang" pitchFamily="18" charset="-127"/>
              </a:rPr>
              <a:t>Какие традиции уже есть в вашем классе?</a:t>
            </a:r>
          </a:p>
          <a:p>
            <a:pPr algn="just"/>
            <a:r>
              <a:rPr lang="ru-RU" sz="3000" i="1" dirty="0" smtClean="0">
                <a:latin typeface="Arial Narrow" pitchFamily="34" charset="0"/>
                <a:ea typeface="Batang" pitchFamily="18" charset="-127"/>
              </a:rPr>
              <a:t> Назовите свои «можно» и «нельзя» в классе. </a:t>
            </a:r>
            <a:endParaRPr lang="ru-RU" sz="3000" i="1" dirty="0">
              <a:latin typeface="Arial Narrow" pitchFamily="34" charset="0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Классные традиции</a:t>
            </a:r>
            <a:endParaRPr lang="ru-RU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i="1" dirty="0" smtClean="0">
                <a:latin typeface="Arial Narrow" pitchFamily="34" charset="0"/>
                <a:ea typeface="Batang" pitchFamily="18" charset="-127"/>
              </a:rPr>
              <a:t>Ничто так не укрепляет коллектив, как </a:t>
            </a:r>
            <a:r>
              <a:rPr lang="ru-RU" i="1" dirty="0" smtClean="0">
                <a:latin typeface="Arial Narrow" pitchFamily="34" charset="0"/>
                <a:ea typeface="Batang" pitchFamily="18" charset="-127"/>
              </a:rPr>
              <a:t>традиция</a:t>
            </a:r>
            <a:r>
              <a:rPr lang="ru-RU" i="1" dirty="0" smtClean="0">
                <a:latin typeface="Arial Narrow" pitchFamily="34" charset="0"/>
                <a:ea typeface="Batang" pitchFamily="18" charset="-127"/>
              </a:rPr>
              <a:t>. Традиции класса положительно влияют на формирование </a:t>
            </a:r>
            <a:r>
              <a:rPr lang="ru-RU" i="1" dirty="0" smtClean="0">
                <a:latin typeface="Arial Narrow" pitchFamily="34" charset="0"/>
                <a:ea typeface="Batang" pitchFamily="18" charset="-127"/>
              </a:rPr>
              <a:t>мировоззрения </a:t>
            </a:r>
            <a:r>
              <a:rPr lang="ru-RU" i="1" dirty="0" smtClean="0">
                <a:latin typeface="Arial Narrow" pitchFamily="34" charset="0"/>
                <a:ea typeface="Batang" pitchFamily="18" charset="-127"/>
              </a:rPr>
              <a:t>и мироощущения ребенка. Они способны творить чудеса. </a:t>
            </a:r>
            <a:endParaRPr lang="ru-RU" i="1" dirty="0" smtClean="0">
              <a:latin typeface="Arial Narrow" pitchFamily="34" charset="0"/>
              <a:ea typeface="Batang" pitchFamily="18" charset="-127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Наши традиции:</a:t>
            </a:r>
            <a:r>
              <a:rPr lang="ru-RU" i="1" dirty="0" smtClean="0">
                <a:latin typeface="Batang" pitchFamily="18" charset="-127"/>
                <a:ea typeface="Batang" pitchFamily="18" charset="-127"/>
              </a:rPr>
              <a:t> </a:t>
            </a:r>
          </a:p>
          <a:p>
            <a:r>
              <a:rPr lang="ru-RU" i="1" dirty="0" smtClean="0">
                <a:latin typeface="Arial Narrow" pitchFamily="34" charset="0"/>
                <a:ea typeface="Batang" pitchFamily="18" charset="-127"/>
              </a:rPr>
              <a:t>поздравление </a:t>
            </a:r>
            <a:r>
              <a:rPr lang="ru-RU" i="1" dirty="0" smtClean="0">
                <a:latin typeface="Arial Narrow" pitchFamily="34" charset="0"/>
                <a:ea typeface="Batang" pitchFamily="18" charset="-127"/>
              </a:rPr>
              <a:t>именинников</a:t>
            </a:r>
          </a:p>
          <a:p>
            <a:r>
              <a:rPr lang="ru-RU" i="1" dirty="0" smtClean="0">
                <a:latin typeface="Arial Narrow" pitchFamily="34" charset="0"/>
                <a:ea typeface="Batang" pitchFamily="18" charset="-127"/>
              </a:rPr>
              <a:t>украшение класса к Новому году</a:t>
            </a:r>
          </a:p>
          <a:p>
            <a:r>
              <a:rPr lang="ru-RU" i="1" dirty="0" smtClean="0">
                <a:latin typeface="Arial Narrow" pitchFamily="34" charset="0"/>
                <a:ea typeface="Batang" pitchFamily="18" charset="-127"/>
              </a:rPr>
              <a:t>подарки на 23 февраля и 8 марта</a:t>
            </a:r>
          </a:p>
          <a:p>
            <a:r>
              <a:rPr lang="ru-RU" i="1" dirty="0" smtClean="0">
                <a:latin typeface="Arial Narrow" pitchFamily="34" charset="0"/>
                <a:ea typeface="Batang" pitchFamily="18" charset="-127"/>
              </a:rPr>
              <a:t>чаепития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Несколько 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советов из личной практики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1. </a:t>
            </a:r>
            <a:r>
              <a:rPr lang="ru-RU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Будьте </a:t>
            </a:r>
            <a:r>
              <a:rPr lang="ru-RU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авторитетом 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	</a:t>
            </a:r>
            <a:endParaRPr lang="ru-RU" dirty="0" smtClean="0">
              <a:latin typeface="Batang" pitchFamily="18" charset="-127"/>
              <a:ea typeface="Batang" pitchFamily="18" charset="-127"/>
            </a:endParaRPr>
          </a:p>
          <a:p>
            <a:pPr algn="just"/>
            <a:r>
              <a:rPr lang="ru-RU" i="1" dirty="0" smtClean="0">
                <a:latin typeface="Arial Narrow" pitchFamily="34" charset="0"/>
                <a:ea typeface="Batang" pitchFamily="18" charset="-127"/>
              </a:rPr>
              <a:t>Современные дети не уважают только за то, </a:t>
            </a:r>
            <a:r>
              <a:rPr lang="ru-RU" i="1" dirty="0" smtClean="0">
                <a:latin typeface="Arial Narrow" pitchFamily="34" charset="0"/>
                <a:ea typeface="Batang" pitchFamily="18" charset="-127"/>
              </a:rPr>
              <a:t>что </a:t>
            </a:r>
            <a:r>
              <a:rPr lang="ru-RU" i="1" dirty="0" smtClean="0">
                <a:latin typeface="Arial Narrow" pitchFamily="34" charset="0"/>
                <a:ea typeface="Batang" pitchFamily="18" charset="-127"/>
              </a:rPr>
              <a:t>вы старше или потому что вы учитель. Они </a:t>
            </a:r>
            <a:r>
              <a:rPr lang="ru-RU" i="1" dirty="0" smtClean="0">
                <a:latin typeface="Arial Narrow" pitchFamily="34" charset="0"/>
                <a:ea typeface="Batang" pitchFamily="18" charset="-127"/>
              </a:rPr>
              <a:t>уважают </a:t>
            </a:r>
            <a:r>
              <a:rPr lang="ru-RU" i="1" dirty="0" smtClean="0">
                <a:latin typeface="Arial Narrow" pitchFamily="34" charset="0"/>
                <a:ea typeface="Batang" pitchFamily="18" charset="-127"/>
              </a:rPr>
              <a:t>людей, имеющих свое мнение, интересную жизнь вне школы, обладающих чувством юмора и плюс ко всему прекрасно владеющих своей профессией. Станьте для них таким человеком.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Несколько советов из личной практики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2. «Да» ошибкам</a:t>
            </a:r>
          </a:p>
          <a:p>
            <a:pPr algn="just"/>
            <a:r>
              <a:rPr lang="ru-RU" i="1" dirty="0" smtClean="0">
                <a:latin typeface="Arial Narrow" pitchFamily="34" charset="0"/>
                <a:ea typeface="Batang" pitchFamily="18" charset="-127"/>
              </a:rPr>
              <a:t>Никогда </a:t>
            </a:r>
            <a:r>
              <a:rPr lang="ru-RU" i="1" dirty="0" smtClean="0">
                <a:latin typeface="Arial Narrow" pitchFamily="34" charset="0"/>
                <a:ea typeface="Batang" pitchFamily="18" charset="-127"/>
              </a:rPr>
              <a:t>не </a:t>
            </a:r>
            <a:r>
              <a:rPr lang="ru-RU" i="1" dirty="0" smtClean="0">
                <a:latin typeface="Arial Narrow" pitchFamily="34" charset="0"/>
                <a:ea typeface="Batang" pitchFamily="18" charset="-127"/>
              </a:rPr>
              <a:t>ругайте </a:t>
            </a:r>
            <a:r>
              <a:rPr lang="ru-RU" i="1" dirty="0" smtClean="0">
                <a:latin typeface="Arial Narrow" pitchFamily="34" charset="0"/>
                <a:ea typeface="Batang" pitchFamily="18" charset="-127"/>
              </a:rPr>
              <a:t>за ошибки. Это отбивает охоту двигаться вперед, рождает неуверенность. Учите ребят  делать правильные выводы из неудач. Это очень полезный опыт. </a:t>
            </a:r>
            <a:r>
              <a:rPr lang="ru-RU" i="1" dirty="0" smtClean="0">
                <a:latin typeface="Arial Narrow" pitchFamily="34" charset="0"/>
                <a:ea typeface="Batang" pitchFamily="18" charset="-127"/>
              </a:rPr>
              <a:t>Перевод </a:t>
            </a:r>
            <a:r>
              <a:rPr lang="ru-RU" i="1" dirty="0" smtClean="0">
                <a:latin typeface="Arial Narrow" pitchFamily="34" charset="0"/>
                <a:ea typeface="Batang" pitchFamily="18" charset="-127"/>
              </a:rPr>
              <a:t>ошибки со знака «минус» на знак «плюс» очень сильно влияет на атмосферу в коллективе.</a:t>
            </a:r>
            <a:endParaRPr lang="ru-RU" i="1" dirty="0">
              <a:latin typeface="Arial Narrow" pitchFamily="34" charset="0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Несколько советов из личной практики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3. «Нет» фамилиям</a:t>
            </a:r>
            <a:endParaRPr lang="ru-RU" b="1" dirty="0" smtClean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  <a:p>
            <a:pPr algn="just"/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i="1" dirty="0" smtClean="0">
                <a:latin typeface="Arial Narrow" pitchFamily="34" charset="0"/>
                <a:ea typeface="Batang" pitchFamily="18" charset="-127"/>
              </a:rPr>
              <a:t>Называйте учеников по именам. Собственное имя ласкает слух, располагает к </a:t>
            </a:r>
            <a:r>
              <a:rPr lang="ru-RU" i="1" dirty="0" smtClean="0">
                <a:latin typeface="Arial Narrow" pitchFamily="34" charset="0"/>
                <a:ea typeface="Batang" pitchFamily="18" charset="-127"/>
              </a:rPr>
              <a:t>учителю.</a:t>
            </a:r>
            <a:r>
              <a:rPr lang="ru-RU" i="1" dirty="0" smtClean="0">
                <a:latin typeface="Arial Narrow" pitchFamily="34" charset="0"/>
                <a:ea typeface="Batang" pitchFamily="18" charset="-127"/>
              </a:rPr>
              <a:t> Подобный стиль общения с учениками дает им хороший пример для общения друг с другом. Уважительное обращение ребят к </a:t>
            </a:r>
            <a:r>
              <a:rPr lang="ru-RU" i="1" dirty="0" smtClean="0">
                <a:latin typeface="Arial Narrow" pitchFamily="34" charset="0"/>
                <a:ea typeface="Batang" pitchFamily="18" charset="-127"/>
              </a:rPr>
              <a:t> </a:t>
            </a:r>
            <a:r>
              <a:rPr lang="ru-RU" i="1" dirty="0" smtClean="0">
                <a:latin typeface="Arial Narrow" pitchFamily="34" charset="0"/>
                <a:ea typeface="Batang" pitchFamily="18" charset="-127"/>
              </a:rPr>
              <a:t>одноклассникам будет способствовать укреплению коллектива.</a:t>
            </a:r>
          </a:p>
          <a:p>
            <a:pPr algn="just"/>
            <a:endParaRPr lang="ru-RU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  <a:t>Я – классный руководитель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428736"/>
            <a:ext cx="78581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i="1" dirty="0" smtClean="0">
                <a:latin typeface="Arial Narrow" pitchFamily="34" charset="0"/>
                <a:ea typeface="Batang" pitchFamily="18" charset="-127"/>
              </a:rPr>
              <a:t>Судьба мне подарила 3 выпуска. </a:t>
            </a:r>
          </a:p>
          <a:p>
            <a:pPr algn="just"/>
            <a:r>
              <a:rPr lang="ru-RU" sz="3200" i="1" dirty="0" smtClean="0">
                <a:latin typeface="Arial Narrow" pitchFamily="34" charset="0"/>
                <a:ea typeface="Batang" pitchFamily="18" charset="-127"/>
              </a:rPr>
              <a:t>Я брала за руку маленьких несмышленышей, вела за собой в класс, сажала за парту и отправлялась вместе с ними в страну знаний, добра, чести, любви. И выпускала их в жизнь - на голову, а то и на две, выше меня - парней и красивых  и  обаятельных девушек.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Несколько советов из личной практики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4. Конфликты – во благо</a:t>
            </a:r>
          </a:p>
          <a:p>
            <a:pPr algn="just"/>
            <a:r>
              <a:rPr lang="ru-RU" sz="3000" i="1" dirty="0" smtClean="0">
                <a:latin typeface="Arial Narrow" pitchFamily="34" charset="0"/>
                <a:ea typeface="Batang" pitchFamily="18" charset="-127"/>
              </a:rPr>
              <a:t>Используйте </a:t>
            </a:r>
            <a:r>
              <a:rPr lang="ru-RU" sz="3000" i="1" dirty="0" smtClean="0">
                <a:latin typeface="Arial Narrow" pitchFamily="34" charset="0"/>
                <a:ea typeface="Batang" pitchFamily="18" charset="-127"/>
              </a:rPr>
              <a:t>конфликты как способ </a:t>
            </a:r>
            <a:r>
              <a:rPr lang="ru-RU" sz="3000" i="1" dirty="0" smtClean="0">
                <a:latin typeface="Arial Narrow" pitchFamily="34" charset="0"/>
                <a:ea typeface="Batang" pitchFamily="18" charset="-127"/>
              </a:rPr>
              <a:t>укрепления </a:t>
            </a:r>
            <a:r>
              <a:rPr lang="ru-RU" sz="3000" i="1" dirty="0" smtClean="0">
                <a:latin typeface="Arial Narrow" pitchFamily="34" charset="0"/>
                <a:ea typeface="Batang" pitchFamily="18" charset="-127"/>
              </a:rPr>
              <a:t>взаимоотношений. Научите ребят находить в каждом положительные стороны, а не акцентируйте на недостатках. </a:t>
            </a:r>
            <a:r>
              <a:rPr lang="ru-RU" sz="3000" i="1" dirty="0" smtClean="0">
                <a:latin typeface="Arial Narrow" pitchFamily="34" charset="0"/>
                <a:ea typeface="Batang" pitchFamily="18" charset="-127"/>
              </a:rPr>
              <a:t>Демонстрируйте </a:t>
            </a:r>
            <a:r>
              <a:rPr lang="ru-RU" sz="3000" i="1" dirty="0" smtClean="0">
                <a:latin typeface="Arial Narrow" pitchFamily="34" charset="0"/>
                <a:ea typeface="Batang" pitchFamily="18" charset="-127"/>
              </a:rPr>
              <a:t>свое </a:t>
            </a:r>
            <a:r>
              <a:rPr lang="ru-RU" sz="3000" i="1" dirty="0" smtClean="0">
                <a:latin typeface="Arial Narrow" pitchFamily="34" charset="0"/>
                <a:ea typeface="Batang" pitchFamily="18" charset="-127"/>
              </a:rPr>
              <a:t>отрицательное отношение к доносам, </a:t>
            </a:r>
            <a:r>
              <a:rPr lang="ru-RU" sz="3000" i="1" dirty="0" smtClean="0">
                <a:latin typeface="Arial Narrow" pitchFamily="34" charset="0"/>
                <a:ea typeface="Batang" pitchFamily="18" charset="-127"/>
              </a:rPr>
              <a:t>сплетням, бойкотам. </a:t>
            </a:r>
            <a:r>
              <a:rPr lang="ru-RU" sz="3000" i="1" dirty="0" smtClean="0">
                <a:latin typeface="Arial Narrow" pitchFamily="34" charset="0"/>
                <a:ea typeface="Batang" pitchFamily="18" charset="-127"/>
              </a:rPr>
              <a:t>Выращивайте </a:t>
            </a:r>
            <a:r>
              <a:rPr lang="ru-RU" sz="3000" i="1" dirty="0" smtClean="0">
                <a:latin typeface="Arial Narrow" pitchFamily="34" charset="0"/>
                <a:ea typeface="Batang" pitchFamily="18" charset="-127"/>
              </a:rPr>
              <a:t>в учениках доверие друг к другу как основу крепкого коллектива.</a:t>
            </a:r>
          </a:p>
          <a:p>
            <a:pPr algn="just">
              <a:buNone/>
            </a:pPr>
            <a:endParaRPr lang="ru-RU" b="1" dirty="0" smtClean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  <a:p>
            <a:pPr algn="ctr">
              <a:buNone/>
            </a:pPr>
            <a:endParaRPr lang="ru-RU" b="1" dirty="0" smtClean="0">
              <a:latin typeface="Batang" pitchFamily="18" charset="-127"/>
              <a:ea typeface="Batang" pitchFamily="18" charset="-127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Несколько советов из личной 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практики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5. </a:t>
            </a:r>
            <a:r>
              <a:rPr lang="ru-RU" sz="3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Оценка не </a:t>
            </a:r>
            <a:r>
              <a:rPr lang="ru-RU" sz="3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отражает истинного лица</a:t>
            </a:r>
          </a:p>
          <a:p>
            <a:pPr algn="just"/>
            <a:r>
              <a:rPr lang="ru-RU" sz="3000" i="1" dirty="0" smtClean="0">
                <a:latin typeface="Arial Narrow" pitchFamily="34" charset="0"/>
                <a:ea typeface="Batang" pitchFamily="18" charset="-127"/>
              </a:rPr>
              <a:t>Забудьте </a:t>
            </a:r>
            <a:r>
              <a:rPr lang="ru-RU" sz="3000" i="1" dirty="0" smtClean="0">
                <a:latin typeface="Arial Narrow" pitchFamily="34" charset="0"/>
                <a:ea typeface="Batang" pitchFamily="18" charset="-127"/>
              </a:rPr>
              <a:t>об оценках в журнале в процессе общения с учениками. Не вспоминайте о них никогда и не попрекайте ими. Вы общаетесь прежде всего с человеком. </a:t>
            </a:r>
            <a:r>
              <a:rPr lang="ru-RU" sz="3000" i="1" dirty="0" smtClean="0">
                <a:latin typeface="Arial Narrow" pitchFamily="34" charset="0"/>
                <a:ea typeface="Batang" pitchFamily="18" charset="-127"/>
              </a:rPr>
              <a:t>Душевная </a:t>
            </a:r>
            <a:r>
              <a:rPr lang="ru-RU" sz="3000" i="1" dirty="0" smtClean="0">
                <a:latin typeface="Arial Narrow" pitchFamily="34" charset="0"/>
                <a:ea typeface="Batang" pitchFamily="18" charset="-127"/>
              </a:rPr>
              <a:t>близость в коллективе — неотъемлемая </a:t>
            </a:r>
            <a:r>
              <a:rPr lang="ru-RU" sz="3000" i="1" dirty="0" smtClean="0">
                <a:latin typeface="Arial Narrow" pitchFamily="34" charset="0"/>
                <a:ea typeface="Batang" pitchFamily="18" charset="-127"/>
              </a:rPr>
              <a:t> его  составляющая.</a:t>
            </a:r>
            <a:endParaRPr lang="ru-RU" sz="3000" b="1" i="1" dirty="0">
              <a:solidFill>
                <a:srgbClr val="C00000"/>
              </a:solidFill>
              <a:latin typeface="Arial Narrow" pitchFamily="34" charset="0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Несколько советов из личной практики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6. Забудьте</a:t>
            </a:r>
            <a:r>
              <a:rPr lang="ru-RU" sz="3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, что вы </a:t>
            </a:r>
            <a:r>
              <a:rPr lang="ru-RU" sz="3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учитель</a:t>
            </a:r>
          </a:p>
          <a:p>
            <a:pPr algn="just"/>
            <a:r>
              <a:rPr lang="ru-RU" sz="3000" i="1" dirty="0" smtClean="0">
                <a:latin typeface="Arial Narrow" pitchFamily="34" charset="0"/>
              </a:rPr>
              <a:t>Коллектив — это группа единомышленников. В хорошем коллективе при разных социальных статусах </a:t>
            </a:r>
            <a:r>
              <a:rPr lang="ru-RU" sz="3000" i="1" dirty="0" smtClean="0">
                <a:latin typeface="Arial Narrow" pitchFamily="34" charset="0"/>
              </a:rPr>
              <a:t>по - человечески </a:t>
            </a:r>
            <a:r>
              <a:rPr lang="ru-RU" sz="3000" i="1" dirty="0" smtClean="0">
                <a:latin typeface="Arial Narrow" pitchFamily="34" charset="0"/>
              </a:rPr>
              <a:t>все равны. Забудьте, что вы учитель, вспомните, что вы человек со своими недостатками, увлечениями и желаниями. Рассказывайте о том, какие книги вы прочитали, какие спектакли и фильмы посмотрели, где побывали. </a:t>
            </a:r>
          </a:p>
          <a:p>
            <a:pPr algn="just"/>
            <a:endParaRPr lang="ru-RU" sz="3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Несколько советов из личной практики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7. </a:t>
            </a:r>
            <a:r>
              <a:rPr lang="ru-RU" sz="3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Будьте искренни с </a:t>
            </a:r>
            <a:r>
              <a:rPr lang="ru-RU" sz="3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ребятами</a:t>
            </a:r>
          </a:p>
          <a:p>
            <a:pPr algn="just"/>
            <a:r>
              <a:rPr lang="ru-RU" sz="3000" i="1" dirty="0" smtClean="0">
                <a:latin typeface="Arial Narrow" pitchFamily="34" charset="0"/>
              </a:rPr>
              <a:t>Не бойтесь показывать свои негативные эмоции </a:t>
            </a:r>
            <a:r>
              <a:rPr lang="ru-RU" sz="3000" dirty="0" smtClean="0"/>
              <a:t>— </a:t>
            </a:r>
            <a:r>
              <a:rPr lang="ru-RU" sz="3000" i="1" dirty="0" smtClean="0">
                <a:latin typeface="Arial Narrow" pitchFamily="34" charset="0"/>
              </a:rPr>
              <a:t>вы имеете на них точно такое же право , как и они. </a:t>
            </a:r>
            <a:r>
              <a:rPr lang="ru-RU" sz="3000" i="1" dirty="0" smtClean="0">
                <a:latin typeface="Arial Narrow" pitchFamily="34" charset="0"/>
                <a:ea typeface="Batang" pitchFamily="18" charset="-127"/>
              </a:rPr>
              <a:t>Поверить </a:t>
            </a:r>
            <a:r>
              <a:rPr lang="ru-RU" sz="3000" i="1" dirty="0" smtClean="0">
                <a:latin typeface="Arial Narrow" pitchFamily="34" charset="0"/>
                <a:ea typeface="Batang" pitchFamily="18" charset="-127"/>
              </a:rPr>
              <a:t>можно только тому, кто не врет, поэтому делайте то, что говорите. Коллектив создает не учитель и не классный руководитель. Коллектив может создать только человек, которому поверят и с которым пойдут вместе.</a:t>
            </a:r>
            <a:endParaRPr lang="ru-RU" sz="3000" b="1" i="1" dirty="0" smtClean="0">
              <a:solidFill>
                <a:srgbClr val="C00000"/>
              </a:solidFill>
              <a:latin typeface="Arial Narrow" pitchFamily="34" charset="0"/>
              <a:ea typeface="Batang" pitchFamily="18" charset="-127"/>
            </a:endParaRPr>
          </a:p>
          <a:p>
            <a:pPr algn="just">
              <a:buNone/>
            </a:pPr>
            <a:endParaRPr lang="ru-RU" sz="3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3399"/>
                </a:solidFill>
                <a:latin typeface="Monotype Corsiva" pitchFamily="66" charset="0"/>
              </a:rPr>
              <a:t>Вместо эпилога</a:t>
            </a:r>
            <a:endParaRPr lang="ru-RU" dirty="0">
              <a:solidFill>
                <a:srgbClr val="CC3399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>
                <a:latin typeface="Arial Narrow" pitchFamily="34" charset="0"/>
              </a:rPr>
              <a:t>Мне большего счастья, чем это – не надо.</a:t>
            </a:r>
          </a:p>
          <a:p>
            <a:pPr>
              <a:buNone/>
            </a:pPr>
            <a:r>
              <a:rPr lang="ru-RU" i="1" dirty="0" smtClean="0">
                <a:latin typeface="Arial Narrow" pitchFamily="34" charset="0"/>
              </a:rPr>
              <a:t>Стучи, переполненное до </a:t>
            </a:r>
            <a:r>
              <a:rPr lang="ru-RU" i="1" dirty="0" smtClean="0">
                <a:latin typeface="Arial Narrow" pitchFamily="34" charset="0"/>
              </a:rPr>
              <a:t>краев,</a:t>
            </a:r>
            <a:endParaRPr lang="ru-RU" i="1" dirty="0" smtClean="0">
              <a:latin typeface="Arial Narrow" pitchFamily="34" charset="0"/>
            </a:endParaRPr>
          </a:p>
          <a:p>
            <a:pPr>
              <a:buNone/>
            </a:pPr>
            <a:r>
              <a:rPr lang="ru-RU" i="1" dirty="0" smtClean="0">
                <a:latin typeface="Arial Narrow" pitchFamily="34" charset="0"/>
              </a:rPr>
              <a:t>Для юного племени, школьного класса,</a:t>
            </a:r>
          </a:p>
          <a:p>
            <a:pPr>
              <a:buNone/>
            </a:pPr>
            <a:r>
              <a:rPr lang="ru-RU" i="1" dirty="0" smtClean="0">
                <a:latin typeface="Arial Narrow" pitchFamily="34" charset="0"/>
              </a:rPr>
              <a:t>Настежь открытое сердце мое.</a:t>
            </a:r>
          </a:p>
          <a:p>
            <a:pPr>
              <a:buNone/>
            </a:pPr>
            <a:r>
              <a:rPr lang="ru-RU" i="1" dirty="0" smtClean="0">
                <a:latin typeface="Arial Narrow" pitchFamily="34" charset="0"/>
              </a:rPr>
              <a:t>И каждый </a:t>
            </a:r>
            <a:r>
              <a:rPr lang="ru-RU" i="1" dirty="0" smtClean="0">
                <a:latin typeface="Arial Narrow" pitchFamily="34" charset="0"/>
              </a:rPr>
              <a:t>час, и каждую минуту</a:t>
            </a:r>
          </a:p>
          <a:p>
            <a:pPr>
              <a:buNone/>
            </a:pPr>
            <a:r>
              <a:rPr lang="ru-RU" i="1" dirty="0" smtClean="0">
                <a:latin typeface="Arial Narrow" pitchFamily="34" charset="0"/>
              </a:rPr>
              <a:t>О </a:t>
            </a:r>
            <a:r>
              <a:rPr lang="ru-RU" i="1" dirty="0" smtClean="0">
                <a:latin typeface="Arial Narrow" pitchFamily="34" charset="0"/>
              </a:rPr>
              <a:t> чьих - то </a:t>
            </a:r>
            <a:r>
              <a:rPr lang="ru-RU" i="1" dirty="0" smtClean="0">
                <a:latin typeface="Arial Narrow" pitchFamily="34" charset="0"/>
              </a:rPr>
              <a:t>судьбах вечная забота.</a:t>
            </a:r>
          </a:p>
          <a:p>
            <a:pPr>
              <a:buNone/>
            </a:pPr>
            <a:r>
              <a:rPr lang="ru-RU" i="1" dirty="0" smtClean="0">
                <a:latin typeface="Arial Narrow" pitchFamily="34" charset="0"/>
              </a:rPr>
              <a:t>Кусочек сердца </a:t>
            </a:r>
            <a:r>
              <a:rPr lang="ru-RU" i="1" smtClean="0">
                <a:latin typeface="Arial Narrow" pitchFamily="34" charset="0"/>
              </a:rPr>
              <a:t>отдавать </a:t>
            </a:r>
            <a:r>
              <a:rPr lang="ru-RU" i="1" smtClean="0">
                <a:latin typeface="Arial Narrow" pitchFamily="34" charset="0"/>
              </a:rPr>
              <a:t>кому - то</a:t>
            </a:r>
            <a:r>
              <a:rPr lang="ru-RU" i="1" dirty="0" smtClean="0">
                <a:latin typeface="Arial Narrow" pitchFamily="34" charset="0"/>
              </a:rPr>
              <a:t>,</a:t>
            </a:r>
          </a:p>
          <a:p>
            <a:pPr>
              <a:buNone/>
            </a:pPr>
            <a:r>
              <a:rPr lang="ru-RU" i="1" dirty="0" smtClean="0">
                <a:latin typeface="Arial Narrow" pitchFamily="34" charset="0"/>
              </a:rPr>
              <a:t>Такая вот она - моя работа!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2255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Вот они, мои взрослые дети…</a:t>
            </a:r>
            <a:b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2002 год</a:t>
            </a:r>
            <a:endParaRPr lang="ru-RU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Пользователь\Desktop\фото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714" y="1496591"/>
            <a:ext cx="7462611" cy="4013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Вот они, мои взрослые дети…</a:t>
            </a:r>
            <a:b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2009 год</a:t>
            </a:r>
            <a:b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2050" name="Picture 2" descr="C:\Users\Пользователь\Desktop\фото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551" y="1357298"/>
            <a:ext cx="5719532" cy="4038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Вот они, мои взрослые дети…</a:t>
            </a:r>
            <a:b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2019 год</a:t>
            </a:r>
            <a:endParaRPr lang="ru-RU" dirty="0"/>
          </a:p>
        </p:txBody>
      </p:sp>
      <p:pic>
        <p:nvPicPr>
          <p:cNvPr id="3074" name="Picture 2" descr="C:\Users\Пользователь\Desktop\DSC_04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714488"/>
            <a:ext cx="4006872" cy="450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Все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дело в коллективе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latin typeface="Arial Narrow" pitchFamily="34" charset="0"/>
                <a:ea typeface="Batang" pitchFamily="18" charset="-127"/>
              </a:rPr>
              <a:t>Каждый, кто вкладывает душу в работу с классом, знает по опыту, что без сплоченного коллектива невозможно не только успешно решать педагогические задачи, но и просто совместно проживать все радости и горести, которые неизбежны в школьной жизни.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Инвестировать в будущее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i="1" dirty="0" smtClean="0">
                <a:latin typeface="Arial Narrow" pitchFamily="34" charset="0"/>
                <a:ea typeface="Batang" pitchFamily="18" charset="-127"/>
              </a:rPr>
              <a:t>Если</a:t>
            </a:r>
            <a:r>
              <a:rPr lang="ru-RU" dirty="0" smtClean="0">
                <a:latin typeface="Arial Narrow" pitchFamily="34" charset="0"/>
                <a:ea typeface="Batang" pitchFamily="18" charset="-127"/>
              </a:rPr>
              <a:t> </a:t>
            </a:r>
            <a:r>
              <a:rPr lang="ru-RU" i="1" dirty="0" smtClean="0">
                <a:latin typeface="Arial Narrow" pitchFamily="34" charset="0"/>
                <a:ea typeface="Batang" pitchFamily="18" charset="-127"/>
              </a:rPr>
              <a:t>у вас получится объединить детей, то классное руководство станет интересным делом и даже определенной инвестицией в будущее.  Все благодарные ученики вырастут и станут специалистами в своем деле — тогда у вас будет на кого опереться в разных жизненных ситуациях. Конечно, важно не только создать, но и развивать коллектив.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C3399"/>
                </a:solidFill>
                <a:latin typeface="Monotype Corsiva" pitchFamily="66" charset="0"/>
              </a:rPr>
              <a:t>Главное – деятельность!</a:t>
            </a:r>
            <a:endParaRPr lang="ru-RU" i="1" dirty="0">
              <a:solidFill>
                <a:srgbClr val="CC3399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000" i="1" dirty="0" smtClean="0">
                <a:latin typeface="Arial Narrow" pitchFamily="34" charset="0"/>
                <a:ea typeface="Batang" pitchFamily="18" charset="-127"/>
              </a:rPr>
              <a:t>Развитие и сплочение коллектива происходит в ходе совместной целенаправленной деятельности школьников. Именно разнообразная социально значимая деятельность создает особый эмоциональный настрой, «мажорный тон» в коллективе, дружеское единение его членов.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0" i="1" dirty="0" smtClean="0">
                <a:latin typeface="Arial Narrow" pitchFamily="34" charset="0"/>
                <a:ea typeface="Batang" pitchFamily="18" charset="-127"/>
              </a:rPr>
              <a:t>В походе</a:t>
            </a:r>
            <a:endParaRPr lang="ru-RU" sz="2800" b="0" i="1" dirty="0">
              <a:latin typeface="Arial Narrow" pitchFamily="34" charset="0"/>
              <a:ea typeface="Batang" pitchFamily="18" charset="-127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:\2021-11-15\Scan1023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9668" b="966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EDEB709E0BD5B4198DD6EDE032C3863" ma:contentTypeVersion="1" ma:contentTypeDescription="Создание документа." ma:contentTypeScope="" ma:versionID="4942704860784aacf5781819be54c65a">
  <xsd:schema xmlns:xsd="http://www.w3.org/2001/XMLSchema" xmlns:xs="http://www.w3.org/2001/XMLSchema" xmlns:p="http://schemas.microsoft.com/office/2006/metadata/properties" xmlns:ns2="d4d6ac07-9d60-403d-ada4-7b1b04443535" targetNamespace="http://schemas.microsoft.com/office/2006/metadata/properties" ma:root="true" ma:fieldsID="9058e835868557ab8529148d3338b13c" ns2:_="">
    <xsd:import namespace="d4d6ac07-9d60-403d-ada4-7b1b0444353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6ac07-9d60-403d-ada4-7b1b044435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4d6ac07-9d60-403d-ada4-7b1b04443535">6V4XDJZHKHHZ-754-888</_dlc_DocId>
    <_dlc_DocIdUrl xmlns="d4d6ac07-9d60-403d-ada4-7b1b04443535">
      <Url>http://www.eduportal44.ru/sharya_r/15/_layouts/15/DocIdRedir.aspx?ID=6V4XDJZHKHHZ-754-888</Url>
      <Description>6V4XDJZHKHHZ-754-888</Description>
    </_dlc_DocIdUrl>
  </documentManagement>
</p:properties>
</file>

<file path=customXml/itemProps1.xml><?xml version="1.0" encoding="utf-8"?>
<ds:datastoreItem xmlns:ds="http://schemas.openxmlformats.org/officeDocument/2006/customXml" ds:itemID="{7EE4ED79-99BA-4F10-870B-1E37BD65001E}"/>
</file>

<file path=customXml/itemProps2.xml><?xml version="1.0" encoding="utf-8"?>
<ds:datastoreItem xmlns:ds="http://schemas.openxmlformats.org/officeDocument/2006/customXml" ds:itemID="{D8C675C5-1616-4248-9B89-BE7DA2031F51}"/>
</file>

<file path=customXml/itemProps3.xml><?xml version="1.0" encoding="utf-8"?>
<ds:datastoreItem xmlns:ds="http://schemas.openxmlformats.org/officeDocument/2006/customXml" ds:itemID="{49E35F17-4020-49B6-AE8F-6C15B12D8ADA}"/>
</file>

<file path=customXml/itemProps4.xml><?xml version="1.0" encoding="utf-8"?>
<ds:datastoreItem xmlns:ds="http://schemas.openxmlformats.org/officeDocument/2006/customXml" ds:itemID="{D69DC393-B382-4AF6-B070-43F71722899C}"/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771</Words>
  <Application>Microsoft Office PowerPoint</Application>
  <PresentationFormat>Экран (4:3)</PresentationFormat>
  <Paragraphs>65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Специальное оформление</vt:lpstr>
      <vt:lpstr>     Конкурс «Самый классный классный 2021» ВНИМАНИЕ: ОПЫТ!   Методическая копилка  ТЮШИНОЙ Е.Н. МОУ ОДОЕВСКАЯ средняя школа  </vt:lpstr>
      <vt:lpstr>Я – классный руководитель</vt:lpstr>
      <vt:lpstr>Вот они, мои взрослые дети… 2002 год</vt:lpstr>
      <vt:lpstr> Вот они, мои взрослые дети… 2009 год </vt:lpstr>
      <vt:lpstr>Вот они, мои взрослые дети… 2019 год</vt:lpstr>
      <vt:lpstr>Все дело в коллективе</vt:lpstr>
      <vt:lpstr>Инвестировать в будущее</vt:lpstr>
      <vt:lpstr>Главное – деятельность!</vt:lpstr>
      <vt:lpstr>В походе</vt:lpstr>
      <vt:lpstr>Выступление на концерте к 60-летию Победы</vt:lpstr>
      <vt:lpstr>Участие в конкурсе на лучшее добровольческое объединение,   Кострома, 2018</vt:lpstr>
      <vt:lpstr>Участие в игре «Умники и умницы»</vt:lpstr>
      <vt:lpstr>Участие в творческом конкурсе</vt:lpstr>
      <vt:lpstr>Принципы работы</vt:lpstr>
      <vt:lpstr>Принципы работы</vt:lpstr>
      <vt:lpstr>Классные традиции</vt:lpstr>
      <vt:lpstr>Несколько советов из личной практики</vt:lpstr>
      <vt:lpstr>Несколько советов из личной практики</vt:lpstr>
      <vt:lpstr>Несколько советов из личной практики</vt:lpstr>
      <vt:lpstr>Несколько советов из личной практики</vt:lpstr>
      <vt:lpstr>Несколько советов из личной практики</vt:lpstr>
      <vt:lpstr>Несколько советов из личной практики</vt:lpstr>
      <vt:lpstr>Несколько советов из личной практики</vt:lpstr>
      <vt:lpstr>Вместо эпилога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Пользователь</cp:lastModifiedBy>
  <cp:revision>46</cp:revision>
  <dcterms:created xsi:type="dcterms:W3CDTF">2009-01-08T12:15:48Z</dcterms:created>
  <dcterms:modified xsi:type="dcterms:W3CDTF">2021-11-15T20:59:02Z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0x010100EEDEB709E0BD5B4198DD6EDE032C3863</vt:lpwstr>
  </property>
  <property fmtid="{D5CDD505-2E9C-101B-9397-08002B2CF9AE}" pid="3" name="_dlc_DocIdItemGuid">
    <vt:lpwstr>7c8a1304-7bd3-470c-a3c0-18f213b97dd1</vt:lpwstr>
  </property>
</Properties>
</file>