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5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900"/>
    <a:srgbClr val="FFFF00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-197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F7799FC-2C1E-4092-8003-EADD135E0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8052" y="1109272"/>
            <a:ext cx="8385748" cy="29680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893D178-7965-4E43-98A2-E5681390C2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8052" y="4257207"/>
            <a:ext cx="8385748" cy="134351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7148498-C632-4159-A945-8B66B1991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2243-E116-4A30-BF06-7EAC274A08A2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C2CD9FA-67B8-4608-B3DA-DE3DB6E00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F2BA537-51E3-4567-8162-34810E99F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4EC3-507E-4CAE-8A20-62A643D29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7787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0206B9-B922-4E21-81B0-68F64B483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E1EEBCC-3608-435D-A210-1A2CB00B2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23F4E0D-8C15-468B-8E7C-381C57F8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2243-E116-4A30-BF06-7EAC274A08A2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B9BF8AF-1F6F-4A1D-9B1A-9F06558D9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7C6A0BD-A5DD-47A8-AC21-98D209DCD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4EC3-507E-4CAE-8A20-62A643D29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0004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3CCB8CB6-6C90-4242-82A3-D8C3046B05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5B79798-E186-45DD-AEE5-99803B887E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D4BC165-CC59-4747-B1F6-AFE9D9552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2243-E116-4A30-BF06-7EAC274A08A2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0E0E765-6B3C-44A9-9D41-50D669561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018EA5A-BC12-4418-8265-473E74F11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4EC3-507E-4CAE-8A20-62A643D29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988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69450C-5F57-43A4-B259-3115BE915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AE7743-7A97-4C2E-8221-F0D5D6540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F07FBC3-7817-42BB-8691-35FE45F06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2243-E116-4A30-BF06-7EAC274A08A2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C80CB33-D380-4E60-B92E-5E757B10F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2F9C3B0-FE81-4D46-AA1D-1CA6553B8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4EC3-507E-4CAE-8A20-62A643D29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0441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4ACF986-B45C-4C98-9F8F-0BB81261A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8622" y="1245043"/>
            <a:ext cx="9098925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E3D11EB-A086-423D-B21A-81BA910BD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98622" y="4124768"/>
            <a:ext cx="9098925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AD6F5AB-C1F6-49BE-8543-6A2B285C0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2243-E116-4A30-BF06-7EAC274A08A2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400B523-5EE0-4C88-AAF0-FA8572D3C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B009A79-165E-4C9B-A48F-CE940840E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4EC3-507E-4CAE-8A20-62A643D29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1215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7418E62-7A57-4580-B9DF-74ACAA869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D4F7F5-86A2-4C23-BC34-E0553E8A34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B61B049-9A93-40F7-AEAF-B764FCA1A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19C7CA9-7B4B-48AC-ABBC-1E193DC17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2243-E116-4A30-BF06-7EAC274A08A2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44CD468-3EC6-4CE8-A9F8-8A83E39DA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DA416DB-3730-4FFD-A5D1-D0482AED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4EC3-507E-4CAE-8A20-62A643D29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41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A01D161-198A-4362-9F05-4B06E4E4E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E72039A-2198-43A5-BC5E-2D785D930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83D9C65-3B21-4CD7-9C9B-7FDE43C8B3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B3645D8-8CCB-4F71-BED5-45CAD3C23C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EC821DF5-65EF-4161-9C19-038183A1DB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132DA46A-1227-4986-84A9-202E7ADD5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2243-E116-4A30-BF06-7EAC274A08A2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285D32E-FD82-4EA6-B9D4-3D210C5BB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466D3627-424C-4C36-9B2B-8F9F69486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4EC3-507E-4CAE-8A20-62A643D29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9076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6518ADB-03F5-4C83-AEC3-40A0EADDD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372E455-DFC8-4948-9AE5-0BECED0FE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2243-E116-4A30-BF06-7EAC274A08A2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243C30C-E6B4-49CC-965F-4A7D2C407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8D9300D-D4D9-4A80-994C-CFB2B76B8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4EC3-507E-4CAE-8A20-62A643D29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773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BF73B605-F306-4EAF-BBEC-C8D2B7F8C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2243-E116-4A30-BF06-7EAC274A08A2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D202ED01-E6ED-4116-8E1D-B9D3FD2E5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213D6C6-20D9-4077-B794-AA3E5E74B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4EC3-507E-4CAE-8A20-62A643D29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1805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9ED0E89-AFAF-4955-997E-94C9293D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AE5DE12-119A-4D60-AAE3-BB78B9537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71232D7-D66A-4580-B074-0C9DC1691E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76D6664-BC5E-4FDA-8D61-49DACA420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2243-E116-4A30-BF06-7EAC274A08A2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FD7FB03-3812-4974-BE2E-FFB218D33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BE8CF80-BE46-450B-8C37-78A5A133E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4EC3-507E-4CAE-8A20-62A643D29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8726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59F5AD-0BDE-4CE3-B482-FF8197AEF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F54D69E-1002-42FC-8411-F45E4076CA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AF6A524-8B63-465D-A3A5-4CB91E2CE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055F282-E79E-48B5-A020-FDAA08F1F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2243-E116-4A30-BF06-7EAC274A08A2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97EE7E4-FF04-4EB7-A119-C7B01A772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F8EA849-1799-4FE3-9D9F-A79C39E1E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4EC3-507E-4CAE-8A20-62A643D29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145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5DE7BF-11A4-464E-9C4C-D56DC1401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ood" dir="t"/>
            </a:scene3d>
            <a:sp3d extrusionH="57150" contourW="12700" prstMaterial="dkEdge">
              <a:bevelT h="25400" prst="softRound"/>
              <a:contourClr>
                <a:srgbClr val="7A0017"/>
              </a:contourClr>
            </a:sp3d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0EAE881-571B-4580-92B8-8FA98886E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9ACA90E-1B72-4865-BFD8-48C522AD87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12243-E116-4A30-BF06-7EAC274A08A2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4C0E559-EDB2-4E6E-9C4A-327414264E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D387F01-40F7-4296-A962-9878E5433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D4EC3-507E-4CAE-8A20-62A643D29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80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920000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c.tildacdn.com/tild3834-3637-4038-b932-616332643231/Konversiya-reklamnyh.png" TargetMode="External"/><Relationship Id="rId2" Type="http://schemas.openxmlformats.org/officeDocument/2006/relationships/hyperlink" Target="https://imgfotki.yandex.ru/get/6843/16969765.23c/0_9119e_74d1907d_orig.p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0F86C3-C402-417A-AB6D-17CAB286A5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8052" y="1113183"/>
            <a:ext cx="8385748" cy="112209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Конкурс</a:t>
            </a:r>
            <a:br>
              <a:rPr lang="ru-RU" sz="3600" dirty="0"/>
            </a:br>
            <a:r>
              <a:rPr lang="ru-RU" sz="3600" dirty="0"/>
              <a:t>«Самый классный </a:t>
            </a:r>
            <a:r>
              <a:rPr lang="ru-RU" sz="3600" dirty="0" err="1"/>
              <a:t>классный</a:t>
            </a:r>
            <a:r>
              <a:rPr lang="ru-RU" sz="3600" dirty="0" smtClean="0"/>
              <a:t>!»</a:t>
            </a:r>
            <a:br>
              <a:rPr lang="ru-RU" sz="3600" dirty="0" smtClean="0"/>
            </a:br>
            <a:r>
              <a:rPr lang="ru-RU" sz="3600" dirty="0" smtClean="0"/>
              <a:t>2021</a:t>
            </a:r>
            <a:endParaRPr lang="ru-RU" sz="3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98905A9-C096-4BF4-8EE0-B439D9D72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5909" y="3011504"/>
            <a:ext cx="5641144" cy="885247"/>
          </a:xfrm>
        </p:spPr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26411" y="2391508"/>
            <a:ext cx="7385539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Визитная карточка</a:t>
            </a:r>
          </a:p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Тюшина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Елена Николаевна</a:t>
            </a:r>
          </a:p>
          <a:p>
            <a:pPr algn="ctr"/>
            <a:r>
              <a:rPr lang="ru-RU" sz="28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МОУ Одоевская средняя школа</a:t>
            </a:r>
            <a:endParaRPr lang="ru-RU" sz="28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074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3ED1C61C-C266-49A6-95FF-7AC15319FE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710" t="2707" b="28267"/>
          <a:stretch/>
        </p:blipFill>
        <p:spPr>
          <a:xfrm>
            <a:off x="4678016" y="2305878"/>
            <a:ext cx="3369995" cy="33528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9D3945A7-4107-477F-ACEF-1FFB3E20C79D}"/>
              </a:ext>
            </a:extLst>
          </p:cNvPr>
          <p:cNvCxnSpPr/>
          <p:nvPr/>
        </p:nvCxnSpPr>
        <p:spPr>
          <a:xfrm flipH="1">
            <a:off x="397565" y="4956312"/>
            <a:ext cx="3657599" cy="954157"/>
          </a:xfrm>
          <a:prstGeom prst="line">
            <a:avLst/>
          </a:prstGeom>
          <a:ln w="127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7277DB8-8D52-4246-BF71-9B05ECC42758}"/>
              </a:ext>
            </a:extLst>
          </p:cNvPr>
          <p:cNvSpPr/>
          <p:nvPr/>
        </p:nvSpPr>
        <p:spPr>
          <a:xfrm rot="20680712">
            <a:off x="3968886" y="4256204"/>
            <a:ext cx="79541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6600" b="1" cap="none" spc="0" dirty="0">
                <a:ln/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0074DF7-F1CA-43EA-98D7-36D6EE40E113}"/>
              </a:ext>
            </a:extLst>
          </p:cNvPr>
          <p:cNvSpPr txBox="1"/>
          <p:nvPr/>
        </p:nvSpPr>
        <p:spPr>
          <a:xfrm rot="20774577">
            <a:off x="349427" y="4705224"/>
            <a:ext cx="3753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FFC000"/>
                </a:solidFill>
                <a:latin typeface="Arial Black" panose="020B0A04020102020204" pitchFamily="34" charset="0"/>
              </a:rPr>
              <a:t>творчество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03C9E4BF-4F85-48BF-B237-62F9F6BADF22}"/>
              </a:ext>
            </a:extLst>
          </p:cNvPr>
          <p:cNvCxnSpPr>
            <a:cxnSpLocks/>
          </p:cNvCxnSpPr>
          <p:nvPr/>
        </p:nvCxnSpPr>
        <p:spPr>
          <a:xfrm flipH="1" flipV="1">
            <a:off x="314793" y="3072984"/>
            <a:ext cx="3256395" cy="183363"/>
          </a:xfrm>
          <a:prstGeom prst="line">
            <a:avLst/>
          </a:prstGeom>
          <a:ln w="127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31D56D5B-E125-4B3B-BFCB-3A88B36A3682}"/>
              </a:ext>
            </a:extLst>
          </p:cNvPr>
          <p:cNvSpPr/>
          <p:nvPr/>
        </p:nvSpPr>
        <p:spPr>
          <a:xfrm>
            <a:off x="3558094" y="2834747"/>
            <a:ext cx="116570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6600" b="1" cap="none" spc="0" dirty="0">
                <a:ln/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Ю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498A67B-C747-48F9-9682-9FC4C5924543}"/>
              </a:ext>
            </a:extLst>
          </p:cNvPr>
          <p:cNvSpPr txBox="1"/>
          <p:nvPr/>
        </p:nvSpPr>
        <p:spPr>
          <a:xfrm rot="188111">
            <a:off x="1060249" y="2365707"/>
            <a:ext cx="20019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FFC000"/>
                </a:solidFill>
                <a:latin typeface="Arial Black" panose="020B0A04020102020204" pitchFamily="34" charset="0"/>
              </a:rPr>
              <a:t>юмор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79D9C291-A649-4BD3-8EC7-DE7558D92222}"/>
              </a:ext>
            </a:extLst>
          </p:cNvPr>
          <p:cNvSpPr/>
          <p:nvPr/>
        </p:nvSpPr>
        <p:spPr>
          <a:xfrm>
            <a:off x="4511398" y="1569080"/>
            <a:ext cx="106150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7200" b="1" cap="none" spc="0" dirty="0">
                <a:ln/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ш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CDB92D97-D492-472E-A089-655D1AB31625}"/>
              </a:ext>
            </a:extLst>
          </p:cNvPr>
          <p:cNvCxnSpPr>
            <a:cxnSpLocks/>
          </p:cNvCxnSpPr>
          <p:nvPr/>
        </p:nvCxnSpPr>
        <p:spPr>
          <a:xfrm>
            <a:off x="1778752" y="314794"/>
            <a:ext cx="2674233" cy="1701662"/>
          </a:xfrm>
          <a:prstGeom prst="line">
            <a:avLst/>
          </a:prstGeom>
          <a:ln w="127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0376FC9-E7D7-4766-8059-1F793E998182}"/>
              </a:ext>
            </a:extLst>
          </p:cNvPr>
          <p:cNvSpPr txBox="1"/>
          <p:nvPr/>
        </p:nvSpPr>
        <p:spPr>
          <a:xfrm rot="1987342">
            <a:off x="1965665" y="777676"/>
            <a:ext cx="3066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FFC000"/>
                </a:solidFill>
                <a:latin typeface="Arial Black" panose="020B0A04020102020204" pitchFamily="34" charset="0"/>
              </a:rPr>
              <a:t>широта</a:t>
            </a:r>
            <a:r>
              <a:rPr lang="ru-RU" sz="2800" dirty="0">
                <a:solidFill>
                  <a:srgbClr val="FFC000"/>
                </a:solidFill>
                <a:latin typeface="Arial Black" panose="020B0A04020102020204" pitchFamily="34" charset="0"/>
              </a:rPr>
              <a:t> души</a:t>
            </a: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8517CAAA-2301-40D5-9B5B-985EF7912D91}"/>
              </a:ext>
            </a:extLst>
          </p:cNvPr>
          <p:cNvCxnSpPr/>
          <p:nvPr/>
        </p:nvCxnSpPr>
        <p:spPr>
          <a:xfrm flipV="1">
            <a:off x="1633928" y="3982278"/>
            <a:ext cx="2202707" cy="287636"/>
          </a:xfrm>
          <a:prstGeom prst="line">
            <a:avLst/>
          </a:prstGeom>
          <a:ln w="127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="" xmlns:a16="http://schemas.microsoft.com/office/drawing/2014/main" id="{4D1A6945-A449-4062-B269-E8C7A5E86C4F}"/>
              </a:ext>
            </a:extLst>
          </p:cNvPr>
          <p:cNvCxnSpPr/>
          <p:nvPr/>
        </p:nvCxnSpPr>
        <p:spPr>
          <a:xfrm>
            <a:off x="2061244" y="1569080"/>
            <a:ext cx="2079702" cy="1016887"/>
          </a:xfrm>
          <a:prstGeom prst="line">
            <a:avLst/>
          </a:prstGeom>
          <a:ln w="127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="" xmlns:a16="http://schemas.microsoft.com/office/drawing/2014/main" id="{E2D8BE6F-D600-457E-B1E0-293E110CA28C}"/>
              </a:ext>
            </a:extLst>
          </p:cNvPr>
          <p:cNvCxnSpPr/>
          <p:nvPr/>
        </p:nvCxnSpPr>
        <p:spPr>
          <a:xfrm>
            <a:off x="6238095" y="275584"/>
            <a:ext cx="0" cy="1588957"/>
          </a:xfrm>
          <a:prstGeom prst="line">
            <a:avLst/>
          </a:prstGeom>
          <a:ln w="127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="" xmlns:a16="http://schemas.microsoft.com/office/drawing/2014/main" id="{488D23D3-DF08-4824-B0D8-27727038966D}"/>
              </a:ext>
            </a:extLst>
          </p:cNvPr>
          <p:cNvCxnSpPr/>
          <p:nvPr/>
        </p:nvCxnSpPr>
        <p:spPr>
          <a:xfrm flipH="1">
            <a:off x="2959108" y="5423419"/>
            <a:ext cx="1128716" cy="802083"/>
          </a:xfrm>
          <a:prstGeom prst="line">
            <a:avLst/>
          </a:prstGeom>
          <a:ln w="127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="" xmlns:a16="http://schemas.microsoft.com/office/drawing/2014/main" id="{531CB73A-B195-4460-B948-52D8AF3AFB4D}"/>
              </a:ext>
            </a:extLst>
          </p:cNvPr>
          <p:cNvCxnSpPr>
            <a:cxnSpLocks/>
            <a:stCxn id="46" idx="3"/>
          </p:cNvCxnSpPr>
          <p:nvPr/>
        </p:nvCxnSpPr>
        <p:spPr>
          <a:xfrm flipV="1">
            <a:off x="7950235" y="284813"/>
            <a:ext cx="2722762" cy="1819188"/>
          </a:xfrm>
          <a:prstGeom prst="line">
            <a:avLst/>
          </a:prstGeom>
          <a:ln w="127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7B1DB92D-00B4-4406-A6E5-66126A280F54}"/>
              </a:ext>
            </a:extLst>
          </p:cNvPr>
          <p:cNvSpPr/>
          <p:nvPr/>
        </p:nvSpPr>
        <p:spPr>
          <a:xfrm>
            <a:off x="7113146" y="1503836"/>
            <a:ext cx="83708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7200" b="1" cap="none" spc="0" dirty="0">
                <a:ln/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и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6A22530-1F26-4C02-8004-B88C0296FC70}"/>
              </a:ext>
            </a:extLst>
          </p:cNvPr>
          <p:cNvSpPr txBox="1"/>
          <p:nvPr/>
        </p:nvSpPr>
        <p:spPr>
          <a:xfrm rot="19559452">
            <a:off x="7472523" y="742542"/>
            <a:ext cx="3358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C000"/>
                </a:solidFill>
                <a:latin typeface="Arial Black" panose="020B0A04020102020204" pitchFamily="34" charset="0"/>
              </a:rPr>
              <a:t>интеллигентность</a:t>
            </a:r>
          </a:p>
        </p:txBody>
      </p:sp>
      <p:cxnSp>
        <p:nvCxnSpPr>
          <p:cNvPr id="60" name="Прямая соединительная линия 59">
            <a:extLst>
              <a:ext uri="{FF2B5EF4-FFF2-40B4-BE49-F238E27FC236}">
                <a16:creationId xmlns="" xmlns:a16="http://schemas.microsoft.com/office/drawing/2014/main" id="{F07837EA-0182-46E2-ACC1-AE98EC484D5F}"/>
              </a:ext>
            </a:extLst>
          </p:cNvPr>
          <p:cNvCxnSpPr>
            <a:cxnSpLocks/>
          </p:cNvCxnSpPr>
          <p:nvPr/>
        </p:nvCxnSpPr>
        <p:spPr>
          <a:xfrm flipV="1">
            <a:off x="8853588" y="3147934"/>
            <a:ext cx="2868720" cy="174613"/>
          </a:xfrm>
          <a:prstGeom prst="line">
            <a:avLst/>
          </a:prstGeom>
          <a:ln w="127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1ACB13C2-574D-4D03-A55F-2E52C386ABD6}"/>
              </a:ext>
            </a:extLst>
          </p:cNvPr>
          <p:cNvSpPr txBox="1"/>
          <p:nvPr/>
        </p:nvSpPr>
        <p:spPr>
          <a:xfrm rot="21366833">
            <a:off x="8686487" y="2643189"/>
            <a:ext cx="3188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  <a:latin typeface="Arial Black" panose="020B0A04020102020204" pitchFamily="34" charset="0"/>
              </a:rPr>
              <a:t>настойчивость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="" xmlns:a16="http://schemas.microsoft.com/office/drawing/2014/main" id="{BF40A26A-362E-4B7F-9E15-57E60FD983BD}"/>
              </a:ext>
            </a:extLst>
          </p:cNvPr>
          <p:cNvSpPr/>
          <p:nvPr/>
        </p:nvSpPr>
        <p:spPr>
          <a:xfrm>
            <a:off x="7342149" y="2658839"/>
            <a:ext cx="22197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8000" b="1" cap="none" spc="0" dirty="0">
                <a:ln/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н</a:t>
            </a:r>
          </a:p>
        </p:txBody>
      </p:sp>
      <p:sp>
        <p:nvSpPr>
          <p:cNvPr id="81" name="Прямоугольник 80">
            <a:extLst>
              <a:ext uri="{FF2B5EF4-FFF2-40B4-BE49-F238E27FC236}">
                <a16:creationId xmlns="" xmlns:a16="http://schemas.microsoft.com/office/drawing/2014/main" id="{47B89EF9-2514-4E99-B1D5-F5BFD15159A4}"/>
              </a:ext>
            </a:extLst>
          </p:cNvPr>
          <p:cNvSpPr/>
          <p:nvPr/>
        </p:nvSpPr>
        <p:spPr>
          <a:xfrm rot="359084">
            <a:off x="7971435" y="4176258"/>
            <a:ext cx="84350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6600" b="1" dirty="0">
                <a:ln/>
                <a:solidFill>
                  <a:srgbClr val="FF0000"/>
                </a:solidFill>
                <a:latin typeface="Arial Black" panose="020B0A04020102020204" pitchFamily="34" charset="0"/>
              </a:rPr>
              <a:t>А</a:t>
            </a:r>
            <a:endParaRPr lang="ru-RU" sz="6600" b="1" cap="none" spc="0" dirty="0">
              <a:ln/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cxnSp>
        <p:nvCxnSpPr>
          <p:cNvPr id="83" name="Прямая соединительная линия 82">
            <a:extLst>
              <a:ext uri="{FF2B5EF4-FFF2-40B4-BE49-F238E27FC236}">
                <a16:creationId xmlns="" xmlns:a16="http://schemas.microsoft.com/office/drawing/2014/main" id="{8CB9B293-91BF-4D80-AB02-A4574FEBA3AB}"/>
              </a:ext>
            </a:extLst>
          </p:cNvPr>
          <p:cNvCxnSpPr>
            <a:cxnSpLocks/>
          </p:cNvCxnSpPr>
          <p:nvPr/>
        </p:nvCxnSpPr>
        <p:spPr>
          <a:xfrm flipH="1" flipV="1">
            <a:off x="8853588" y="4810202"/>
            <a:ext cx="2940847" cy="1153808"/>
          </a:xfrm>
          <a:prstGeom prst="line">
            <a:avLst/>
          </a:prstGeom>
          <a:ln w="127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33DA51DB-3783-4553-BE93-E3670955F180}"/>
              </a:ext>
            </a:extLst>
          </p:cNvPr>
          <p:cNvSpPr txBox="1"/>
          <p:nvPr/>
        </p:nvSpPr>
        <p:spPr>
          <a:xfrm rot="1231367">
            <a:off x="8569466" y="4668696"/>
            <a:ext cx="34227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FFC000"/>
                </a:solidFill>
                <a:latin typeface="Arial Black" panose="020B0A04020102020204" pitchFamily="34" charset="0"/>
              </a:rPr>
              <a:t>активность</a:t>
            </a:r>
          </a:p>
        </p:txBody>
      </p:sp>
      <p:cxnSp>
        <p:nvCxnSpPr>
          <p:cNvPr id="93" name="Прямая соединительная линия 92">
            <a:extLst>
              <a:ext uri="{FF2B5EF4-FFF2-40B4-BE49-F238E27FC236}">
                <a16:creationId xmlns="" xmlns:a16="http://schemas.microsoft.com/office/drawing/2014/main" id="{E5AB6F12-DFA7-4626-A245-5FBF184D81B8}"/>
              </a:ext>
            </a:extLst>
          </p:cNvPr>
          <p:cNvCxnSpPr/>
          <p:nvPr/>
        </p:nvCxnSpPr>
        <p:spPr>
          <a:xfrm flipV="1">
            <a:off x="8452029" y="1753849"/>
            <a:ext cx="1947229" cy="781887"/>
          </a:xfrm>
          <a:prstGeom prst="line">
            <a:avLst/>
          </a:prstGeom>
          <a:ln w="127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>
            <a:extLst>
              <a:ext uri="{FF2B5EF4-FFF2-40B4-BE49-F238E27FC236}">
                <a16:creationId xmlns="" xmlns:a16="http://schemas.microsoft.com/office/drawing/2014/main" id="{7C2C2F36-BA6B-40FA-A4EA-FA80F2B4D4B8}"/>
              </a:ext>
            </a:extLst>
          </p:cNvPr>
          <p:cNvCxnSpPr>
            <a:cxnSpLocks/>
          </p:cNvCxnSpPr>
          <p:nvPr/>
        </p:nvCxnSpPr>
        <p:spPr>
          <a:xfrm>
            <a:off x="8672422" y="4047075"/>
            <a:ext cx="2195447" cy="88229"/>
          </a:xfrm>
          <a:prstGeom prst="line">
            <a:avLst/>
          </a:prstGeom>
          <a:ln w="127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>
            <a:extLst>
              <a:ext uri="{FF2B5EF4-FFF2-40B4-BE49-F238E27FC236}">
                <a16:creationId xmlns="" xmlns:a16="http://schemas.microsoft.com/office/drawing/2014/main" id="{42BCB284-16FB-41DA-A3E1-FF2A52971F54}"/>
              </a:ext>
            </a:extLst>
          </p:cNvPr>
          <p:cNvCxnSpPr>
            <a:cxnSpLocks/>
          </p:cNvCxnSpPr>
          <p:nvPr/>
        </p:nvCxnSpPr>
        <p:spPr>
          <a:xfrm>
            <a:off x="8463849" y="5374089"/>
            <a:ext cx="1268693" cy="671847"/>
          </a:xfrm>
          <a:prstGeom prst="line">
            <a:avLst/>
          </a:prstGeom>
          <a:ln w="127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="" xmlns:a16="http://schemas.microsoft.com/office/drawing/2014/main" id="{E45D9979-B61A-4534-BF26-5BEA86C21136}"/>
              </a:ext>
            </a:extLst>
          </p:cNvPr>
          <p:cNvSpPr txBox="1"/>
          <p:nvPr/>
        </p:nvSpPr>
        <p:spPr>
          <a:xfrm>
            <a:off x="3571188" y="5768760"/>
            <a:ext cx="5779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Arial Black" panose="020B0A04020102020204" pitchFamily="34" charset="0"/>
              </a:rPr>
              <a:t>ЕЛЕНА НИКОЛАЕВНА</a:t>
            </a:r>
          </a:p>
        </p:txBody>
      </p:sp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AAB81CF7-ED3A-4EB3-A6BB-061832F20C67}"/>
              </a:ext>
            </a:extLst>
          </p:cNvPr>
          <p:cNvCxnSpPr/>
          <p:nvPr/>
        </p:nvCxnSpPr>
        <p:spPr>
          <a:xfrm>
            <a:off x="4896545" y="516300"/>
            <a:ext cx="840635" cy="1237549"/>
          </a:xfrm>
          <a:prstGeom prst="line">
            <a:avLst/>
          </a:prstGeom>
          <a:ln w="127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>
            <a:extLst>
              <a:ext uri="{FF2B5EF4-FFF2-40B4-BE49-F238E27FC236}">
                <a16:creationId xmlns="" xmlns:a16="http://schemas.microsoft.com/office/drawing/2014/main" id="{FDC81CD5-5DC7-4A97-91DA-BF4E752F2894}"/>
              </a:ext>
            </a:extLst>
          </p:cNvPr>
          <p:cNvCxnSpPr/>
          <p:nvPr/>
        </p:nvCxnSpPr>
        <p:spPr>
          <a:xfrm flipH="1">
            <a:off x="6880485" y="516300"/>
            <a:ext cx="750175" cy="1237549"/>
          </a:xfrm>
          <a:prstGeom prst="line">
            <a:avLst/>
          </a:prstGeom>
          <a:ln w="127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1332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3" grpId="0"/>
      <p:bldP spid="20" grpId="0"/>
      <p:bldP spid="46" grpId="0"/>
      <p:bldP spid="47" grpId="0"/>
      <p:bldP spid="68" grpId="0"/>
      <p:bldP spid="71" grpId="0"/>
      <p:bldP spid="81" grpId="0"/>
      <p:bldP spid="89" grpId="0"/>
      <p:bldP spid="10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227F63-F29E-450F-8418-09EABAA2E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144" y="365126"/>
            <a:ext cx="10284655" cy="704020"/>
          </a:xfrm>
        </p:spPr>
        <p:txBody>
          <a:bodyPr/>
          <a:lstStyle/>
          <a:p>
            <a:r>
              <a:rPr lang="ru-RU" dirty="0" smtClean="0"/>
              <a:t>Мои жизненные принципы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CBE60DA-ED14-4965-9BE0-0EF505BE4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809" y="1403595"/>
            <a:ext cx="10515600" cy="435133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Т</a:t>
            </a:r>
            <a:r>
              <a:rPr lang="ru-RU" b="1" dirty="0" smtClean="0">
                <a:solidFill>
                  <a:srgbClr val="FF0000"/>
                </a:solidFill>
                <a:latin typeface="Garamond" pitchFamily="18" charset="0"/>
              </a:rPr>
              <a:t>ворчество: Из </a:t>
            </a:r>
            <a:r>
              <a:rPr lang="ru-RU" b="1" dirty="0" smtClean="0">
                <a:solidFill>
                  <a:srgbClr val="FF0000"/>
                </a:solidFill>
                <a:latin typeface="Garamond" pitchFamily="18" charset="0"/>
              </a:rPr>
              <a:t>любого самого </a:t>
            </a:r>
            <a:r>
              <a:rPr lang="ru-RU" b="1" dirty="0" smtClean="0">
                <a:solidFill>
                  <a:srgbClr val="FF0000"/>
                </a:solidFill>
                <a:latin typeface="Garamond" pitchFamily="18" charset="0"/>
              </a:rPr>
              <a:t>кислого </a:t>
            </a:r>
            <a:r>
              <a:rPr lang="ru-RU" b="1" dirty="0" smtClean="0">
                <a:solidFill>
                  <a:srgbClr val="FF0000"/>
                </a:solidFill>
                <a:latin typeface="Garamond" pitchFamily="18" charset="0"/>
              </a:rPr>
              <a:t>лимона можно</a:t>
            </a:r>
            <a:endParaRPr lang="ru-RU" b="1" dirty="0" smtClean="0">
              <a:solidFill>
                <a:srgbClr val="FF0000"/>
              </a:solidFill>
              <a:latin typeface="Garamond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Garamond" pitchFamily="18" charset="0"/>
              </a:rPr>
              <a:t> сделать лимонад!</a:t>
            </a:r>
          </a:p>
          <a:p>
            <a:pPr algn="ctr"/>
            <a:r>
              <a:rPr lang="ru-RU" b="1" dirty="0" smtClean="0">
                <a:solidFill>
                  <a:srgbClr val="FF3300"/>
                </a:solidFill>
                <a:latin typeface="Monotype Corsiva" pitchFamily="66" charset="0"/>
              </a:rPr>
              <a:t>Ю</a:t>
            </a:r>
            <a:r>
              <a:rPr lang="ru-RU" b="1" dirty="0" smtClean="0">
                <a:solidFill>
                  <a:srgbClr val="FF3300"/>
                </a:solidFill>
                <a:latin typeface="Garamond" pitchFamily="18" charset="0"/>
              </a:rPr>
              <a:t>мор – это спасательный круг на волнах жизни</a:t>
            </a:r>
          </a:p>
          <a:p>
            <a:pPr algn="ctr"/>
            <a:r>
              <a:rPr lang="ru-RU" b="1" dirty="0" smtClean="0">
                <a:solidFill>
                  <a:srgbClr val="FF9900"/>
                </a:solidFill>
                <a:latin typeface="Monotype Corsiva" pitchFamily="66" charset="0"/>
              </a:rPr>
              <a:t>Ш</a:t>
            </a:r>
            <a:r>
              <a:rPr lang="ru-RU" b="1" dirty="0" smtClean="0">
                <a:solidFill>
                  <a:srgbClr val="FF9900"/>
                </a:solidFill>
                <a:latin typeface="Garamond" pitchFamily="18" charset="0"/>
              </a:rPr>
              <a:t>ирота нашей души напрямую зависит от способности ею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9900"/>
                </a:solidFill>
                <a:latin typeface="Garamond" pitchFamily="18" charset="0"/>
              </a:rPr>
              <a:t>поделиться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Monotype Corsiva" pitchFamily="66" charset="0"/>
              </a:rPr>
              <a:t>И</a:t>
            </a:r>
            <a:r>
              <a:rPr lang="ru-RU" b="1" dirty="0" smtClean="0">
                <a:solidFill>
                  <a:srgbClr val="00B050"/>
                </a:solidFill>
                <a:latin typeface="Garamond" pitchFamily="18" charset="0"/>
              </a:rPr>
              <a:t>нтеллигентность </a:t>
            </a:r>
            <a:r>
              <a:rPr lang="ru-RU" b="1" dirty="0" smtClean="0">
                <a:solidFill>
                  <a:srgbClr val="00B050"/>
                </a:solidFill>
                <a:latin typeface="Garamond" pitchFamily="18" charset="0"/>
              </a:rPr>
              <a:t>– это интеллектуальная доброта</a:t>
            </a:r>
          </a:p>
          <a:p>
            <a:pPr algn="ctr"/>
            <a:r>
              <a:rPr lang="ru-RU" b="1" dirty="0" smtClean="0">
                <a:solidFill>
                  <a:srgbClr val="00B0F0"/>
                </a:solidFill>
                <a:latin typeface="Garamond" pitchFamily="18" charset="0"/>
              </a:rPr>
              <a:t>За моей спиною крылья, имя которым </a:t>
            </a:r>
            <a:r>
              <a:rPr lang="ru-RU" b="1" dirty="0" smtClean="0">
                <a:solidFill>
                  <a:srgbClr val="00B0F0"/>
                </a:solidFill>
                <a:latin typeface="Monotype Corsiva" pitchFamily="66" charset="0"/>
              </a:rPr>
              <a:t>Н</a:t>
            </a:r>
            <a:r>
              <a:rPr lang="ru-RU" b="1" dirty="0" smtClean="0">
                <a:solidFill>
                  <a:srgbClr val="00B0F0"/>
                </a:solidFill>
                <a:latin typeface="Garamond" pitchFamily="18" charset="0"/>
              </a:rPr>
              <a:t>астойчивость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А</a:t>
            </a:r>
            <a:r>
              <a:rPr lang="ru-RU" b="1" dirty="0" smtClean="0">
                <a:solidFill>
                  <a:srgbClr val="0070C0"/>
                </a:solidFill>
                <a:latin typeface="Garamond" pitchFamily="18" charset="0"/>
              </a:rPr>
              <a:t>ктивность: В природе бездельников нет, Земля – и та вертится!</a:t>
            </a:r>
            <a:endParaRPr lang="ru-RU" b="1" dirty="0">
              <a:solidFill>
                <a:srgbClr val="0070C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542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7AF8EA1-0ACA-4D12-9C8C-CC723A946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Интернет ресурсы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6A9C7F6-FB17-4028-86F0-356148275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https://imgfotki.yandex.ru/get/6843/16969765.23c/0_9119e_74d1907d_orig.png</a:t>
            </a:r>
            <a:endParaRPr lang="ru-RU" dirty="0"/>
          </a:p>
          <a:p>
            <a:r>
              <a:rPr lang="en-US" dirty="0">
                <a:hlinkClick r:id="rId3"/>
              </a:rPr>
              <a:t>https://static.tildacdn.com/tild3834-3637-4038-b932-616332643231/Konversiya-reklamnyh.png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8861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лов 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6" id="{18AA0B92-C83B-4B43-BE12-EC34AFBDC441}" vid="{98E2C949-D8F3-4B43-98CF-EB788C1340E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EDEB709E0BD5B4198DD6EDE032C3863" ma:contentTypeVersion="1" ma:contentTypeDescription="Создание документа." ma:contentTypeScope="" ma:versionID="4942704860784aacf5781819be54c65a">
  <xsd:schema xmlns:xsd="http://www.w3.org/2001/XMLSchema" xmlns:xs="http://www.w3.org/2001/XMLSchema" xmlns:p="http://schemas.microsoft.com/office/2006/metadata/properties" xmlns:ns2="d4d6ac07-9d60-403d-ada4-7b1b04443535" targetNamespace="http://schemas.microsoft.com/office/2006/metadata/properties" ma:root="true" ma:fieldsID="9058e835868557ab8529148d3338b13c" ns2:_="">
    <xsd:import namespace="d4d6ac07-9d60-403d-ada4-7b1b0444353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d6ac07-9d60-403d-ada4-7b1b0444353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4d6ac07-9d60-403d-ada4-7b1b04443535">6V4XDJZHKHHZ-754-887</_dlc_DocId>
    <_dlc_DocIdUrl xmlns="d4d6ac07-9d60-403d-ada4-7b1b04443535">
      <Url>http://www.eduportal44.ru/sharya_r/15/_layouts/15/DocIdRedir.aspx?ID=6V4XDJZHKHHZ-754-887</Url>
      <Description>6V4XDJZHKHHZ-754-887</Description>
    </_dlc_DocIdUrl>
  </documentManagement>
</p:properties>
</file>

<file path=customXml/itemProps1.xml><?xml version="1.0" encoding="utf-8"?>
<ds:datastoreItem xmlns:ds="http://schemas.openxmlformats.org/officeDocument/2006/customXml" ds:itemID="{EBE41338-50D5-47CB-A6D4-D54BB6E45585}"/>
</file>

<file path=customXml/itemProps2.xml><?xml version="1.0" encoding="utf-8"?>
<ds:datastoreItem xmlns:ds="http://schemas.openxmlformats.org/officeDocument/2006/customXml" ds:itemID="{8C854E0C-4FD9-4ECB-A451-EDC3403D8E98}"/>
</file>

<file path=customXml/itemProps3.xml><?xml version="1.0" encoding="utf-8"?>
<ds:datastoreItem xmlns:ds="http://schemas.openxmlformats.org/officeDocument/2006/customXml" ds:itemID="{6714877D-069C-4B49-9B58-73BA6D43009A}"/>
</file>

<file path=customXml/itemProps4.xml><?xml version="1.0" encoding="utf-8"?>
<ds:datastoreItem xmlns:ds="http://schemas.openxmlformats.org/officeDocument/2006/customXml" ds:itemID="{6E6E3289-B365-4C88-A6C3-4F6C7F9787D2}"/>
</file>

<file path=docProps/app.xml><?xml version="1.0" encoding="utf-8"?>
<Properties xmlns="http://schemas.openxmlformats.org/officeDocument/2006/extended-properties" xmlns:vt="http://schemas.openxmlformats.org/officeDocument/2006/docPropsVTypes">
  <Template>делов 2</Template>
  <TotalTime>171</TotalTime>
  <Words>91</Words>
  <Application>Microsoft Office PowerPoint</Application>
  <PresentationFormat>Произвольный</PresentationFormat>
  <Paragraphs>30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делов 2</vt:lpstr>
      <vt:lpstr>Конкурс «Самый классный классный!» 2021</vt:lpstr>
      <vt:lpstr>Слайд 2</vt:lpstr>
      <vt:lpstr>Мои жизненные принципы</vt:lpstr>
      <vt:lpstr>Интернет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Деловой </dc:title>
  <dc:creator>Эрика</dc:creator>
  <cp:lastModifiedBy>Пользователь</cp:lastModifiedBy>
  <cp:revision>23</cp:revision>
  <dcterms:created xsi:type="dcterms:W3CDTF">2021-08-29T21:26:17Z</dcterms:created>
  <dcterms:modified xsi:type="dcterms:W3CDTF">2021-11-11T17:45:38Z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119242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S9.1.0</vt:lpwstr>
  </property>
  <property fmtid="{D5CDD505-2E9C-101B-9397-08002B2CF9AE}" pid="5" name="ContentTypeId">
    <vt:lpwstr>0x010100EEDEB709E0BD5B4198DD6EDE032C3863</vt:lpwstr>
  </property>
  <property fmtid="{D5CDD505-2E9C-101B-9397-08002B2CF9AE}" pid="6" name="_dlc_DocIdItemGuid">
    <vt:lpwstr>9615b692-a175-43ef-9f56-12e46854c4b4</vt:lpwstr>
  </property>
</Properties>
</file>