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Евгения\Desktop\892301c3c5475257398162a6233e4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5410200"/>
            <a:ext cx="845532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                                                                  1 класс</a:t>
            </a:r>
            <a:br>
              <a:rPr lang="ru-RU" sz="2400" dirty="0" smtClean="0">
                <a:solidFill>
                  <a:srgbClr val="C00000"/>
                </a:solidFill>
              </a:rPr>
            </a:br>
            <a:r>
              <a:rPr lang="ru-RU" sz="2000" dirty="0" smtClean="0">
                <a:solidFill>
                  <a:srgbClr val="C00000"/>
                </a:solidFill>
              </a:rPr>
              <a:t>Подготовила: учитель начальных классов Якушева Ольга Геннадьевна</a:t>
            </a:r>
            <a:r>
              <a:rPr lang="ru-RU" sz="1600" dirty="0" smtClean="0">
                <a:solidFill>
                  <a:srgbClr val="C00000"/>
                </a:solidFill>
              </a:rPr>
              <a:t> </a:t>
            </a:r>
            <a:r>
              <a:rPr lang="ru-RU" dirty="0" smtClean="0">
                <a:solidFill>
                  <a:srgbClr val="C00000"/>
                </a:solidFill>
              </a:rPr>
              <a:t>          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200" y="609600"/>
            <a:ext cx="349615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0" dirty="0" smtClean="0">
                <a:solidFill>
                  <a:srgbClr val="C00000"/>
                </a:solidFill>
              </a:rPr>
              <a:t>Истоки.</a:t>
            </a:r>
            <a:endParaRPr lang="ru-RU" sz="800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057400"/>
            <a:ext cx="94245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Презентация к уроку </a:t>
            </a:r>
            <a:r>
              <a:rPr lang="en-US" sz="3200" b="1" dirty="0" smtClean="0">
                <a:solidFill>
                  <a:srgbClr val="C00000"/>
                </a:solidFill>
              </a:rPr>
              <a:t>“</a:t>
            </a:r>
            <a:r>
              <a:rPr lang="ru-RU" sz="3200" b="1" dirty="0" smtClean="0">
                <a:solidFill>
                  <a:srgbClr val="C00000"/>
                </a:solidFill>
              </a:rPr>
              <a:t>Образ защитника Отечества</a:t>
            </a:r>
            <a:r>
              <a:rPr lang="en-US" sz="3200" b="1" dirty="0" smtClean="0">
                <a:solidFill>
                  <a:srgbClr val="C00000"/>
                </a:solidFill>
              </a:rPr>
              <a:t>”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Евгения\Desktop\892301c3c5475257398162a6233e4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1752600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Защитник Отечества – это гордость и слава России!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Евгения\Desktop\892301c3c5475257398162a6233e4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pic>
        <p:nvPicPr>
          <p:cNvPr id="2050" name="Picture 2" descr="C:\Users\Евгения\Desktop\139dc2f6b68bbd675585115b4d65c6f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52578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305642" y="2057400"/>
            <a:ext cx="38383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В давние-давние времена, </a:t>
            </a:r>
            <a:br>
              <a:rPr lang="ru-RU" sz="2400" dirty="0" smtClean="0">
                <a:solidFill>
                  <a:schemeClr val="bg1"/>
                </a:solidFill>
              </a:rPr>
            </a:br>
            <a:r>
              <a:rPr lang="ru-RU" sz="2400" dirty="0" smtClean="0">
                <a:solidFill>
                  <a:schemeClr val="bg1"/>
                </a:solidFill>
              </a:rPr>
              <a:t>ещё в Древней Руси, стояли</a:t>
            </a:r>
            <a:br>
              <a:rPr lang="ru-RU" sz="2400" dirty="0" smtClean="0">
                <a:solidFill>
                  <a:schemeClr val="bg1"/>
                </a:solidFill>
              </a:rPr>
            </a:br>
            <a:r>
              <a:rPr lang="ru-RU" sz="2400" dirty="0" smtClean="0">
                <a:solidFill>
                  <a:schemeClr val="bg1"/>
                </a:solidFill>
              </a:rPr>
              <a:t>на страже нашей Родины,</a:t>
            </a:r>
            <a:br>
              <a:rPr lang="ru-RU" sz="2400" dirty="0" smtClean="0">
                <a:solidFill>
                  <a:schemeClr val="bg1"/>
                </a:solidFill>
              </a:rPr>
            </a:br>
            <a:r>
              <a:rPr lang="ru-RU" sz="2400" dirty="0" smtClean="0">
                <a:solidFill>
                  <a:schemeClr val="bg1"/>
                </a:solidFill>
              </a:rPr>
              <a:t>на заставе, очень</a:t>
            </a:r>
            <a:br>
              <a:rPr lang="ru-RU" sz="2400" dirty="0" smtClean="0">
                <a:solidFill>
                  <a:schemeClr val="bg1"/>
                </a:solidFill>
              </a:rPr>
            </a:br>
            <a:r>
              <a:rPr lang="ru-RU" sz="2400" dirty="0" smtClean="0">
                <a:solidFill>
                  <a:schemeClr val="bg1"/>
                </a:solidFill>
              </a:rPr>
              <a:t>сильные люди – богатыри.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Евгения\Desktop\892301c3c5475257398162a6233e4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pic>
        <p:nvPicPr>
          <p:cNvPr id="3074" name="Picture 2" descr="C:\Users\Евгения\Desktop\207690452_a3344e2bea75bebea64a3ea4f47aa7fe_8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0"/>
            <a:ext cx="9123725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Евгения\Desktop\892301c3c5475257398162a6233e4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685800"/>
            <a:ext cx="984275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Мы на страже земли славной нашей</a:t>
            </a:r>
            <a:br>
              <a:rPr lang="ru-RU" sz="4400" dirty="0" smtClean="0"/>
            </a:br>
            <a:r>
              <a:rPr lang="ru-RU" sz="4400" dirty="0" smtClean="0"/>
              <a:t>Городов, деревень, сел и пашен.</a:t>
            </a:r>
            <a:br>
              <a:rPr lang="ru-RU" sz="4400" dirty="0" smtClean="0"/>
            </a:br>
            <a:r>
              <a:rPr lang="ru-RU" sz="4400" dirty="0" smtClean="0"/>
              <a:t>Нам по силе пришлась служба наша,</a:t>
            </a:r>
            <a:br>
              <a:rPr lang="ru-RU" sz="4400" dirty="0" smtClean="0"/>
            </a:br>
            <a:r>
              <a:rPr lang="ru-RU" sz="4400" dirty="0" smtClean="0"/>
              <a:t>Нам по вкусу еда – щи да каша.</a:t>
            </a:r>
            <a:br>
              <a:rPr lang="ru-RU" sz="4400" dirty="0" smtClean="0"/>
            </a:br>
            <a:r>
              <a:rPr lang="ru-RU" sz="4400" dirty="0" smtClean="0"/>
              <a:t>Мы в бою себя не пощадим,</a:t>
            </a:r>
            <a:br>
              <a:rPr lang="ru-RU" sz="4400" dirty="0" smtClean="0"/>
            </a:br>
            <a:r>
              <a:rPr lang="ru-RU" sz="4400" dirty="0" smtClean="0"/>
              <a:t>Нашу Русь в обиду не дадим.</a:t>
            </a:r>
            <a:endParaRPr lang="ru-RU" sz="4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Евгения\Desktop\892301c3c5475257398162a6233e4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pic>
        <p:nvPicPr>
          <p:cNvPr id="4098" name="Picture 2" descr="C:\Users\Евгения\Desktop\2361635_origina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5715000" cy="44767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715000" y="1524000"/>
            <a:ext cx="36138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Александр Невский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4876800"/>
            <a:ext cx="91287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Какие качества характеризуют защитника Отечества?</a:t>
            </a:r>
            <a:br>
              <a:rPr lang="ru-RU" sz="2400" dirty="0" smtClean="0"/>
            </a:br>
            <a:r>
              <a:rPr lang="ru-RU" sz="2400" dirty="0" smtClean="0"/>
              <a:t>Как называют святого Александра Невского – защитника Отечества?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Евгения\Desktop\892301c3c5475257398162a6233e4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381000"/>
            <a:ext cx="8539710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Крестным знаменьем пред битвой</a:t>
            </a:r>
            <a:br>
              <a:rPr lang="ru-RU" sz="4400" dirty="0" smtClean="0"/>
            </a:br>
            <a:r>
              <a:rPr lang="ru-RU" sz="4400" dirty="0" smtClean="0"/>
              <a:t>Троекратно осеняясь,  -</a:t>
            </a:r>
            <a:br>
              <a:rPr lang="ru-RU" sz="4400" dirty="0" smtClean="0"/>
            </a:br>
            <a:r>
              <a:rPr lang="ru-RU" sz="4400" dirty="0" smtClean="0"/>
              <a:t>Меч в руке, уста с молитвой,</a:t>
            </a:r>
            <a:br>
              <a:rPr lang="ru-RU" sz="4400" dirty="0" smtClean="0"/>
            </a:br>
            <a:r>
              <a:rPr lang="ru-RU" sz="4400" dirty="0" smtClean="0"/>
              <a:t>Побеждал великий князь!</a:t>
            </a:r>
            <a:br>
              <a:rPr lang="ru-RU" sz="4400" dirty="0" smtClean="0"/>
            </a:br>
            <a:r>
              <a:rPr lang="ru-RU" sz="4400" dirty="0" smtClean="0"/>
              <a:t>Сотни лет прошло</a:t>
            </a:r>
            <a:br>
              <a:rPr lang="ru-RU" sz="4400" dirty="0" smtClean="0"/>
            </a:br>
            <a:r>
              <a:rPr lang="ru-RU" sz="4400" dirty="0" smtClean="0"/>
              <a:t>С той были,</a:t>
            </a:r>
            <a:br>
              <a:rPr lang="ru-RU" sz="4400" dirty="0" smtClean="0"/>
            </a:br>
            <a:r>
              <a:rPr lang="ru-RU" sz="4400" dirty="0" smtClean="0"/>
              <a:t>Многие ушли, как дым…</a:t>
            </a:r>
            <a:br>
              <a:rPr lang="ru-RU" sz="4400" dirty="0" smtClean="0"/>
            </a:br>
            <a:r>
              <a:rPr lang="ru-RU" sz="4400" dirty="0" smtClean="0"/>
              <a:t>А вот князя не забыли –</a:t>
            </a:r>
            <a:br>
              <a:rPr lang="ru-RU" sz="4400" dirty="0" smtClean="0"/>
            </a:br>
            <a:r>
              <a:rPr lang="ru-RU" sz="4400" dirty="0" smtClean="0"/>
              <a:t>Он великим стал святым!</a:t>
            </a:r>
            <a:endParaRPr lang="ru-RU" sz="4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Евгения\Desktop\892301c3c5475257398162a6233e4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pic>
        <p:nvPicPr>
          <p:cNvPr id="5122" name="Picture 2" descr="C:\Users\Евгения\Desktop\1451745627_batyr1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"/>
            <a:ext cx="9144000" cy="68674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Евгения\Desktop\892301c3c5475257398162a6233e4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pic>
        <p:nvPicPr>
          <p:cNvPr id="6146" name="Picture 2" descr="C:\Users\Евгения\Desktop\00273fce547f3700523ca745cf70d1fabc953288.jpg"/>
          <p:cNvPicPr>
            <a:picLocks noChangeAspect="1" noChangeArrowheads="1"/>
          </p:cNvPicPr>
          <p:nvPr/>
        </p:nvPicPr>
        <p:blipFill>
          <a:blip r:embed="rId3"/>
          <a:srcRect b="919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Евгения\Desktop\892301c3c5475257398162a6233e4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pic>
        <p:nvPicPr>
          <p:cNvPr id="7170" name="Picture 2" descr="C:\Users\Евгения\Desktop\7b8caf85a62dcd63de97b55b1145c1f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d4d6ac07-9d60-403d-ada4-7b1b04443535">6V4XDJZHKHHZ-737-492</_dlc_DocId>
    <_dlc_DocIdUrl xmlns="d4d6ac07-9d60-403d-ada4-7b1b04443535">
      <Url>http://www.eduportal44.ru/sharya_r/14/_layouts/15/DocIdRedir.aspx?ID=6V4XDJZHKHHZ-737-492</Url>
      <Description>6V4XDJZHKHHZ-737-492</Description>
    </_dlc_DocIdUrl>
    <_x003d__x0029_ xmlns="f2f3f70d-60e0-4d4e-acfe-ca5edd9fe64e">
      <Url xsi:nil="true"/>
      <Description xsi:nil="true"/>
    </_x003d__x0029_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0CAE2051F334F4AB4CEB8C44F644D56" ma:contentTypeVersion="1" ma:contentTypeDescription="Создание документа." ma:contentTypeScope="" ma:versionID="c7777c05679badfcd53dcddbf0a20964">
  <xsd:schema xmlns:xsd="http://www.w3.org/2001/XMLSchema" xmlns:xs="http://www.w3.org/2001/XMLSchema" xmlns:p="http://schemas.microsoft.com/office/2006/metadata/properties" xmlns:ns2="d4d6ac07-9d60-403d-ada4-7b1b04443535" xmlns:ns3="f2f3f70d-60e0-4d4e-acfe-ca5edd9fe64e" targetNamespace="http://schemas.microsoft.com/office/2006/metadata/properties" ma:root="true" ma:fieldsID="cdd9b3ffd2a008b3b626352fcca4f446" ns2:_="" ns3:_="">
    <xsd:import namespace="d4d6ac07-9d60-403d-ada4-7b1b04443535"/>
    <xsd:import namespace="f2f3f70d-60e0-4d4e-acfe-ca5edd9fe64e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_x003d__x0029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d6ac07-9d60-403d-ada4-7b1b0444353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f3f70d-60e0-4d4e-acfe-ca5edd9fe64e" elementFormDefault="qualified">
    <xsd:import namespace="http://schemas.microsoft.com/office/2006/documentManagement/types"/>
    <xsd:import namespace="http://schemas.microsoft.com/office/infopath/2007/PartnerControls"/>
    <xsd:element name="_x003d__x0029_" ma:index="11" nillable="true" ma:displayName="=)" ma:format="Image" ma:internalName="_x003d__x0029_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DCE1FB-067A-4B8C-B90F-33811BF17574}"/>
</file>

<file path=customXml/itemProps2.xml><?xml version="1.0" encoding="utf-8"?>
<ds:datastoreItem xmlns:ds="http://schemas.openxmlformats.org/officeDocument/2006/customXml" ds:itemID="{6E268659-01C6-4A04-ADD1-F96C06EF0D6B}"/>
</file>

<file path=customXml/itemProps3.xml><?xml version="1.0" encoding="utf-8"?>
<ds:datastoreItem xmlns:ds="http://schemas.openxmlformats.org/officeDocument/2006/customXml" ds:itemID="{852AF8DB-AA39-4ECD-A2C8-06165E79E5A2}"/>
</file>

<file path=customXml/itemProps4.xml><?xml version="1.0" encoding="utf-8"?>
<ds:datastoreItem xmlns:ds="http://schemas.openxmlformats.org/officeDocument/2006/customXml" ds:itemID="{6D23CFB7-6C93-4EB2-9366-68711C6D8080}"/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44</Words>
  <PresentationFormat>Экран (4:3)</PresentationFormat>
  <Paragraphs>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Евгения</dc:creator>
  <cp:lastModifiedBy>Евгения</cp:lastModifiedBy>
  <cp:revision>5</cp:revision>
  <dcterms:created xsi:type="dcterms:W3CDTF">2017-05-10T13:14:44Z</dcterms:created>
  <dcterms:modified xsi:type="dcterms:W3CDTF">2017-05-10T13:51:45Z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0x010100E0CAE2051F334F4AB4CEB8C44F644D56</vt:lpwstr>
  </property>
  <property fmtid="{D5CDD505-2E9C-101B-9397-08002B2CF9AE}" pid="3" name="_dlc_DocIdItemGuid">
    <vt:lpwstr>32195a4d-bc12-4177-b58d-0afae84bf82e</vt:lpwstr>
  </property>
</Properties>
</file>