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4" r:id="rId5"/>
    <p:sldId id="262" r:id="rId6"/>
    <p:sldId id="263" r:id="rId7"/>
    <p:sldId id="260" r:id="rId8"/>
    <p:sldId id="261" r:id="rId9"/>
    <p:sldId id="270" r:id="rId10"/>
    <p:sldId id="269" r:id="rId11"/>
    <p:sldId id="268" r:id="rId12"/>
    <p:sldId id="267" r:id="rId13"/>
    <p:sldId id="266" r:id="rId14"/>
    <p:sldId id="265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0CEDE-446B-4A92-8974-22D97AF95AF6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AEA0E-2BE4-4AE4-B2F4-B018D53F51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0719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AEA0E-2BE4-4AE4-B2F4-B018D53F516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582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F3579-AF38-419D-90B9-CBC01C3246EF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3B466-90C5-401C-8047-BADC0F7C0B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F3579-AF38-419D-90B9-CBC01C3246EF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3B466-90C5-401C-8047-BADC0F7C0B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F3579-AF38-419D-90B9-CBC01C3246EF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3B466-90C5-401C-8047-BADC0F7C0B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F3579-AF38-419D-90B9-CBC01C3246EF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3B466-90C5-401C-8047-BADC0F7C0B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F3579-AF38-419D-90B9-CBC01C3246EF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3B466-90C5-401C-8047-BADC0F7C0B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F3579-AF38-419D-90B9-CBC01C3246EF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3B466-90C5-401C-8047-BADC0F7C0B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F3579-AF38-419D-90B9-CBC01C3246EF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3B466-90C5-401C-8047-BADC0F7C0B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F3579-AF38-419D-90B9-CBC01C3246EF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3B466-90C5-401C-8047-BADC0F7C0B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F3579-AF38-419D-90B9-CBC01C3246EF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3B466-90C5-401C-8047-BADC0F7C0B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F3579-AF38-419D-90B9-CBC01C3246EF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3B466-90C5-401C-8047-BADC0F7C0B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F3579-AF38-419D-90B9-CBC01C3246EF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3B466-90C5-401C-8047-BADC0F7C0B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F3579-AF38-419D-90B9-CBC01C3246EF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3B466-90C5-401C-8047-BADC0F7C0B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080119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Муниципальное  общеобразовательное  учреждение  </a:t>
            </a:r>
            <a:r>
              <a:rPr lang="ru-RU" sz="1800" b="1" dirty="0" err="1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Николо-Шангская</a:t>
            </a:r>
            <a:r>
              <a:rPr lang="ru-RU" sz="18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  средняя  школа  имени  </a:t>
            </a:r>
            <a:r>
              <a:rPr lang="ru-RU" sz="1800" b="1" dirty="0" err="1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А.А.Ковалева</a:t>
            </a:r>
            <a:r>
              <a:rPr lang="ru-RU" sz="18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Дошкольное  отделение</a:t>
            </a:r>
            <a:endParaRPr lang="ru-RU" sz="1800" b="1" dirty="0">
              <a:solidFill>
                <a:srgbClr val="7030A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27584" y="2177481"/>
            <a:ext cx="3888432" cy="3461319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Портфолио</a:t>
            </a:r>
            <a:br>
              <a:rPr lang="ru-RU" sz="4400" b="1" dirty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воспитателя</a:t>
            </a:r>
            <a:br>
              <a:rPr lang="ru-RU" b="1" dirty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4400" b="1" dirty="0" err="1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Мушниковой</a:t>
            </a:r>
            <a:r>
              <a:rPr lang="ru-RU" sz="4400" b="1" dirty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 Марины Яковлевны</a:t>
            </a:r>
          </a:p>
          <a:p>
            <a:endParaRPr lang="ru-RU" dirty="0"/>
          </a:p>
        </p:txBody>
      </p:sp>
      <p:pic>
        <p:nvPicPr>
          <p:cNvPr id="8" name="Рисунок 7" descr="IMG_20190430_132009.jpg"/>
          <p:cNvPicPr>
            <a:picLocks noChangeAspect="1"/>
          </p:cNvPicPr>
          <p:nvPr/>
        </p:nvPicPr>
        <p:blipFill>
          <a:blip r:embed="rId3" cstate="print"/>
          <a:srcRect l="17800" t="12201" r="27600" b="37400"/>
          <a:stretch>
            <a:fillRect/>
          </a:stretch>
        </p:blipFill>
        <p:spPr>
          <a:xfrm>
            <a:off x="5004048" y="1772816"/>
            <a:ext cx="2808312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3082354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  <a:t>Учеными доказано, что занятия творчеством играют важную положительную роль в развитии психических и эмоциональных качеств ребенка.</a:t>
            </a:r>
            <a:b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  <a:t>Развитие мелкой моторики пальцев рук. Центры головного мозга, отвечающие за речь, внимание, координацию движений и воображения, то есть за ключевые способности, тесно связаны с пальцами и их нервными окончаниями.</a:t>
            </a:r>
            <a:b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22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71774e38c64359dd3e4b691bb1890193.jp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293096"/>
            <a:ext cx="1593238" cy="2123132"/>
          </a:xfrm>
          <a:prstGeom prst="rect">
            <a:avLst/>
          </a:prstGeom>
        </p:spPr>
      </p:pic>
      <p:pic>
        <p:nvPicPr>
          <p:cNvPr id="7" name="Рисунок 6" descr="8a7b08efce6664de6c6441df27049869--preschool-learning-preschool-idea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3068960"/>
            <a:ext cx="2111896" cy="2111896"/>
          </a:xfrm>
          <a:prstGeom prst="rect">
            <a:avLst/>
          </a:prstGeom>
        </p:spPr>
      </p:pic>
      <p:pic>
        <p:nvPicPr>
          <p:cNvPr id="8" name="Рисунок 7" descr="6f4d55e2762eee9e91a7af198d2dd517.jp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4725144"/>
            <a:ext cx="2187562" cy="1659260"/>
          </a:xfrm>
          <a:prstGeom prst="rect">
            <a:avLst/>
          </a:prstGeom>
        </p:spPr>
      </p:pic>
      <p:pic>
        <p:nvPicPr>
          <p:cNvPr id="9" name="Рисунок 8" descr="a_1-10-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3645024"/>
            <a:ext cx="2354560" cy="1440206"/>
          </a:xfrm>
          <a:prstGeom prst="rect">
            <a:avLst/>
          </a:prstGeom>
        </p:spPr>
      </p:pic>
      <p:pic>
        <p:nvPicPr>
          <p:cNvPr id="10" name="Рисунок 9" descr="s1200.jpg"/>
          <p:cNvPicPr>
            <a:picLocks noChangeAspect="1"/>
          </p:cNvPicPr>
          <p:nvPr/>
        </p:nvPicPr>
        <p:blipFill>
          <a:blip r:embed="rId7" cstate="print"/>
          <a:srcRect l="5901" t="4851" r="4326" b="6951"/>
          <a:stretch>
            <a:fillRect/>
          </a:stretch>
        </p:blipFill>
        <p:spPr>
          <a:xfrm>
            <a:off x="6012160" y="2780928"/>
            <a:ext cx="2448272" cy="1803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548680"/>
            <a:ext cx="8352928" cy="309634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Концентрация </a:t>
            </a: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внимания..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Аккуратная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, мелкая и тонкая ручная работа развивает внимание, организует и дисциплинирует мышление: у тех детей, кто любит кропотливый труд, речь ясная, точная.</a:t>
            </a:r>
            <a:b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Сенсорное развитие. 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Сенсорные процессы доминируют в процессе знакомства ребенка с окружающим миром. Восприятие и ощущение играют ключевую роль в формировании интеллектуального развития ребенка. При занятии различными видами рукоделия у ребенка закладываются основные представления о различных свойствах предметов: их форме, положении в пространстве, величине, восприятие цвета.</a:t>
            </a:r>
            <a:r>
              <a:rPr lang="ru-RU" sz="2000" dirty="0" smtClean="0">
                <a:latin typeface="Monotype Corsiva" pitchFamily="66" charset="0"/>
              </a:rPr>
              <a:t/>
            </a:r>
            <a:br>
              <a:rPr lang="ru-RU" sz="2000" dirty="0" smtClean="0">
                <a:latin typeface="Monotype Corsiva" pitchFamily="66" charset="0"/>
              </a:rPr>
            </a:br>
            <a:endParaRPr lang="ru-RU" sz="2000" dirty="0">
              <a:latin typeface="Monotype Corsiva" pitchFamily="66" charset="0"/>
            </a:endParaRPr>
          </a:p>
        </p:txBody>
      </p:sp>
      <p:pic>
        <p:nvPicPr>
          <p:cNvPr id="4" name="Рисунок 3" descr="a_1-10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284984"/>
            <a:ext cx="1828800" cy="1213104"/>
          </a:xfrm>
          <a:prstGeom prst="rect">
            <a:avLst/>
          </a:prstGeom>
        </p:spPr>
      </p:pic>
      <p:pic>
        <p:nvPicPr>
          <p:cNvPr id="7" name="Рисунок 6" descr="detsad-550623-14589313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4293096"/>
            <a:ext cx="2160240" cy="1619380"/>
          </a:xfrm>
          <a:prstGeom prst="rect">
            <a:avLst/>
          </a:prstGeom>
        </p:spPr>
      </p:pic>
      <p:pic>
        <p:nvPicPr>
          <p:cNvPr id="8" name="Рисунок 7" descr="IMG_29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4653136"/>
            <a:ext cx="2459765" cy="1844824"/>
          </a:xfrm>
          <a:prstGeom prst="rect">
            <a:avLst/>
          </a:prstGeom>
        </p:spPr>
      </p:pic>
      <p:pic>
        <p:nvPicPr>
          <p:cNvPr id="9" name="Рисунок 8" descr="IMG_29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4221088"/>
            <a:ext cx="2016224" cy="1512168"/>
          </a:xfrm>
          <a:prstGeom prst="rect">
            <a:avLst/>
          </a:prstGeom>
        </p:spPr>
      </p:pic>
      <p:pic>
        <p:nvPicPr>
          <p:cNvPr id="11" name="Рисунок 10" descr="IMG_20191108_093752.jpg"/>
          <p:cNvPicPr>
            <a:picLocks noChangeAspect="1"/>
          </p:cNvPicPr>
          <p:nvPr/>
        </p:nvPicPr>
        <p:blipFill>
          <a:blip r:embed="rId7" cstate="print"/>
          <a:srcRect t="21650" b="9051"/>
          <a:stretch>
            <a:fillRect/>
          </a:stretch>
        </p:blipFill>
        <p:spPr>
          <a:xfrm>
            <a:off x="6660232" y="3356992"/>
            <a:ext cx="1872208" cy="1729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416247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Художественный ручной труд способствует развитию волевых качеств личности, развивает речь ребенка, внимание, воображение, фантазию, воспитывает любовь к труду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.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 </a:t>
            </a:r>
            <a:b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В процессе работы я заметила, что на занятиях с использованием нетрадиционных видов художественного труда дети проявляют большую активность и работоспособность, меньше отвлекаются и работают более сосредоточенно, что становится залогом успешной предпосылки к раскрытию творческого потенциала. </a:t>
            </a:r>
            <a:b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Каждый педагог выбирает свои формы и методы работы с детьми, но 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все 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мы придерживаемся того, чтобы направить детей на расширение кругозора, на формирование эстетического и художественного вкуса, на развитие их </a:t>
            </a:r>
            <a:r>
              <a:rPr lang="ru-RU" sz="2000" dirty="0" err="1" smtClean="0">
                <a:solidFill>
                  <a:srgbClr val="002060"/>
                </a:solidFill>
                <a:latin typeface="Monotype Corsiva" pitchFamily="66" charset="0"/>
              </a:rPr>
              <a:t>креативности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.</a:t>
            </a:r>
            <a:b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20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0" name="Рисунок 9" descr="IMG_31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4005064"/>
            <a:ext cx="3131840" cy="234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Достижения воспитанников</a:t>
            </a: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Безымян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340768"/>
            <a:ext cx="2404315" cy="3088952"/>
          </a:xfrm>
          <a:prstGeom prst="rect">
            <a:avLst/>
          </a:prstGeom>
        </p:spPr>
      </p:pic>
      <p:pic>
        <p:nvPicPr>
          <p:cNvPr id="7" name="Рисунок 6" descr="Безымянный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1556792"/>
            <a:ext cx="1967525" cy="2712343"/>
          </a:xfrm>
          <a:prstGeom prst="rect">
            <a:avLst/>
          </a:prstGeom>
        </p:spPr>
      </p:pic>
      <p:pic>
        <p:nvPicPr>
          <p:cNvPr id="8" name="Рисунок 7" descr="Безымянный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1340768"/>
            <a:ext cx="2281097" cy="3139628"/>
          </a:xfrm>
          <a:prstGeom prst="rect">
            <a:avLst/>
          </a:prstGeom>
        </p:spPr>
      </p:pic>
      <p:pic>
        <p:nvPicPr>
          <p:cNvPr id="9" name="Рисунок 8" descr="Безымянный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1844824"/>
            <a:ext cx="2397249" cy="3297526"/>
          </a:xfrm>
          <a:prstGeom prst="rect">
            <a:avLst/>
          </a:prstGeom>
        </p:spPr>
      </p:pic>
      <p:pic>
        <p:nvPicPr>
          <p:cNvPr id="11" name="Рисунок 10" descr="Безымянный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6" y="1556792"/>
            <a:ext cx="2579936" cy="3621063"/>
          </a:xfrm>
          <a:prstGeom prst="rect">
            <a:avLst/>
          </a:prstGeom>
        </p:spPr>
      </p:pic>
      <p:pic>
        <p:nvPicPr>
          <p:cNvPr id="12" name="Рисунок 11" descr="Бурхарт Михаил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5536" y="2852936"/>
            <a:ext cx="3563888" cy="2519510"/>
          </a:xfrm>
          <a:prstGeom prst="rect">
            <a:avLst/>
          </a:prstGeom>
        </p:spPr>
      </p:pic>
      <p:pic>
        <p:nvPicPr>
          <p:cNvPr id="13" name="Рисунок 12" descr="Вах Варвар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63688" y="3717032"/>
            <a:ext cx="3779912" cy="2672230"/>
          </a:xfrm>
          <a:prstGeom prst="rect">
            <a:avLst/>
          </a:prstGeom>
        </p:spPr>
      </p:pic>
      <p:pic>
        <p:nvPicPr>
          <p:cNvPr id="14" name="Рисунок 13" descr="Коноплёвы Илья и Софья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95936" y="4365104"/>
            <a:ext cx="3275856" cy="2315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Достижения воспитанников</a:t>
            </a: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Усков Денис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484784"/>
            <a:ext cx="3563888" cy="2519510"/>
          </a:xfrm>
          <a:prstGeom prst="rect">
            <a:avLst/>
          </a:prstGeom>
        </p:spPr>
      </p:pic>
      <p:pic>
        <p:nvPicPr>
          <p:cNvPr id="7" name="Рисунок 6" descr="Щенникова Полин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1844824"/>
            <a:ext cx="3563888" cy="2519510"/>
          </a:xfrm>
          <a:prstGeom prst="rect">
            <a:avLst/>
          </a:prstGeom>
        </p:spPr>
      </p:pic>
      <p:pic>
        <p:nvPicPr>
          <p:cNvPr id="8" name="Рисунок 7" descr="Яценко Данил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1124744"/>
            <a:ext cx="3203848" cy="2264978"/>
          </a:xfrm>
          <a:prstGeom prst="rect">
            <a:avLst/>
          </a:prstGeom>
        </p:spPr>
      </p:pic>
      <p:pic>
        <p:nvPicPr>
          <p:cNvPr id="9" name="Рисунок 8" descr="IMG_20181025_1745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4" y="1340768"/>
            <a:ext cx="2085696" cy="2780928"/>
          </a:xfrm>
          <a:prstGeom prst="rect">
            <a:avLst/>
          </a:prstGeom>
        </p:spPr>
      </p:pic>
      <p:pic>
        <p:nvPicPr>
          <p:cNvPr id="10" name="Рисунок 9" descr="Безымянный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3568" y="3212976"/>
            <a:ext cx="2088232" cy="2900577"/>
          </a:xfrm>
          <a:prstGeom prst="rect">
            <a:avLst/>
          </a:prstGeom>
        </p:spPr>
      </p:pic>
      <p:pic>
        <p:nvPicPr>
          <p:cNvPr id="11" name="Рисунок 10" descr="IMG_20191101_083431.jpg"/>
          <p:cNvPicPr>
            <a:picLocks noChangeAspect="1"/>
          </p:cNvPicPr>
          <p:nvPr/>
        </p:nvPicPr>
        <p:blipFill>
          <a:blip r:embed="rId8" cstate="print"/>
          <a:srcRect l="2401" r="5201" b="3801"/>
          <a:stretch>
            <a:fillRect/>
          </a:stretch>
        </p:blipFill>
        <p:spPr>
          <a:xfrm>
            <a:off x="2123728" y="3645024"/>
            <a:ext cx="2126766" cy="2952328"/>
          </a:xfrm>
          <a:prstGeom prst="rect">
            <a:avLst/>
          </a:prstGeom>
        </p:spPr>
      </p:pic>
      <p:pic>
        <p:nvPicPr>
          <p:cNvPr id="12" name="Рисунок 11" descr="IMG_20191101_083526.jpg"/>
          <p:cNvPicPr>
            <a:picLocks noChangeAspect="1"/>
          </p:cNvPicPr>
          <p:nvPr/>
        </p:nvPicPr>
        <p:blipFill>
          <a:blip r:embed="rId9" cstate="print"/>
          <a:srcRect l="5600" r="2401"/>
          <a:stretch>
            <a:fillRect/>
          </a:stretch>
        </p:blipFill>
        <p:spPr>
          <a:xfrm>
            <a:off x="3491880" y="2902758"/>
            <a:ext cx="2232248" cy="3235162"/>
          </a:xfrm>
          <a:prstGeom prst="rect">
            <a:avLst/>
          </a:prstGeom>
        </p:spPr>
      </p:pic>
      <p:pic>
        <p:nvPicPr>
          <p:cNvPr id="13" name="Рисунок 12" descr="IMG_20191106_190148.jpg"/>
          <p:cNvPicPr>
            <a:picLocks noChangeAspect="1"/>
          </p:cNvPicPr>
          <p:nvPr/>
        </p:nvPicPr>
        <p:blipFill>
          <a:blip r:embed="rId10" cstate="print"/>
          <a:srcRect l="3801" t="2100" r="8001" b="3401"/>
          <a:stretch>
            <a:fillRect/>
          </a:stretch>
        </p:blipFill>
        <p:spPr>
          <a:xfrm>
            <a:off x="5364088" y="2708920"/>
            <a:ext cx="2621091" cy="374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Мои увлечения </a:t>
            </a: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4" name="Рисунок 13" descr="IMG_20191102_154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68760"/>
            <a:ext cx="1944216" cy="2592288"/>
          </a:xfrm>
          <a:prstGeom prst="rect">
            <a:avLst/>
          </a:prstGeom>
        </p:spPr>
      </p:pic>
      <p:pic>
        <p:nvPicPr>
          <p:cNvPr id="15" name="Рисунок 14" descr="i (18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772816"/>
            <a:ext cx="2181225" cy="2181225"/>
          </a:xfrm>
          <a:prstGeom prst="rect">
            <a:avLst/>
          </a:prstGeom>
        </p:spPr>
      </p:pic>
      <p:pic>
        <p:nvPicPr>
          <p:cNvPr id="16" name="Рисунок 15" descr="i (6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1340768"/>
            <a:ext cx="2181225" cy="2181225"/>
          </a:xfrm>
          <a:prstGeom prst="rect">
            <a:avLst/>
          </a:prstGeom>
        </p:spPr>
      </p:pic>
      <p:pic>
        <p:nvPicPr>
          <p:cNvPr id="17" name="Рисунок 16" descr="i (8).jpg"/>
          <p:cNvPicPr>
            <a:picLocks noChangeAspect="1"/>
          </p:cNvPicPr>
          <p:nvPr/>
        </p:nvPicPr>
        <p:blipFill>
          <a:blip r:embed="rId6" cstate="print"/>
          <a:srcRect b="10385"/>
          <a:stretch>
            <a:fillRect/>
          </a:stretch>
        </p:blipFill>
        <p:spPr>
          <a:xfrm>
            <a:off x="5868144" y="1052736"/>
            <a:ext cx="2181225" cy="1954709"/>
          </a:xfrm>
          <a:prstGeom prst="rect">
            <a:avLst/>
          </a:prstGeom>
        </p:spPr>
      </p:pic>
      <p:pic>
        <p:nvPicPr>
          <p:cNvPr id="18" name="Рисунок 17" descr="i (15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544" y="3429000"/>
            <a:ext cx="2181225" cy="2181225"/>
          </a:xfrm>
          <a:prstGeom prst="rect">
            <a:avLst/>
          </a:prstGeom>
        </p:spPr>
      </p:pic>
      <p:pic>
        <p:nvPicPr>
          <p:cNvPr id="19" name="Рисунок 18" descr="IMG_20180830_17373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39752" y="3789040"/>
            <a:ext cx="1998222" cy="2664296"/>
          </a:xfrm>
          <a:prstGeom prst="rect">
            <a:avLst/>
          </a:prstGeom>
        </p:spPr>
      </p:pic>
      <p:pic>
        <p:nvPicPr>
          <p:cNvPr id="20" name="Рисунок 19" descr="i (9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67944" y="2924944"/>
            <a:ext cx="2181225" cy="2181225"/>
          </a:xfrm>
          <a:prstGeom prst="rect">
            <a:avLst/>
          </a:prstGeom>
        </p:spPr>
      </p:pic>
      <p:pic>
        <p:nvPicPr>
          <p:cNvPr id="21" name="Рисунок 20" descr="i (12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56176" y="2564904"/>
            <a:ext cx="2181225" cy="2181225"/>
          </a:xfrm>
          <a:prstGeom prst="rect">
            <a:avLst/>
          </a:prstGeom>
        </p:spPr>
      </p:pic>
      <p:pic>
        <p:nvPicPr>
          <p:cNvPr id="22" name="Рисунок 21" descr="i (14)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16016" y="4437112"/>
            <a:ext cx="2181225" cy="2181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29766">
            <a:off x="467544" y="404664"/>
            <a:ext cx="2664295" cy="1998221"/>
          </a:xfrm>
          <a:prstGeom prst="rect">
            <a:avLst/>
          </a:prstGeom>
        </p:spPr>
      </p:pic>
      <p:pic>
        <p:nvPicPr>
          <p:cNvPr id="7" name="Рисунок 6" descr="i (1).jpg"/>
          <p:cNvPicPr>
            <a:picLocks noChangeAspect="1"/>
          </p:cNvPicPr>
          <p:nvPr/>
        </p:nvPicPr>
        <p:blipFill>
          <a:blip r:embed="rId4" cstate="print"/>
          <a:srcRect t="20569" r="21650"/>
          <a:stretch>
            <a:fillRect/>
          </a:stretch>
        </p:blipFill>
        <p:spPr>
          <a:xfrm>
            <a:off x="1907704" y="1412776"/>
            <a:ext cx="3119309" cy="1776940"/>
          </a:xfrm>
          <a:prstGeom prst="rect">
            <a:avLst/>
          </a:prstGeom>
        </p:spPr>
      </p:pic>
      <p:pic>
        <p:nvPicPr>
          <p:cNvPr id="8" name="Рисунок 7" descr="IMG_20190720_132033.jpg"/>
          <p:cNvPicPr>
            <a:picLocks noChangeAspect="1"/>
          </p:cNvPicPr>
          <p:nvPr/>
        </p:nvPicPr>
        <p:blipFill>
          <a:blip r:embed="rId5" cstate="print"/>
          <a:srcRect b="16344"/>
          <a:stretch>
            <a:fillRect/>
          </a:stretch>
        </p:blipFill>
        <p:spPr>
          <a:xfrm rot="502485">
            <a:off x="4283968" y="404664"/>
            <a:ext cx="2160240" cy="2409549"/>
          </a:xfrm>
          <a:prstGeom prst="rect">
            <a:avLst/>
          </a:prstGeom>
        </p:spPr>
      </p:pic>
      <p:pic>
        <p:nvPicPr>
          <p:cNvPr id="9" name="Рисунок 8" descr="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4248" y="476672"/>
            <a:ext cx="1527391" cy="3037359"/>
          </a:xfrm>
          <a:prstGeom prst="rect">
            <a:avLst/>
          </a:prstGeom>
        </p:spPr>
      </p:pic>
      <p:pic>
        <p:nvPicPr>
          <p:cNvPr id="10" name="Рисунок 9" descr="i (2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060511">
            <a:off x="395536" y="2636912"/>
            <a:ext cx="2181225" cy="2181225"/>
          </a:xfrm>
          <a:prstGeom prst="rect">
            <a:avLst/>
          </a:prstGeom>
        </p:spPr>
      </p:pic>
      <p:pic>
        <p:nvPicPr>
          <p:cNvPr id="11" name="Рисунок 10" descr="i (5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67744" y="3140968"/>
            <a:ext cx="2181225" cy="2181225"/>
          </a:xfrm>
          <a:prstGeom prst="rect">
            <a:avLst/>
          </a:prstGeom>
        </p:spPr>
      </p:pic>
      <p:pic>
        <p:nvPicPr>
          <p:cNvPr id="12" name="Рисунок 11" descr="i (10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79912" y="2492896"/>
            <a:ext cx="2181225" cy="2181225"/>
          </a:xfrm>
          <a:prstGeom prst="rect">
            <a:avLst/>
          </a:prstGeom>
        </p:spPr>
      </p:pic>
      <p:pic>
        <p:nvPicPr>
          <p:cNvPr id="13" name="Рисунок 12" descr="i (23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1146227">
            <a:off x="5868144" y="2060848"/>
            <a:ext cx="2181225" cy="2181225"/>
          </a:xfrm>
          <a:prstGeom prst="rect">
            <a:avLst/>
          </a:prstGeom>
        </p:spPr>
      </p:pic>
      <p:pic>
        <p:nvPicPr>
          <p:cNvPr id="14" name="Рисунок 13" descr="i (24)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7584" y="4437112"/>
            <a:ext cx="2181225" cy="2181225"/>
          </a:xfrm>
          <a:prstGeom prst="rect">
            <a:avLst/>
          </a:prstGeom>
        </p:spPr>
      </p:pic>
      <p:pic>
        <p:nvPicPr>
          <p:cNvPr id="15" name="Рисунок 14" descr="i (25)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0911117">
            <a:off x="3347864" y="4149080"/>
            <a:ext cx="2181225" cy="2181225"/>
          </a:xfrm>
          <a:prstGeom prst="rect">
            <a:avLst/>
          </a:prstGeom>
        </p:spPr>
      </p:pic>
      <p:pic>
        <p:nvPicPr>
          <p:cNvPr id="16" name="Рисунок 15" descr="i (26)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646685">
            <a:off x="5476791" y="4045759"/>
            <a:ext cx="2181225" cy="2181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 (2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039435">
            <a:off x="835343" y="700455"/>
            <a:ext cx="2181225" cy="2181225"/>
          </a:xfrm>
          <a:prstGeom prst="rect">
            <a:avLst/>
          </a:prstGeom>
        </p:spPr>
      </p:pic>
      <p:pic>
        <p:nvPicPr>
          <p:cNvPr id="7" name="Рисунок 6" descr="i (2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620688"/>
            <a:ext cx="2181225" cy="2181225"/>
          </a:xfrm>
          <a:prstGeom prst="rect">
            <a:avLst/>
          </a:prstGeom>
        </p:spPr>
      </p:pic>
      <p:pic>
        <p:nvPicPr>
          <p:cNvPr id="8" name="Рисунок 7" descr="IMG_20190331_1321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00938">
            <a:off x="4368276" y="903386"/>
            <a:ext cx="2409732" cy="3212976"/>
          </a:xfrm>
          <a:prstGeom prst="rect">
            <a:avLst/>
          </a:prstGeom>
        </p:spPr>
      </p:pic>
      <p:pic>
        <p:nvPicPr>
          <p:cNvPr id="9" name="Рисунок 8" descr="IMG_20190331_1322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99016">
            <a:off x="6277631" y="543226"/>
            <a:ext cx="2114124" cy="2818832"/>
          </a:xfrm>
          <a:prstGeom prst="rect">
            <a:avLst/>
          </a:prstGeom>
        </p:spPr>
      </p:pic>
      <p:pic>
        <p:nvPicPr>
          <p:cNvPr id="10" name="Рисунок 9" descr="IMG_20191106_184333.jpg"/>
          <p:cNvPicPr>
            <a:picLocks noChangeAspect="1"/>
          </p:cNvPicPr>
          <p:nvPr/>
        </p:nvPicPr>
        <p:blipFill>
          <a:blip r:embed="rId7" cstate="print"/>
          <a:srcRect b="20600"/>
          <a:stretch>
            <a:fillRect/>
          </a:stretch>
        </p:blipFill>
        <p:spPr>
          <a:xfrm>
            <a:off x="467544" y="2852936"/>
            <a:ext cx="2788737" cy="2952328"/>
          </a:xfrm>
          <a:prstGeom prst="rect">
            <a:avLst/>
          </a:prstGeom>
        </p:spPr>
      </p:pic>
      <p:pic>
        <p:nvPicPr>
          <p:cNvPr id="11" name="Рисунок 10" descr="фото103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1847697" y="4137079"/>
            <a:ext cx="2784310" cy="2088232"/>
          </a:xfrm>
          <a:prstGeom prst="rect">
            <a:avLst/>
          </a:prstGeom>
        </p:spPr>
      </p:pic>
      <p:pic>
        <p:nvPicPr>
          <p:cNvPr id="12" name="Рисунок 11" descr="фото124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3503881" y="3272983"/>
            <a:ext cx="2784309" cy="2088232"/>
          </a:xfrm>
          <a:prstGeom prst="rect">
            <a:avLst/>
          </a:prstGeom>
        </p:spPr>
      </p:pic>
      <p:pic>
        <p:nvPicPr>
          <p:cNvPr id="13" name="Рисунок 12" descr="фото122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80112" y="4365104"/>
            <a:ext cx="2726432" cy="2044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IMG_20191031_1708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620688"/>
            <a:ext cx="2232248" cy="2976331"/>
          </a:xfrm>
          <a:prstGeom prst="rect">
            <a:avLst/>
          </a:prstGeom>
        </p:spPr>
      </p:pic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1043608" y="2204864"/>
            <a:ext cx="7272807" cy="352839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Спасибо за внимание!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976664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                     Личные  данные.</a:t>
            </a:r>
            <a:b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Дата рождения:  05.11.1977г</a:t>
            </a:r>
            <a:b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О</a:t>
            </a: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бразование: среднее-специальное</a:t>
            </a:r>
            <a:b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Специальность: «Дошкольное образование»</a:t>
            </a:r>
            <a:b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Категория: 1 </a:t>
            </a:r>
            <a:r>
              <a:rPr lang="ru-RU" sz="32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кв.категория</a:t>
            </a: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Общий стаж:  26 лет </a:t>
            </a:r>
            <a:b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2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Пед.стаж</a:t>
            </a: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: 11 лет</a:t>
            </a:r>
            <a:b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endParaRPr lang="ru-RU" sz="32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 descr="s12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645024"/>
            <a:ext cx="1726965" cy="2442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Образование</a:t>
            </a:r>
            <a:endParaRPr lang="ru-RU" sz="36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Безымянный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1484784"/>
            <a:ext cx="4248472" cy="2934966"/>
          </a:xfrm>
          <a:prstGeom prst="rect">
            <a:avLst/>
          </a:prstGeom>
        </p:spPr>
      </p:pic>
      <p:pic>
        <p:nvPicPr>
          <p:cNvPr id="8" name="Рисунок 7" descr="s12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3568" y="3933056"/>
            <a:ext cx="1611570" cy="2226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  <a:t>Повышение квалификации</a:t>
            </a:r>
            <a:endParaRPr lang="ru-RU" sz="32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Безымянный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221088"/>
            <a:ext cx="2859258" cy="2009403"/>
          </a:xfrm>
          <a:prstGeom prst="rect">
            <a:avLst/>
          </a:prstGeom>
        </p:spPr>
      </p:pic>
      <p:pic>
        <p:nvPicPr>
          <p:cNvPr id="7" name="Рисунок 6" descr="Безымянный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3284984"/>
            <a:ext cx="3081082" cy="2145547"/>
          </a:xfrm>
          <a:prstGeom prst="rect">
            <a:avLst/>
          </a:prstGeom>
        </p:spPr>
      </p:pic>
      <p:pic>
        <p:nvPicPr>
          <p:cNvPr id="8" name="Рисунок 7" descr="Безымянный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2132856"/>
            <a:ext cx="3541589" cy="2527141"/>
          </a:xfrm>
          <a:prstGeom prst="rect">
            <a:avLst/>
          </a:prstGeom>
        </p:spPr>
      </p:pic>
      <p:pic>
        <p:nvPicPr>
          <p:cNvPr id="10" name="Рисунок 9" descr="Безымянный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1124744"/>
            <a:ext cx="4064695" cy="2890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Повышение  квалификации</a:t>
            </a:r>
            <a:endParaRPr lang="ru-RU" sz="36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7" name="Рисунок 6" descr="Безымянный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196752"/>
            <a:ext cx="3642172" cy="2611369"/>
          </a:xfrm>
          <a:prstGeom prst="rect">
            <a:avLst/>
          </a:prstGeom>
        </p:spPr>
      </p:pic>
      <p:pic>
        <p:nvPicPr>
          <p:cNvPr id="9" name="Рисунок 8" descr="Безымянный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1700808"/>
            <a:ext cx="5068044" cy="3589865"/>
          </a:xfrm>
          <a:prstGeom prst="rect">
            <a:avLst/>
          </a:prstGeom>
        </p:spPr>
      </p:pic>
      <p:pic>
        <p:nvPicPr>
          <p:cNvPr id="10" name="Рисунок 9" descr="Безымянный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3068960"/>
            <a:ext cx="2520280" cy="3513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  <a:t>Грамоты , дипломы, благодарность.</a:t>
            </a:r>
            <a:endParaRPr lang="ru-RU" sz="32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Безымянный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20653">
            <a:off x="659205" y="1482337"/>
            <a:ext cx="2063640" cy="2918842"/>
          </a:xfrm>
          <a:prstGeom prst="rect">
            <a:avLst/>
          </a:prstGeom>
        </p:spPr>
      </p:pic>
      <p:pic>
        <p:nvPicPr>
          <p:cNvPr id="7" name="Рисунок 6" descr="Безымянный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124744"/>
            <a:ext cx="2088232" cy="2872458"/>
          </a:xfrm>
          <a:prstGeom prst="rect">
            <a:avLst/>
          </a:prstGeom>
        </p:spPr>
      </p:pic>
      <p:pic>
        <p:nvPicPr>
          <p:cNvPr id="9" name="Рисунок 8" descr="Безымянный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1556792"/>
            <a:ext cx="1944216" cy="2797021"/>
          </a:xfrm>
          <a:prstGeom prst="rect">
            <a:avLst/>
          </a:prstGeom>
        </p:spPr>
      </p:pic>
      <p:pic>
        <p:nvPicPr>
          <p:cNvPr id="10" name="Рисунок 9" descr="Безымянный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4048" y="1052736"/>
            <a:ext cx="1978197" cy="2996952"/>
          </a:xfrm>
          <a:prstGeom prst="rect">
            <a:avLst/>
          </a:prstGeom>
        </p:spPr>
      </p:pic>
      <p:pic>
        <p:nvPicPr>
          <p:cNvPr id="11" name="Рисунок 10" descr="Безымянный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123015">
            <a:off x="6487926" y="1452638"/>
            <a:ext cx="1882575" cy="2817187"/>
          </a:xfrm>
          <a:prstGeom prst="rect">
            <a:avLst/>
          </a:prstGeom>
        </p:spPr>
      </p:pic>
      <p:pic>
        <p:nvPicPr>
          <p:cNvPr id="12" name="Рисунок 11" descr="Безымянный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869749">
            <a:off x="1610412" y="3106922"/>
            <a:ext cx="2031350" cy="2861121"/>
          </a:xfrm>
          <a:prstGeom prst="rect">
            <a:avLst/>
          </a:prstGeom>
        </p:spPr>
      </p:pic>
      <p:pic>
        <p:nvPicPr>
          <p:cNvPr id="13" name="Рисунок 12" descr="гр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47864" y="3933056"/>
            <a:ext cx="3312368" cy="2260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  <a:t>Грамоты, дипломы, благодарность. </a:t>
            </a:r>
            <a:endParaRPr lang="ru-RU" sz="32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Безымянный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484784"/>
            <a:ext cx="2368292" cy="3360415"/>
          </a:xfrm>
          <a:prstGeom prst="rect">
            <a:avLst/>
          </a:prstGeom>
        </p:spPr>
      </p:pic>
      <p:pic>
        <p:nvPicPr>
          <p:cNvPr id="7" name="Рисунок 6" descr="Безымянный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1196752"/>
            <a:ext cx="2231182" cy="3139628"/>
          </a:xfrm>
          <a:prstGeom prst="rect">
            <a:avLst/>
          </a:prstGeom>
        </p:spPr>
      </p:pic>
      <p:pic>
        <p:nvPicPr>
          <p:cNvPr id="8" name="Рисунок 7" descr="Безымянный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268760"/>
            <a:ext cx="3426147" cy="2430625"/>
          </a:xfrm>
          <a:prstGeom prst="rect">
            <a:avLst/>
          </a:prstGeom>
        </p:spPr>
      </p:pic>
      <p:pic>
        <p:nvPicPr>
          <p:cNvPr id="10" name="Рисунок 9" descr="IMG_20191105_214337.jpg"/>
          <p:cNvPicPr>
            <a:picLocks noChangeAspect="1"/>
          </p:cNvPicPr>
          <p:nvPr/>
        </p:nvPicPr>
        <p:blipFill>
          <a:blip r:embed="rId6" cstate="print"/>
          <a:srcRect l="3538" t="2751" b="4851"/>
          <a:stretch>
            <a:fillRect/>
          </a:stretch>
        </p:blipFill>
        <p:spPr>
          <a:xfrm>
            <a:off x="683568" y="4365104"/>
            <a:ext cx="2520280" cy="1810591"/>
          </a:xfrm>
          <a:prstGeom prst="rect">
            <a:avLst/>
          </a:prstGeom>
        </p:spPr>
      </p:pic>
      <p:pic>
        <p:nvPicPr>
          <p:cNvPr id="11" name="Рисунок 10" descr="Безымянный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9792" y="3140968"/>
            <a:ext cx="2490906" cy="3513956"/>
          </a:xfrm>
          <a:prstGeom prst="rect">
            <a:avLst/>
          </a:prstGeom>
        </p:spPr>
      </p:pic>
      <p:pic>
        <p:nvPicPr>
          <p:cNvPr id="12" name="Рисунок 11" descr="Мушникова Марина Яковлевн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3717032"/>
            <a:ext cx="1814129" cy="2564904"/>
          </a:xfrm>
          <a:prstGeom prst="rect">
            <a:avLst/>
          </a:prstGeom>
        </p:spPr>
      </p:pic>
      <p:pic>
        <p:nvPicPr>
          <p:cNvPr id="13" name="Рисунок 12" descr="Мушникова Марина Яковлевна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84168" y="2780928"/>
            <a:ext cx="2425295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46450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solidFill>
                  <a:srgbClr val="002060"/>
                </a:solidFill>
                <a:latin typeface="Monotype Corsiva" pitchFamily="66" charset="0"/>
              </a:rPr>
              <a:t>Творчество в жизни ребенка.</a:t>
            </a:r>
            <a:r>
              <a:rPr lang="ru-RU" sz="31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Monotype Corsiva" pitchFamily="66" charset="0"/>
              </a:rPr>
              <a:t>«В глубине человека заложена творческая сила.</a:t>
            </a:r>
            <a:br>
              <a:rPr lang="ru-RU" sz="31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Monotype Corsiva" pitchFamily="66" charset="0"/>
              </a:rPr>
              <a:t>Которая способна создать то, что должно быть,</a:t>
            </a:r>
            <a:br>
              <a:rPr lang="ru-RU" sz="31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Monotype Corsiva" pitchFamily="66" charset="0"/>
              </a:rPr>
              <a:t>Которая не дает нам покоя и отдыха, пока мы не </a:t>
            </a:r>
            <a:br>
              <a:rPr lang="ru-RU" sz="31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Monotype Corsiva" pitchFamily="66" charset="0"/>
              </a:rPr>
              <a:t>выразим это вне нас тем или иным способом».</a:t>
            </a:r>
            <a:br>
              <a:rPr lang="ru-RU" sz="31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100" dirty="0" err="1" smtClean="0">
                <a:solidFill>
                  <a:srgbClr val="002060"/>
                </a:solidFill>
                <a:latin typeface="Monotype Corsiva" pitchFamily="66" charset="0"/>
              </a:rPr>
              <a:t>Йоганн</a:t>
            </a:r>
            <a:r>
              <a:rPr lang="ru-RU" sz="3100" dirty="0" smtClean="0">
                <a:solidFill>
                  <a:srgbClr val="002060"/>
                </a:solidFill>
                <a:latin typeface="Monotype Corsiva" pitchFamily="66" charset="0"/>
              </a:rPr>
              <a:t> Вольфганг Гёте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finger-pinting-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64515">
            <a:off x="499374" y="3640332"/>
            <a:ext cx="2952039" cy="2248470"/>
          </a:xfrm>
          <a:prstGeom prst="rect">
            <a:avLst/>
          </a:prstGeom>
        </p:spPr>
      </p:pic>
      <p:pic>
        <p:nvPicPr>
          <p:cNvPr id="7" name="Рисунок 6" descr="s1200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15788">
            <a:off x="6150318" y="3639166"/>
            <a:ext cx="2276872" cy="2276872"/>
          </a:xfrm>
          <a:prstGeom prst="rect">
            <a:avLst/>
          </a:prstGeom>
        </p:spPr>
      </p:pic>
      <p:pic>
        <p:nvPicPr>
          <p:cNvPr id="8" name="Рисунок 7" descr="f5987f47eb678b46264083bcd70bcdb4.jp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3501008"/>
            <a:ext cx="2304303" cy="306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771800" y="274638"/>
            <a:ext cx="3384376" cy="625070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</a:t>
            </a:r>
            <a: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  <a:t>В современном мире очень остро стоит вопрос о досуге и занятости детей разного возраста. И это неспроста, ведь ни для кого не секрет, что современные дети все чаще предпочитают чтению книг просмотр телевизора, а занятию творчеством компьютерные игры, в результате чего происходит настоящая </a:t>
            </a:r>
            <a:r>
              <a:rPr lang="ru-RU" sz="2200" dirty="0" err="1" smtClean="0">
                <a:solidFill>
                  <a:srgbClr val="002060"/>
                </a:solidFill>
                <a:latin typeface="Monotype Corsiva" pitchFamily="66" charset="0"/>
              </a:rPr>
              <a:t>дезадаптация</a:t>
            </a:r>
            <a: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  <a:t> к реальной жизни. Ребенок начинает меньше общаться со своими сверстниками и отвыкает думать сам.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4" name="Рисунок 3" descr="_29937-16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94064">
            <a:off x="737748" y="674869"/>
            <a:ext cx="1714521" cy="1714521"/>
          </a:xfrm>
          <a:prstGeom prst="rect">
            <a:avLst/>
          </a:prstGeom>
        </p:spPr>
      </p:pic>
      <p:pic>
        <p:nvPicPr>
          <p:cNvPr id="7" name="Рисунок 6" descr="0_986b7_92c9797d_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764704"/>
            <a:ext cx="1680976" cy="1048509"/>
          </a:xfrm>
          <a:prstGeom prst="rect">
            <a:avLst/>
          </a:prstGeom>
        </p:spPr>
      </p:pic>
      <p:pic>
        <p:nvPicPr>
          <p:cNvPr id="8" name="Рисунок 7" descr="679e43f030b42fd0cd2e7b1a76983f57-topcrop-800x6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2204864"/>
            <a:ext cx="1889786" cy="1417340"/>
          </a:xfrm>
          <a:prstGeom prst="rect">
            <a:avLst/>
          </a:prstGeom>
        </p:spPr>
      </p:pic>
      <p:pic>
        <p:nvPicPr>
          <p:cNvPr id="9" name="Рисунок 8" descr="122255_58f0304b9e7ec58f0304b9e828.jpeg"/>
          <p:cNvPicPr>
            <a:picLocks noChangeAspect="1"/>
          </p:cNvPicPr>
          <p:nvPr/>
        </p:nvPicPr>
        <p:blipFill>
          <a:blip r:embed="rId6" cstate="print"/>
          <a:srcRect r="20114"/>
          <a:stretch>
            <a:fillRect/>
          </a:stretch>
        </p:blipFill>
        <p:spPr>
          <a:xfrm rot="959302">
            <a:off x="509966" y="2322866"/>
            <a:ext cx="2134744" cy="1653536"/>
          </a:xfrm>
          <a:prstGeom prst="rect">
            <a:avLst/>
          </a:prstGeom>
        </p:spPr>
      </p:pic>
      <p:pic>
        <p:nvPicPr>
          <p:cNvPr id="10" name="Рисунок 9" descr="fbimg.jpg"/>
          <p:cNvPicPr>
            <a:picLocks noChangeAspect="1"/>
          </p:cNvPicPr>
          <p:nvPr/>
        </p:nvPicPr>
        <p:blipFill>
          <a:blip r:embed="rId7" cstate="print"/>
          <a:srcRect l="12200" r="13776"/>
          <a:stretch>
            <a:fillRect/>
          </a:stretch>
        </p:blipFill>
        <p:spPr>
          <a:xfrm rot="20380632">
            <a:off x="522880" y="3973348"/>
            <a:ext cx="2166018" cy="1536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6V4XDJZHKHHZ-737-1102</_dlc_DocId>
    <_dlc_DocIdUrl xmlns="d4d6ac07-9d60-403d-ada4-7b1b04443535">
      <Url>http://www.eduportal44.ru/sharya_r/14/_layouts/15/DocIdRedir.aspx?ID=6V4XDJZHKHHZ-737-1102</Url>
      <Description>6V4XDJZHKHHZ-737-1102</Description>
    </_dlc_DocIdUrl>
    <_x003d__x0029_ xmlns="f2f3f70d-60e0-4d4e-acfe-ca5edd9fe64e">
      <Url xsi:nil="true"/>
      <Description xsi:nil="true"/>
    </_x003d__x0029_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0CAE2051F334F4AB4CEB8C44F644D56" ma:contentTypeVersion="1" ma:contentTypeDescription="Создание документа." ma:contentTypeScope="" ma:versionID="c7777c05679badfcd53dcddbf0a20964">
  <xsd:schema xmlns:xsd="http://www.w3.org/2001/XMLSchema" xmlns:xs="http://www.w3.org/2001/XMLSchema" xmlns:p="http://schemas.microsoft.com/office/2006/metadata/properties" xmlns:ns2="d4d6ac07-9d60-403d-ada4-7b1b04443535" xmlns:ns3="f2f3f70d-60e0-4d4e-acfe-ca5edd9fe64e" targetNamespace="http://schemas.microsoft.com/office/2006/metadata/properties" ma:root="true" ma:fieldsID="cdd9b3ffd2a008b3b626352fcca4f446" ns2:_="" ns3:_="">
    <xsd:import namespace="d4d6ac07-9d60-403d-ada4-7b1b04443535"/>
    <xsd:import namespace="f2f3f70d-60e0-4d4e-acfe-ca5edd9fe64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03d__x0029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f3f70d-60e0-4d4e-acfe-ca5edd9fe64e" elementFormDefault="qualified">
    <xsd:import namespace="http://schemas.microsoft.com/office/2006/documentManagement/types"/>
    <xsd:import namespace="http://schemas.microsoft.com/office/infopath/2007/PartnerControls"/>
    <xsd:element name="_x003d__x0029_" ma:index="11" nillable="true" ma:displayName="=)" ma:format="Image" ma:internalName="_x003d__x0029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8743EE-55FD-49CD-9C83-EE85CC71B1A2}"/>
</file>

<file path=customXml/itemProps2.xml><?xml version="1.0" encoding="utf-8"?>
<ds:datastoreItem xmlns:ds="http://schemas.openxmlformats.org/officeDocument/2006/customXml" ds:itemID="{09ABC48E-A89E-4203-A74C-1A2DE227E1A6}"/>
</file>

<file path=customXml/itemProps3.xml><?xml version="1.0" encoding="utf-8"?>
<ds:datastoreItem xmlns:ds="http://schemas.openxmlformats.org/officeDocument/2006/customXml" ds:itemID="{59FC570C-BCE0-46C3-9A6E-7A30ED5254C3}"/>
</file>

<file path=customXml/itemProps4.xml><?xml version="1.0" encoding="utf-8"?>
<ds:datastoreItem xmlns:ds="http://schemas.openxmlformats.org/officeDocument/2006/customXml" ds:itemID="{5078C029-A5D9-4D31-8C85-8E91AA1737F6}"/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157</Words>
  <Application>Microsoft Office PowerPoint</Application>
  <PresentationFormat>Экран (4:3)</PresentationFormat>
  <Paragraphs>18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Муниципальное  общеобразовательное  учреждение  Николо-Шангская  средняя  школа  имени  А.А.Ковалева Дошкольное  отделение</vt:lpstr>
      <vt:lpstr>                                Личные  данные.  Дата рождения:  05.11.1977г Образование: среднее-специальное Специальность: «Дошкольное образование» Категория: 1 кв.категория Общий стаж:  26 лет  Пед.стаж: 11 лет   </vt:lpstr>
      <vt:lpstr>Образование</vt:lpstr>
      <vt:lpstr>Повышение квалификации</vt:lpstr>
      <vt:lpstr>Повышение  квалификации</vt:lpstr>
      <vt:lpstr>Грамоты , дипломы, благодарность.</vt:lpstr>
      <vt:lpstr>Грамоты, дипломы, благодарность. </vt:lpstr>
      <vt:lpstr>Творчество в жизни ребенка. «В глубине человека заложена творческая сила. Которая способна создать то, что должно быть, Которая не дает нам покоя и отдыха, пока мы не  выразим это вне нас тем или иным способом». Йоганн Вольфганг Гёте </vt:lpstr>
      <vt:lpstr> В современном мире очень остро стоит вопрос о досуге и занятости детей разного возраста. И это неспроста, ведь ни для кого не секрет, что современные дети все чаще предпочитают чтению книг просмотр телевизора, а занятию творчеством компьютерные игры, в результате чего происходит настоящая дезадаптация к реальной жизни. Ребенок начинает меньше общаться со своими сверстниками и отвыкает думать сам. </vt:lpstr>
      <vt:lpstr>Учеными доказано, что занятия творчеством играют важную положительную роль в развитии психических и эмоциональных качеств ребенка. Развитие мелкой моторики пальцев рук. Центры головного мозга, отвечающие за речь, внимание, координацию движений и воображения, то есть за ключевые способности, тесно связаны с пальцами и их нервными окончаниями. </vt:lpstr>
      <vt:lpstr>Концентрация внимания.. Аккуратная, мелкая и тонкая ручная работа развивает внимание, организует и дисциплинирует мышление: у тех детей, кто любит кропотливый труд, речь ясная, точная. Сенсорное развитие. Сенсорные процессы доминируют в процессе знакомства ребенка с окружающим миром. Восприятие и ощущение играют ключевую роль в формировании интеллектуального развития ребенка. При занятии различными видами рукоделия у ребенка закладываются основные представления о различных свойствах предметов: их форме, положении в пространстве, величине, восприятие цвета. </vt:lpstr>
      <vt:lpstr>Художественный ручной труд способствует развитию волевых качеств личности, развивает речь ребенка, внимание, воображение, фантазию, воспитывает любовь к труду.  В процессе работы я заметила, что на занятиях с использованием нетрадиционных видов художественного труда дети проявляют большую активность и работоспособность, меньше отвлекаются и работают более сосредоточенно, что становится залогом успешной предпосылки к раскрытию творческого потенциала.  Каждый педагог выбирает свои формы и методы работы с детьми, но все мы придерживаемся того, чтобы направить детей на расширение кругозора, на формирование эстетического и художественного вкуса, на развитие их креативности. </vt:lpstr>
      <vt:lpstr>Достижения воспитанников</vt:lpstr>
      <vt:lpstr>Достижения воспитанников</vt:lpstr>
      <vt:lpstr>Мои увлечения </vt:lpstr>
      <vt:lpstr>Слайд 16</vt:lpstr>
      <vt:lpstr>Слайд 17</vt:lpstr>
      <vt:lpstr>Слайд 18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воспитателя Мушниковой Марины Яковлевны</dc:title>
  <dc:creator>RePack by SPecialiST</dc:creator>
  <cp:lastModifiedBy>RePack by SPecialiST</cp:lastModifiedBy>
  <cp:revision>67</cp:revision>
  <dcterms:created xsi:type="dcterms:W3CDTF">2019-11-11T15:23:43Z</dcterms:created>
  <dcterms:modified xsi:type="dcterms:W3CDTF">2019-11-14T17:31:22Z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0x010100E0CAE2051F334F4AB4CEB8C44F644D56</vt:lpwstr>
  </property>
  <property fmtid="{D5CDD505-2E9C-101B-9397-08002B2CF9AE}" pid="3" name="_dlc_DocIdItemGuid">
    <vt:lpwstr>4c1d8c75-1063-4654-8968-a6844c6d3de2</vt:lpwstr>
  </property>
</Properties>
</file>