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20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90" r:id="rId3"/>
    <p:sldId id="258" r:id="rId4"/>
    <p:sldId id="264" r:id="rId5"/>
    <p:sldId id="259" r:id="rId6"/>
    <p:sldId id="261" r:id="rId7"/>
    <p:sldId id="257" r:id="rId8"/>
    <p:sldId id="265" r:id="rId9"/>
    <p:sldId id="266" r:id="rId10"/>
    <p:sldId id="268" r:id="rId11"/>
    <p:sldId id="269" r:id="rId12"/>
    <p:sldId id="267" r:id="rId13"/>
    <p:sldId id="270" r:id="rId14"/>
    <p:sldId id="271" r:id="rId15"/>
    <p:sldId id="272" r:id="rId16"/>
    <p:sldId id="273" r:id="rId17"/>
    <p:sldId id="288" r:id="rId18"/>
    <p:sldId id="287" r:id="rId19"/>
    <p:sldId id="274" r:id="rId20"/>
    <p:sldId id="275" r:id="rId21"/>
    <p:sldId id="276" r:id="rId22"/>
    <p:sldId id="278" r:id="rId23"/>
    <p:sldId id="289" r:id="rId24"/>
    <p:sldId id="279" r:id="rId25"/>
    <p:sldId id="277" r:id="rId26"/>
    <p:sldId id="263" r:id="rId27"/>
    <p:sldId id="280" r:id="rId28"/>
    <p:sldId id="281" r:id="rId29"/>
    <p:sldId id="282" r:id="rId30"/>
    <p:sldId id="283" r:id="rId31"/>
    <p:sldId id="293" r:id="rId32"/>
    <p:sldId id="295" r:id="rId33"/>
    <p:sldId id="262" r:id="rId34"/>
    <p:sldId id="294" r:id="rId35"/>
    <p:sldId id="286" r:id="rId36"/>
    <p:sldId id="296" r:id="rId37"/>
    <p:sldId id="297" r:id="rId38"/>
    <p:sldId id="298" r:id="rId39"/>
    <p:sldId id="300" r:id="rId40"/>
    <p:sldId id="301" r:id="rId41"/>
    <p:sldId id="285" r:id="rId42"/>
    <p:sldId id="291" r:id="rId43"/>
    <p:sldId id="30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900" autoAdjust="0"/>
    <p:restoredTop sz="93857" autoAdjust="0"/>
  </p:normalViewPr>
  <p:slideViewPr>
    <p:cSldViewPr>
      <p:cViewPr>
        <p:scale>
          <a:sx n="80" d="100"/>
          <a:sy n="80" d="100"/>
        </p:scale>
        <p:origin x="-778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customXml" Target="../customXml/item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5A756-3927-4867-A685-571B1EC56F4F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7CCB3-5B77-45C0-BCF5-1865003E1E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274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7CCB3-5B77-45C0-BCF5-1865003E1EE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DCA2D-BA7E-40BE-BBA1-BABE96A9E08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F18C5-0450-4EC6-9D76-67B2F2D30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emf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055"/>
            <a:ext cx="9225746" cy="68806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828092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Творческая презентация к конкурсу «Воспитатель года – 2021»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4481" y="1988840"/>
            <a:ext cx="7056784" cy="2016224"/>
          </a:xfrm>
        </p:spPr>
        <p:txBody>
          <a:bodyPr>
            <a:noAutofit/>
          </a:bodyPr>
          <a:lstStyle/>
          <a:p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</a:rPr>
              <a:t>Формирование начал экологической культуры у дошкольников.</a:t>
            </a:r>
            <a:endParaRPr lang="ru-RU" sz="4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4941168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Муниципальное общеобразовательное учреждение Ивановская средняя школа по адресу </a:t>
            </a:r>
            <a:r>
              <a:rPr lang="ru-RU" sz="2000" b="1" dirty="0" err="1" smtClean="0">
                <a:solidFill>
                  <a:schemeClr val="tx2"/>
                </a:solidFill>
              </a:rPr>
              <a:t>д.Берзиха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</a:rPr>
              <a:t>ул.Центральная</a:t>
            </a:r>
            <a:r>
              <a:rPr lang="ru-RU" sz="2000" b="1" dirty="0" smtClean="0">
                <a:solidFill>
                  <a:schemeClr val="tx2"/>
                </a:solidFill>
              </a:rPr>
              <a:t> д.28 а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9" y="-17227"/>
            <a:ext cx="9134821" cy="688743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71600" y="764704"/>
            <a:ext cx="71287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Методы обучения</a:t>
            </a:r>
            <a:r>
              <a:rPr lang="ru-RU" dirty="0" smtClean="0"/>
              <a:t> – это способы совместной деятельности воспитателей и детей, в ходе которой осуществляется формирование знаний, умений и навыков, а также воспитание отношения к окружающему миру.</a:t>
            </a:r>
          </a:p>
          <a:p>
            <a:pPr algn="just"/>
            <a:r>
              <a:rPr lang="ru-RU" dirty="0" smtClean="0"/>
              <a:t>В экологическом воспитании детей широко используются следующие методы обучения: наглядные, практические, словесные.</a:t>
            </a:r>
          </a:p>
          <a:p>
            <a:pPr algn="just"/>
            <a:r>
              <a:rPr lang="ru-RU" i="1" u="sng" dirty="0" smtClean="0">
                <a:solidFill>
                  <a:srgbClr val="C00000"/>
                </a:solidFill>
              </a:rPr>
              <a:t>К наглядным методам</a:t>
            </a:r>
            <a:r>
              <a:rPr lang="ru-RU" dirty="0" smtClean="0"/>
              <a:t> относятся наблюдение, рассматривание картин, демонстрация моделей, кинофильмов, видеофильмов, презентаций. Наглядные методы с наибольшей полнотой соответствуют возможностям познавательной деятельности детей дошкольного возраста,  позволяют сформировать у них яркие, конкретные представления о природе.</a:t>
            </a:r>
          </a:p>
          <a:p>
            <a:pPr algn="just"/>
            <a:r>
              <a:rPr lang="ru-RU" i="1" u="sng" dirty="0" smtClean="0">
                <a:solidFill>
                  <a:srgbClr val="C00000"/>
                </a:solidFill>
              </a:rPr>
              <a:t>Практические методы</a:t>
            </a:r>
            <a:r>
              <a:rPr lang="ru-RU" dirty="0" smtClean="0"/>
              <a:t> – это игра, элементарные опыты и моделирование. Использование этих методов позволяет воспитателю уточнять представления детей, углублять их путем установления связей и отношений между отдельными предметами и явлениями природы, приводить в систему полученные знания, упражнять дошкольников в применении знаний.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9" y="-29432"/>
            <a:ext cx="9134821" cy="6887431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15616" y="1844824"/>
            <a:ext cx="7200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mbria" panose="02040503050406030204" pitchFamily="18" charset="0"/>
                <a:cs typeface="Times New Roman" pitchFamily="18" charset="0"/>
              </a:rPr>
              <a:t>Словесные методы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Cambria" panose="02040503050406030204" pitchFamily="18" charset="0"/>
                <a:cs typeface="Times New Roman" pitchFamily="18" charset="0"/>
              </a:rPr>
              <a:t> – это рассказы воспитателя и детей, чтение художественных произведений о природе, беседы. Словесные методы используются для расширения знаний детей о природе, систематизации и обобщения их. Словесные методы помогают формировать у детей эмоционально-положительное отношение к природе.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mbria" panose="02040503050406030204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Cambria" panose="02040503050406030204" pitchFamily="18" charset="0"/>
                <a:cs typeface="Times New Roman" pitchFamily="18" charset="0"/>
              </a:rPr>
              <a:t>В работе по экологическому воспитанию детей необходимо использовать разные методы в комплексе, правильно сочетать их между собой. Выбор методов и необходимость комплексного их использования определяются возрастными возможностями детей, характером воспитательно-образовательных задач, которые решает воспитатель.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9" y="-29431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Наглядные методы наблюдения</a:t>
            </a:r>
            <a:b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Наблюдение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755576" y="1333799"/>
            <a:ext cx="7632848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Наблюдение является основным методом экологического воспитания.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Наблюдение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 – это специально организованное воспитателем, целенаправленное, более или менее длительное и планомерное, активное восприятие детьми объектов и явлений природы. Целью наблюдения может быть усвоение разных знаний – установление свойств и качеств, структуры и внешнего строения предметов, причин изменения и развитие объектов (растений, животных), сезонных наблюдений.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Для успешного достижения поставленной цели воспитатель продумывает и использует специальные приемы, организующие активное восприятие детей: задает вопросы, предлагает обследовать, сравнить объекты между собой, установить связи между отдельными объектами и явлениями природы.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Включение разнообразных органов чувств в процессе наблюдения обеспечивает полноту и конкретность формируемых знаний. Наблюдение необходимо сопровождать точной речью воспитателя и детей, чтобы полученные знания усвоились. Так как наблюдение требует сосредоточенности произвольного внимания, педагог должен регулировать его по времени, объему и содержанию.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Систематическое использование наблюдения в ознакомлении с природой приучает детей приглядываться, подмечать ее особенности и приводит к развитию наблюдательности, а значит решению одной из важных задач умственного воспитания.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Наблюдение может проводится как с отдельными детьми, с небольшими группами, так и со всей группой воспитанников. В зависимости от поставленных воспитателем целей наблюдение бывает эпизодическим, длительным и итоговым (обобщающим).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2" y="-29431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Использование иллюстративно-наглядного материала в работе с детьми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899592" y="1268760"/>
            <a:ext cx="72008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Знакомя детей с природой, педагоги используют разнообразный иллюстративно-наглядный материал: дидактические картины, репродукции с художественных картин, фотографии, диафильмы, кинофильмы, презентации.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Иллюстративно – наглядный материал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помогает закреплять и уточнять представления детей, полученные в ходе восприятия природных явлений. С его помощью можно формировать знания об объектах и явлениях природы, которые в данный момент или в данной местности наблюдать невозможно. Например, показать диких зверей или домашних животных других климатических зон можно только на картине или посмотреть кинофильм о данном животном.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C:\Users\Пользователь\AppData\Local\Microsoft\Windows\INetCache\Content.Word\IMG_29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509120"/>
            <a:ext cx="40324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220072" y="5183904"/>
            <a:ext cx="3755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Составляем экологические цепочки.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56" y="-29431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Практические методы обучения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C00000"/>
                </a:solidFill>
              </a:rPr>
              <a:t>Моделирование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331640" y="2060848"/>
            <a:ext cx="648072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Часто на основе чувственного познания требуется «построить» в сознании абстрактное, обобщенное представление об объекте или целом явлении природы, составить схему изучаемого явления. Решить успешно эти задачи помогает воспитателю моделирование как метод ознакомления детей с природой.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Моделирование рассматривается как совместная деятельность воспитателя и детей по построению моделей.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Цель моделирования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– обеспечить успешное усвоение детьми знаний об особенностях объектов природы, их структуре, связях и отношениях, существующих между ними. Оно основано на принципе замещения реальных объектов предметами, схематическими изображениями, знаками.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56" y="-29431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Несложные опыты и экспериментирование</a:t>
            </a:r>
            <a:endParaRPr lang="ru-RU" sz="2400" dirty="0"/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797620" y="1289665"/>
            <a:ext cx="7956376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Для того чтобы знания детей о природе были осознанными, в детском саду используются несложные опыты.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Опыт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– это наблюдение, которое проводится в специально организованных условиях. Например, чтобы доказать необходимость тепла для роста растений и уточнить эти знания, воспитатель ставит опыт: помещает два одинаковых растения в разные условия (одно – в теплое место, а другое - в прохладное) и в течение нескольких дней наблюдает с детьми за изменениями в их развитии.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Опыты способствуют формированию у детей познавательного интереса к природе, развивают наблюдательность, мыслительную деятельность. В каждом опыте раскрывается причина наблюдаемого явления, дети подводятся к суждениям, умозаключениям. Уточняются их знания о свойствах и качествах объектов природы (о свойствах снега, воды, растений, об их изменениях). Опыты имеют большое значение для осознания детьми причинно-следственных связей.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Проводят опыты чаще всего в старших группах детского сада. В младшей и средней группах воспитатель использует лишь отдельные поисковые действия.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Опыт всегда должен строиться на основе имеющихся представлений, которые дети получили в процессе наблюдений и труда. Дошкольникам должны быть ясны его задача и цель. Проводя опыт, воспитатель не должен наносить вред и ущерб растениям и животным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56" y="-29431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Ознакомление детей с природой в играх</a:t>
            </a:r>
            <a:endParaRPr lang="ru-RU" sz="2000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15616" y="1568511"/>
            <a:ext cx="684076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В экологическом воспитании дошкольников широко используются разнообразные игры. В практике дошкольного воспитания применяются несколько групп игр: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Дидактические игры</a:t>
            </a: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–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игры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с правилами, имеющие готовое содержание. В процессе дидактических игр дети уточняют, закрепляют, расширяют имеющиеся у них представления о предметах и явлениях природы, растениях, животных. Игры дают возможность детям оперировать предметами природы, сравнивать их, отмечать изменение отдельных внешних признаков. Многие игры подводят детей к умению обобщать и классифицировать, вызывают эмоциональное отношение к природе.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Настольно-печатные игры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 это игры типа лото, домино, разрезные и парные картинки («Зоологическое лото», «Четыре времени года», «Растения», «Подбери листок» и др.).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В этих играх уточняются, систематизируются и классифицируются знания детей о растениях, животных, явлениях неживой природы.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Ознакомление детей с природой в играх.</a:t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333333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333333"/>
                </a:solidFill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333333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В экологическом воспитании дошкольников широко используются разнообразные игры. В практике дошкольного воспитания применяются несколько групп игр:</a:t>
            </a:r>
            <a:endParaRPr lang="ru-RU" sz="1800" dirty="0" smtClean="0">
              <a:latin typeface="+mn-lt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2876128" cy="4525963"/>
          </a:xfrm>
        </p:spPr>
        <p:txBody>
          <a:bodyPr>
            <a:normAutofit/>
          </a:bodyPr>
          <a:lstStyle/>
          <a:p>
            <a:pPr lvl="0"/>
            <a:r>
              <a:rPr lang="ru-RU" sz="1400" i="1" u="sng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Дидактические игры</a:t>
            </a:r>
            <a:r>
              <a:rPr lang="ru-RU" sz="1400" i="1" u="sng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1400" i="1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– </a:t>
            </a:r>
            <a:r>
              <a:rPr lang="ru-RU" sz="1400" dirty="0" err="1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игры</a:t>
            </a:r>
            <a:r>
              <a:rPr lang="ru-RU" sz="1400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 с правилами, имеющие готовое содержание. В процессе дидактических игр дети уточняют, закрепляют, расширяют имеющиеся у них представления о предметах и явлениях природы, растениях, животных. Игры дают возможность детям оперировать предметами природы, сравнивать их, отмечать изменение отдельных внешних признаков. Многие игры подводят детей к умению обобщать и классифицировать, вызывают эмоциональное отношение к природе.</a:t>
            </a:r>
            <a:endParaRPr lang="ru-RU" sz="1400" dirty="0" smtClean="0">
              <a:cs typeface="Arial" pitchFamily="34" charset="0"/>
            </a:endParaRPr>
          </a:p>
          <a:p>
            <a:pPr algn="just"/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355976" y="1484784"/>
            <a:ext cx="4038600" cy="4525963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i="1" u="sng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Настольно-печатные игры</a:t>
            </a:r>
            <a:r>
              <a:rPr lang="ru-RU" sz="1400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 это игры типа лото, домино, разрезные и парные картинки («Зоологическое лото», «Четыре времени года», «Растения», «Подбери листок» и др.).</a:t>
            </a:r>
            <a:endParaRPr lang="ru-RU" sz="1400" dirty="0" smtClean="0"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В этих играх уточняются, систематизируются и классифицируются знания детей о растениях, животных, явлениях неживой природы.</a:t>
            </a:r>
            <a:endParaRPr lang="ru-RU" sz="1400" dirty="0" smtClean="0">
              <a:cs typeface="Arial" pitchFamily="34" charset="0"/>
            </a:endParaRPr>
          </a:p>
          <a:p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9349" y="3443715"/>
            <a:ext cx="4276204" cy="329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23453" y="764704"/>
            <a:ext cx="4038600" cy="4525963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Словесные игры</a:t>
            </a:r>
            <a:r>
              <a:rPr lang="ru-RU" sz="1600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 – это игры, содержанием которых являются разнообразные знания, имеющиеся у детей, и само слово. Проводятся они для закрепления знаний у детей о свойствах и признаках тех или иных предметов. Это игры типа «Кто летает, бегает и прыгает?», «Что это за птица?», «Когда это бывает?», «В воде, в воздухе, на земле», «Нужно – не нужно» и др.</a:t>
            </a:r>
            <a:endParaRPr lang="ru-RU" sz="1600" dirty="0" smtClean="0"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i="1" u="sng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Экспериментальные игры </a:t>
            </a:r>
            <a:r>
              <a:rPr lang="ru-RU" sz="1600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позволяют убедиться в достоверности физических и природных явлений и закономерностей («Тонет – не тонет», «Мыльные пузыри», «Сделаем растворы», «В какой воде легче плавать»). В старших группах с успехом можно использовать </a:t>
            </a:r>
            <a:r>
              <a:rPr lang="ru-RU" sz="1600" i="1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соревновательные игры, игры-путешествия.</a:t>
            </a:r>
            <a:endParaRPr lang="ru-RU" sz="1600" dirty="0" smtClean="0"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716016" y="692696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i="1" u="sng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Подвижные игры природоведческого характера </a:t>
            </a:r>
            <a:r>
              <a:rPr lang="ru-RU" sz="1600" dirty="0" smtClean="0">
                <a:solidFill>
                  <a:srgbClr val="333333"/>
                </a:solidFill>
                <a:ea typeface="Times New Roman" pitchFamily="18" charset="0"/>
                <a:cs typeface="Times New Roman" pitchFamily="18" charset="0"/>
              </a:rPr>
              <a:t>связаны с подражанием повадкам животных, их образу жизни. Подражая действиям, имитируя звуки, дети закрепляют знания; получаемая в ходе игры радость способствует углублению интереса к природе. Например, такие игры как «Наседка с цыплятами», «Мыши и кот», «Волк и овцы» </a:t>
            </a:r>
            <a:endParaRPr lang="ru-RU" sz="1600" dirty="0"/>
          </a:p>
        </p:txBody>
      </p:sp>
      <p:pic>
        <p:nvPicPr>
          <p:cNvPr id="7" name="Рисунок 6" descr="C:\Users\Пользователь\Desktop\IMG_29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996952"/>
            <a:ext cx="33909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esktop\IMG_29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7593" y="4797152"/>
            <a:ext cx="2908920" cy="174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9" y="-28104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Словесные методы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Рассказ воспитателя о предметах и явлениях природы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259632" y="620688"/>
            <a:ext cx="712879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На занятиях, экскурсиях и прогулках, в повседневном общении с детьми воспитатели используют рассказы о природе. Основная цель этого метода – создать у детей точное, конкретное представление о наблюдаемом в данный момент или виденном ранее объекте, явлении природы. Рассказ используется и для того, чтобы сообщить детям о новых, неизвестных им фактах. Тема рассказа выбирается воспитателем с учетом содержания знаний, определенного программой детского сада.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Рассказ – вид творческой художественной деятельности воспитателя, требующий от него определенных знаний о природе, наблюдательности, умения сопоставить явления природы, размышлять над ними. Не менее важна выразительность речи. Составляя рассказ, воспитатель должен позаботиться о включении в него не только известных детям слов, но и новых, обогащающих их речь.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Рассказ хорошо сопровождать демонстрацией иллюстраций, фотографий, слайдов. Это помогает детям понять его смысл.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C:\Users\Пользователь\Desktop\Внуки\20200113_1123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79288">
            <a:off x="1097596" y="4485482"/>
            <a:ext cx="2124270" cy="221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Внуки\20200113_1115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202038" y="4759509"/>
            <a:ext cx="19758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esktop\Внуки\20191204_1111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288345">
            <a:off x="6594689" y="4579489"/>
            <a:ext cx="19312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35"/>
            <a:ext cx="9144000" cy="684976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9" y="188640"/>
            <a:ext cx="2808312" cy="360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587923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Лиганова</a:t>
            </a:r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Марина </a:t>
            </a:r>
          </a:p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Анатольевна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450912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Воспитатель дошкольной группы 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Ивановской средней школы по адресу </a:t>
            </a:r>
            <a:r>
              <a:rPr lang="ru-RU" sz="3200" b="1" dirty="0" err="1" smtClean="0">
                <a:solidFill>
                  <a:schemeClr val="tx2"/>
                </a:solidFill>
              </a:rPr>
              <a:t>д.Берзиха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ул.Центральная</a:t>
            </a:r>
            <a:r>
              <a:rPr lang="ru-RU" sz="3200" b="1" dirty="0" smtClean="0">
                <a:solidFill>
                  <a:schemeClr val="tx2"/>
                </a:solidFill>
              </a:rPr>
              <a:t> д.28а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3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Использование художественной природоведческой литературы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11560" y="1615694"/>
            <a:ext cx="799288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Чтение художественного произведения детям помогает воспитателю обогащать их знания, учить глубже всматриваться окружающий мир, искать ответы на многие вопросы.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Многие книги о природе для детей написаны учеными-биологами. Содержание их научно достоверно, помогает детям познать природу во всем ее многообразии. Виталий Бианки во всех своих книгах для детей показывает сложнейшие явления в природе с высокой биологической точностью и вместе с тем в занимательной, высокохудожественной форме («Лесная газета», «Как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муравьишка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домой спешил», «Чей нос лучше», «Хвосты» и др.). В каждой книге о природе заложены идея ответственности человека за ее сохранение, призыв к маленькому слушателю беречь и защищать, изучать природу.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Художественная литература о природе глубоко воздействует на чувства детей. Знакомясь с их содержанием, дети переживают ход событий, мысленно действуют в воображаемой ситуации. Это помогает воспитывать этические представления: любовь и бережное отношение к природе. Общее для всех возрастных групп требование к методике использования книг – сочетание чтения с непосредственным наблюдениям в природе. После чтения художественных произведений организуется беседа об одной или нескольких прочитанных книгах.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Беседа как метод ознакомления детей с природой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11560" y="1052736"/>
            <a:ext cx="806489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Беседа используется воспитателями с разными дидактическими целями: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- для возбуждения интереса к предстоящей деятельности (перед наблюдением, экскурсией);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- для уточнения, углубления, обобщения и систематизации знаний детей о природе, формирования отношения к природе.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В каждой беседе решается задача развития речи детей.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Беседы о природе принято делить на следующие виды: установочные, эвристические и итоговые.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Установочная беседа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помогает воспитателю собрать внимание детей, вызвать интерес к предстоящей деятельности, актуализировать имеющийся опыт, для того чтобы установить связь между знаниями, полеченными ранее, и предстоящей экскурсией, наблюдением и т.д.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Эвристическая беседа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предполагает установление причин разнообразных явлений природы с помощью рассуждений. Такая беседа строится на имеющихся у детей знаниях, полученных в процессе наблюдений. Она направлена на углубление знаний о взаимосвязях, существующих в природе, самостоятельное решение детьми познавательных задач.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Итоговая беседа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используется для обобщения и систематизации знаний детей о природе, полученных в процессе наблюдений, игр, чтения художественных произведений, труда и т.д. Итоговая беседа организуется воспитателем, начиная со средней группы. Она проводится по мере накопления у детей представлений о природе и только при условии, если эти представления усвоены всеми детьми.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Проектный метод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827584" y="1290061"/>
            <a:ext cx="76328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Современное образование требует от педагогов применения в образовательной практике наиболее эффективных педагогических технологий, которые помогли бы ребенку овладеть необходимыми знаниями и навыками поведения в природе. Одной из таких технологий является 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метод проектов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, который в последние годы очень прочно вошел в практику дошкольных образовательных учреждений.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Особенностью проектных мероприятий является то, что они носят интегрированный характер, решают комплекс образовательных задач, вовлекая детей в деятельность, относящуюся к разным образовательным областям. Другая особенность состоит в том, что реализация проектов, как правило, занимает длительное время и завершается созданием «продукта» в виде выставок поделок, рисунков, организации праздников.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Метод проектов даёт возможность детям накапливать опыт самостоятельно. Обучение приобретает форму исследования, применения уже имеющихся знаний в деятельности, результаты которой по-настоящему интересуют ребёнка. Проектная деятельность делает дошкольников активными участниками воспитательного процесса, помогает самостоятельно осваивать окружающую действительность. Участвуя в проектах, ребенок развивается, учится находить выход из трудной ситуации и становится увереннее в своих силах.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Что представляет собой проектная деятельность природоведческой направленности, вы узнаете, ознакомившись с некоторыми проектами, реализуемых в нашем дошкольном отделении.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10" y="-1538"/>
            <a:ext cx="9134821" cy="6887431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Наши проекты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627784" y="908720"/>
            <a:ext cx="4040188" cy="72008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2900" dirty="0" smtClean="0">
                <a:solidFill>
                  <a:srgbClr val="C00000"/>
                </a:solidFill>
              </a:rPr>
              <a:t>«Такие разные коровки»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Цель: познакомить с многообразием  видов представителей этого типа.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" name="Содержимое 5" descr="E:\с\P1010079.JPG"/>
          <p:cNvPicPr>
            <a:picLocks noGrp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 bwMode="auto">
          <a:xfrm>
            <a:off x="4716016" y="1787531"/>
            <a:ext cx="20882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5083894" y="3645024"/>
            <a:ext cx="4041775" cy="63976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6700" dirty="0" smtClean="0">
                <a:solidFill>
                  <a:srgbClr val="C00000"/>
                </a:solidFill>
              </a:rPr>
              <a:t>«Господин Лук»</a:t>
            </a:r>
          </a:p>
          <a:p>
            <a:pPr algn="ctr"/>
            <a:r>
              <a:rPr lang="ru-RU" sz="5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Цель: расширить знания детей и родителей о видах и свойствах лука.</a:t>
            </a:r>
            <a:endParaRPr lang="en-US" sz="5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43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C:\Users\1\Desktop\Новая папка\фото\100_3007.JPG"/>
          <p:cNvPicPr>
            <a:picLocks noGrp="1"/>
          </p:cNvPicPr>
          <p:nvPr>
            <p:ph sz="quarter" idx="4"/>
          </p:nvPr>
        </p:nvPicPr>
        <p:blipFill>
          <a:blip r:embed="rId4" cstate="email"/>
          <a:stretch>
            <a:fillRect/>
          </a:stretch>
        </p:blipFill>
        <p:spPr bwMode="auto">
          <a:xfrm>
            <a:off x="5220072" y="4390045"/>
            <a:ext cx="3312368" cy="203835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1520" y="3356992"/>
            <a:ext cx="29523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           </a:t>
            </a:r>
            <a:r>
              <a:rPr lang="ru-RU" sz="1600" b="1" dirty="0" smtClean="0">
                <a:solidFill>
                  <a:srgbClr val="C00000"/>
                </a:solidFill>
              </a:rPr>
              <a:t>«Птицы»</a:t>
            </a: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3572043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Цель: воспитывать бережное отношение к пернатым.</a:t>
            </a:r>
            <a:endParaRPr lang="en-US" sz="1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Рисунок 13" descr="C:\Users\Пользователь\Downloads\IMG_20180604_1157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739864"/>
            <a:ext cx="184370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Пользователь\Desktop\IMG_29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365104"/>
            <a:ext cx="302433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9" y="0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253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Основные формы организации работы с детьми по экологическому воспитанию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Организованная образовательная деятельность (занятия)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043608" y="1412776"/>
            <a:ext cx="741682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Занятия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являются ведущей формой организации работы по ознакомлению детей с природой. Они позволяют педагогу формировать знания о природе в системе и последовательности, с учетом возрастных особенностей детей и природного окружения.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Под руководством воспитателя на занятиях у детей формируется система элементарных знаний, осуществляется развитие основных познавательных процессов и способностей. Занятия дают возможность уточнить и систематизировать личный опыт детей, который накапливается у них во время наблюдений, игр и труда в повседневной жизни.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Обучение детей на занятиях осуществляется разными методами – наглядными, практическими и словесными.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C:\Users\Пользователь\Desktop\IMG_29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180379"/>
            <a:ext cx="36099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IMG_29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1369" y="4180379"/>
            <a:ext cx="3547095" cy="24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Экскурсии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27584" y="1289666"/>
            <a:ext cx="770485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Экскурсии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- один из основных видов занятий и особая форма организации работы по экологическому воспитанию. Проводятся экскурсии вне дошкольного учреждения. Это своего рода занятия под открытым небом.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Преимущество экскурсий в том, что они позволяют в естественной обстановке познакомить детей с объектами и явлениями природы.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На экскурсиях дети знакомятся с растениями, животными и одновременно с условиями их обитания, а это способствует образованию первичных представлений  о взаимосвязях в природе, а также развитию наблюдательности.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Велика роль экскурсий в эстетическом воспитании детей. Красота природы, окружающая их, вызывает глубокие переживания, способствует развитию эстетических чувств. Экскурсии в природу связаны с пребыванием детей на воздухе, с движением, что содействует укреплению здоровья. Находясь в лесу, на берегу реки, дети собирают природный материал для последующих наблюдений и работ в группе, в уголке природы.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Природоведческие экскурсии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целесообразно проводить в одни и те же места в разные времена года, с тем, чтобы показать детям сезонные изменения в природе. Намечает воспитатель экскурсию исходя из требований программы и особенностей окружающей местности.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32856" y="-2475656"/>
            <a:ext cx="16002000" cy="100012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 экологической тропинке</a:t>
            </a:r>
            <a:endParaRPr lang="ru-RU" dirty="0"/>
          </a:p>
        </p:txBody>
      </p:sp>
      <p:pic>
        <p:nvPicPr>
          <p:cNvPr id="4" name="Рисунок 3" descr="C:\Users\Пользователь\Desktop\IMG_27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870745"/>
            <a:ext cx="3312368" cy="265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IMG_27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2092" y="1484784"/>
            <a:ext cx="335046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IMG_27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12576" y="1484784"/>
            <a:ext cx="33920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esktop\IMG_27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880444"/>
            <a:ext cx="3456384" cy="263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Экологические праздники и досуги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207443" y="980728"/>
            <a:ext cx="71287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Педагогический смысл праздников и досугов заключается в том, чтобы вызвать у детей положительный эмоциональный отклик на их «природное» содержание. В сценариях этих мероприятий используется материал, который детям хорошо знаком. Чаще, чем праздники, проводятся досуги на самые разные темы - их организует воспитатель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Пользователь\Desktop\IMG_29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3" y="2325668"/>
            <a:ext cx="2592288" cy="223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:\DSCN32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354493"/>
            <a:ext cx="2996702" cy="1872208"/>
          </a:xfrm>
          <a:prstGeom prst="rect">
            <a:avLst/>
          </a:prstGeom>
          <a:noFill/>
        </p:spPr>
      </p:pic>
      <p:pic>
        <p:nvPicPr>
          <p:cNvPr id="7" name="Рисунок 6" descr="C:\Users\Пользователь\Desktop\IMG_29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429302"/>
            <a:ext cx="324036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4262693"/>
            <a:ext cx="2564266" cy="205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13" y="-2716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Экологические акции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862261" y="1052736"/>
            <a:ext cx="730830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Эффективным средством решения задач экологического воспитания дошкольников являются экологические акции. Экологические акции – это событийно-значимые мероприятия, направленные на сохранение окружающей среды. В ходе их проведения дошкольники получают природоведческие знания, у них формируются навыки экологической культуры, активная жизненная позиция. Акции служат экологической пропагандой и среди родителей, которые становятся активными помощниками.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Акции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– это комплексные мероприятия, которые реализуются через все виды детской деятельности.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— акции направлены на формирование активной жизненной положительной позиции по отношению к природе и помогают понять ребенку, что от него зависит состояние окружающей нас среды;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— акции позволяют добиться не механического запоминания правил поведения в природе, а осознанных знаний этих правил;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— акции позволяют детям видеть примеры заботливого отношения к природе со стороны взрослых и самим развивать положительное отношение к природе, желание беречь её и заботиться о ней.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Дети дошкольного возраста могут принимать участие в таких акциях, которые им понятны, затрагивают их интересы, их жизнедеятельность. Именно поэтому, природоохранные акции могут быть приурочены к датам, событиям: например, Новый год, День Земли, День птиц и другие.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37" y="3950851"/>
            <a:ext cx="3168352" cy="26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9" y="-29433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173" y="-45008"/>
            <a:ext cx="8229600" cy="7377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Ознакомление детей с природой в повседневной жизни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642070" y="692696"/>
            <a:ext cx="581967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Наблюдения на занятиях и экскурсиях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проводятся в тесной связи с работой в повседневной жизни.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Педагоги широко используют для экологического воспитания детей прогулки. Они дают возможность накопить у детей представления о таких явлениях природы, которые протекают длительное время. Педагоги знакомят воспитанников с повседневными изменениями природы по сезонам на участке детского сада, организуют разнообразные игры с природным материалом – песком, глиной, водой, льдом и т.д. У детей накапливается чувственный опыт, воспитывается любознательность, наблюдательность.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А также в группах детского сада необходимо создать соответствующую предметно-развивающую среду, которая предусматривает построение вариативного развивающего пространства, ориентированного на возможность свободного выбора детьми материалов, участников совместной деятельности. Она должна быть доступной, т. е. обеспечивать свободный доступ воспитанников к материалам, пособиям, объектам природы. Безопасной, т. е. все ее элементы должны соответствовать требованиям по обеспечению надежности и безопасность их использования. И включать в себя не только природный уголок, но и центр познавательной активности для экспериментирования с различными материалами, наблюдения за природными явлениями и объектами неживой природы.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4" name="Рисунок 3" descr="C:\Users\Пользователь\Desktop\IMG_27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3047" y="1268760"/>
            <a:ext cx="2373635" cy="142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IMG_23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9257" y="3414283"/>
            <a:ext cx="2257425" cy="22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esktop\Внуки\20190930_1126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75183" y="4032595"/>
            <a:ext cx="1757118" cy="27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esktop\Внуки\20200702_19394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243013" y="4252142"/>
            <a:ext cx="1757120" cy="235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" y="18976"/>
            <a:ext cx="9142848" cy="683902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выбранной темы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3896" y="1988840"/>
            <a:ext cx="648072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r>
              <a:rPr lang="ru-RU" sz="1600" dirty="0" smtClean="0"/>
              <a:t>В современных условиях, когда сфера воспитательного воздействия значительно расширяется, проблема экологического воспитания дошкольников приобретает особую остроту и актуальность. Веками человек был потребителем по отношению к природе: жил и пользовался её дарами, не задумываясь о последствиях. И у меня возникло желание охранять природу от её неоправданно варварского уничтожения и загрязнения, воспитывать в детях бережное к ней отношение. И начинать нужно с самых маленьких. Экологическое образование - актуальная и главная задача. Заложить любовь к Родине, к родному краю, к родной природе, к людям можно только в дошкольном возрасте. Потом поменять мировоззрение, изменить представления и взгляды человека на окружающее необычайно сложно. Именно поэтому важно своевременно развивать экологическое сознание маленькой личности.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Труд детей в природе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259632" y="908720"/>
            <a:ext cx="70567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Разнообразный труд в природе доставляет детям много радости и содействует их всестороннему развитию. В процессе труда воспитываются любовь к природе, бережное и заботливое отношение к ней. У детей развивается интерес к трудовой деятельности, сознательное, ответственное отношение к ней.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Трудясь в природе, дети знакомятся со свойствами и качествами, состояниями объектов природы, усваивают способы установления этих свойств.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В процессе труда в природе у детей формируются знания о растениях, о животных.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Дети наблюдают за растениями, упражняются в трудовых навыках и умениях (полив растений, рыхление, сбор семян и урожая и т.д.). Эта работа оказывает большое влияние на воспитание трудолюбия, самостоятельности и взаимопомощи.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4" name="Рисунок 3" descr="C:\Users\Пользователь\Desktop\IMG_29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270586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IMG_29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429000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IMG_27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152900"/>
            <a:ext cx="2664296" cy="215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esktop\i (4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4365104"/>
            <a:ext cx="25908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13" y="-29431"/>
            <a:ext cx="9134821" cy="68874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31840" y="476672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Оформлены  альбомы</a:t>
            </a:r>
            <a:r>
              <a:rPr lang="ru-RU" dirty="0"/>
              <a:t> </a:t>
            </a:r>
          </a:p>
        </p:txBody>
      </p:sp>
      <p:pic>
        <p:nvPicPr>
          <p:cNvPr id="4" name="Рисунок 3" descr="C:\Users\Пользователь\Pictures\Saved Pictures\IMG_2973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5126"/>
            <a:ext cx="24940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Pictures\Saved Pictures\IMG_2972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809217"/>
            <a:ext cx="2180136" cy="278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Pictures\Saved Pictures\IMG_2977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5872" y="1196752"/>
            <a:ext cx="2356368" cy="313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Pictures\Saved Pictures\IMG_2978 (2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2180" y="3789039"/>
            <a:ext cx="2052228" cy="278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798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9" y="-29431"/>
            <a:ext cx="9134821" cy="688743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Поделки на экологическую тему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360" y="4005064"/>
            <a:ext cx="3237079" cy="2428892"/>
          </a:xfrm>
          <a:prstGeom prst="rect">
            <a:avLst/>
          </a:prstGeom>
          <a:noFill/>
        </p:spPr>
      </p:pic>
      <p:pic>
        <p:nvPicPr>
          <p:cNvPr id="5" name="Picture 8" descr="F:\DSCN46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10017"/>
            <a:ext cx="2211162" cy="3475869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4203" y="4005064"/>
            <a:ext cx="3421435" cy="242889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11" y="1412776"/>
            <a:ext cx="3607097" cy="215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0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32856" y="0"/>
            <a:ext cx="16002000" cy="100012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Наш экологический уголок</a:t>
            </a:r>
            <a:endParaRPr lang="ru-RU" sz="2800" dirty="0"/>
          </a:p>
        </p:txBody>
      </p:sp>
      <p:pic>
        <p:nvPicPr>
          <p:cNvPr id="3" name="Рисунок 2" descr="C:\Users\Пользователь\Desktop\IMG_29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1662" y="1000175"/>
            <a:ext cx="25050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IMG_29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01751" y="3933056"/>
            <a:ext cx="26765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IMG_29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44624" y="1257350"/>
            <a:ext cx="29622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 rot="10800000" flipV="1">
            <a:off x="2627784" y="3419290"/>
            <a:ext cx="367240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Давайте , дошколята,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Природу охранять!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 ней ни на минуту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Не надо забывать,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Ведь цветы, леса, поля и речки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Это все для нас не вечно!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Пользователь\Desktop\IMG_28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5836" y="1223814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ользователь\Desktop\IMG_28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85954" y="4011056"/>
            <a:ext cx="2436490" cy="222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4" y="-1"/>
            <a:ext cx="9134821" cy="68874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72687" y="404664"/>
            <a:ext cx="339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Экологические игры на прогулке</a:t>
            </a:r>
          </a:p>
        </p:txBody>
      </p:sp>
      <p:pic>
        <p:nvPicPr>
          <p:cNvPr id="4" name="Рисунок 3" descr="C:\Users\Юлия\Desktop\IMG_20140219_113109.jpg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3390990" y="1984462"/>
            <a:ext cx="2880320" cy="2374776"/>
          </a:xfrm>
          <a:prstGeom prst="rect">
            <a:avLst/>
          </a:prstGeom>
          <a:noFill/>
        </p:spPr>
      </p:pic>
      <p:pic>
        <p:nvPicPr>
          <p:cNvPr id="5" name="Рисунок 4" descr="C:\Users\Пользователь\Desktop\IMG_23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670" y="3861047"/>
            <a:ext cx="288032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IMG_23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6789" y="4288730"/>
            <a:ext cx="2664296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 фотика\135___05\IMG_236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078991"/>
            <a:ext cx="2828925" cy="185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esktop\IMG_236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3267" y="4390479"/>
            <a:ext cx="160441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C:\Users\Пользователь\Desktop\IMG_272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1052736"/>
            <a:ext cx="30963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3294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8" y="0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Работа с родителями 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181919" y="1458555"/>
            <a:ext cx="698477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       Полноценный воспитательный эффект достигается тогда, когда детский сад и семья действуют в одном направлении. Поэтому работа с родителями – одна из важнейших форм экологического воспитания.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       Совместно организованные мероприятия не только помогают обеспечить единство и непрерывность педагогического процесса, но и вносят в этот процесс необходимую ребенку особую положительную эмоциональную окраску. В работе с родителями по экологическому воспитанию детей используются различные формы: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Анкетирование, проведение опросов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Родительские собрания, круглые столы, семинары, мастер-классы, консультации;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Оформление наглядной информации экологической направленности для родителей;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Совместные досуги, праздники,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КВНы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, викторины и т.д.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Участие в тематических выставках, смотрах-конкурсах.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Привлечение родителей к совместной с детьми трудовой деятельности на участке детского сада, озеленение территории детского сада;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Выпуск газет, фотогазет, экологических альбомов, плакатов, папок- передвижек.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        Такая работа с семьей способствует повышению педагогической культуры родителей, выработке правильных форм взаимодействия детского сада и семьи, помогает создать более благоприятную обстановку в семье.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23" y="-29431"/>
            <a:ext cx="9134821" cy="68874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44815" y="332656"/>
            <a:ext cx="4254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Творческие работы детей и их родителей</a:t>
            </a:r>
          </a:p>
        </p:txBody>
      </p:sp>
      <p:pic>
        <p:nvPicPr>
          <p:cNvPr id="4" name="Рисунок 3" descr="C:\Users\Пользователь\Pictures\Saved Pictures\IMG-b9715cc5d79af702af0fe119f97f88eb-V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27717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 фотика\фото с телефона\IMG_20170310_0842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509120"/>
            <a:ext cx="22764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8" y="3922960"/>
            <a:ext cx="3078807" cy="230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Пользователь\Pictures\Saved Pictures\IMG_2979 (2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908720"/>
            <a:ext cx="29432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285" y="2852936"/>
            <a:ext cx="3866306" cy="234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2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34990" y="332656"/>
            <a:ext cx="32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660066"/>
                </a:solidFill>
              </a:rPr>
              <a:t>Взаимодействие с родителями</a:t>
            </a:r>
            <a:endParaRPr lang="ru-RU" dirty="0"/>
          </a:p>
        </p:txBody>
      </p:sp>
      <p:pic>
        <p:nvPicPr>
          <p:cNvPr id="4" name="Picture 7" descr="SAM_25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22322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 фотика\138___09\IMG_246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196752"/>
            <a:ext cx="27432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SAM_25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340768"/>
            <a:ext cx="225400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SAM_25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3717032"/>
            <a:ext cx="233362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448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660066"/>
                </a:solidFill>
              </a:rPr>
              <a:t>Оформление наглядности для родителей</a:t>
            </a:r>
            <a:br>
              <a:rPr lang="ru-RU" dirty="0">
                <a:solidFill>
                  <a:srgbClr val="660066"/>
                </a:solidFill>
              </a:rPr>
            </a:br>
            <a:endParaRPr lang="ru-RU" dirty="0"/>
          </a:p>
        </p:txBody>
      </p:sp>
      <p:pic>
        <p:nvPicPr>
          <p:cNvPr id="4" name="Рисунок 3" descr="C:\Users\Пользователь\Pictures\Saved Pictures\IMG_2974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35013"/>
            <a:ext cx="33051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Pictures\Saved Pictures\IMG_2975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021519"/>
            <a:ext cx="309634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SAM_26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853" y="4205039"/>
            <a:ext cx="42672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SAM_267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4330" y="3965104"/>
            <a:ext cx="4267200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33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188640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660066"/>
                </a:solidFill>
              </a:rPr>
              <a:t>Результаты участия моих воспитанников в конкурсах, фестивалях разного уровня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Рисунок 3" descr="C:\Users\Пользователь\Downloads\Диплом 1 степени для победителей konkurs-start.ru №2478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09" y="1307628"/>
            <a:ext cx="2431831" cy="359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ownloads\Диплом 2 степени для победителей konkurs-start.ru №247624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5929" y="2060848"/>
            <a:ext cx="223224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Pictures\img2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327050"/>
            <a:ext cx="252028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942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2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1581472"/>
            <a:ext cx="7200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В процессе экологического образования у детей формируются познавательные действия, развивается познавательная мотивация и интерес к миру природы, любознательность, творческая активность, т.е. те личностные качества ребенка, которые представлены как целевые ориентиры в ФГОС ДО</a:t>
            </a:r>
          </a:p>
          <a:p>
            <a:pPr algn="just"/>
            <a:r>
              <a:rPr lang="ru-RU" dirty="0" smtClean="0"/>
              <a:t>      Воспитатель детского сада – главная, фигура педагогического процесса, в том числе и экологического воспитания. Являясь носителем экологической культуры, владея методикой экологического воспитания, он организует деятельность детей так, чтобы она была содержательной, эмоционально насыщенной, способствовала формированию практических навыков и необходимых представлений о природе и постепенно «переходила» в самостоятельное поведение детей. Ведущей в этом процессе должна стать совместная деятельность взрослого и ребенка.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9" y="-1"/>
            <a:ext cx="9134821" cy="68874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21693" y="40466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660066"/>
                </a:solidFill>
              </a:rPr>
              <a:t>Мое участие в конкурсах разного уровня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Рисунок 3" descr="C:\Users\Пользователь\Pictures\img2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51743"/>
            <a:ext cx="2121024" cy="321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ownloads\Благодарность координатору за активную помощь konkurs-start.ru №2058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2270" y="3180096"/>
            <a:ext cx="2376264" cy="32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ownloads\Свидетельство о подготовке победителей konkurs-start.ru №11778099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80727"/>
            <a:ext cx="23042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Pictures\img2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415116">
            <a:off x="837291" y="4217429"/>
            <a:ext cx="1613275" cy="204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Pictures\img2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6289" y="3230286"/>
            <a:ext cx="2232248" cy="32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942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286" y="620688"/>
            <a:ext cx="8229600" cy="7920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ывод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294706" y="2027943"/>
            <a:ext cx="684076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       Таким образом, формирование экологического сознания, экологической культуры — это длительный процесс, началом этого пути является дошкольное детство. Формирование начал экологической культуры – это становление осознанно-правильного отношения непосредственно к самой природе во всем ее многообразии, к людям, окружающим и созидающим ее.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        А в заключение хочется сказать, что самое главное в экологическом воспитании – личная убежденность педагога, умение заинтересовать, пробудить у детей, и их родителей желание любить, беречь и охранять природу.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85"/>
            <a:ext cx="9134821" cy="68874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404664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Используемая литература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1" y="1052736"/>
            <a:ext cx="777686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1.Алябьева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Е. А. Природа. Сказки и игры для детей / Е.А.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Алябьева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- M.: Сфера, 2012. - </a:t>
            </a:r>
            <a:b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Волчкова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В. Н. Конспекты занятий в старшей группе детского сада. Экология. Практическое пособие для воспитателей и методистов ДОУ / В.Н.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Волчкова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Н.В. Степанова. - М.: ТЦ "Учитель", 2006. </a:t>
            </a:r>
            <a:b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3.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Воронкевич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О. А. Добро пожаловать в экологию! Детские экологические проекты. Методическое пособие / О.А.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Воронкевич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- М.: Детство-Пресс, 2014. </a:t>
            </a:r>
            <a:b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Воронкевич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О. А. Добро пожаловать в экологию! Дидактический материал для работы с детьми 4-5 лет. Средняя группа / О.А.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Воронкевич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- М.: Детство-Пресс, 2011. -</a:t>
            </a:r>
            <a:b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5.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Воронкевич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О. А. Добро пожаловать в экологию! Наглядная информация для родителей. Подготовительная к школе группа (6-7 лет). Часть 1 / О.А.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Воронкевич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-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М.:Детство-Пресс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2012.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6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Тамбиев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А. Х. Кто где живет? Книга 4. Кто на болоте живет? / А.Х.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Тамбиев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- М.: Дрофа, 2007. -</a:t>
            </a:r>
            <a:b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7.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Фесюкова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Л. Б. Уроки экологии / Л.Б.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Фесюкова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- М.: Ранок, 2010. </a:t>
            </a:r>
            <a:b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8. Хабарова, Т. В. Планирование занятий по экологии и педагогическая диагностика экологической воспитанности дошкольников / Т.В. Хабарова, Н.В.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Шафигуллина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- М.: Детство-Пресс, 2010. </a:t>
            </a:r>
            <a:b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9. Шорыгина, Т. А. Беседы о природных явлениях и объектах. Методические рекомендации / Т.А. Шорыгина. - M.: Сфера, 2012.</a:t>
            </a:r>
            <a:b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10. Юшков, А. Н. Загадки природы / А.Н. Юшков. - М.: Речь, Образовательные проекты, Сфера, 2009.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10. Юшков, А. Н. Загадки природы / А.Н. Юшков. - М.: Речь, Образовательные проекты, Сфера, 2009.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85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7" y="0"/>
            <a:ext cx="9134821" cy="6887431"/>
          </a:xfrm>
          <a:prstGeom prst="rect">
            <a:avLst/>
          </a:prstGeom>
          <a:noFill/>
        </p:spPr>
      </p:pic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4358288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220072" y="2564904"/>
            <a:ext cx="3168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Детский сад у нас хорош</a:t>
            </a:r>
          </a:p>
          <a:p>
            <a:r>
              <a:rPr lang="ru-RU" sz="2000" dirty="0">
                <a:solidFill>
                  <a:srgbClr val="C00000"/>
                </a:solidFill>
              </a:rPr>
              <a:t>Лучше сада не найдешь!</a:t>
            </a:r>
          </a:p>
          <a:p>
            <a:r>
              <a:rPr lang="ru-RU" sz="2000" dirty="0">
                <a:solidFill>
                  <a:srgbClr val="C00000"/>
                </a:solidFill>
              </a:rPr>
              <a:t>Приходите хоть сейчас,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Будем рады видеть вас!</a:t>
            </a:r>
          </a:p>
        </p:txBody>
      </p:sp>
    </p:spTree>
    <p:extLst>
      <p:ext uri="{BB962C8B-B14F-4D97-AF65-F5344CB8AC3E}">
        <p14:creationId xmlns:p14="http://schemas.microsoft.com/office/powerpoint/2010/main" val="98447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52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5212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Нормативные документы, в которых отражены аспекты экологического воспитания, образования, просвещения.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918841"/>
            <a:ext cx="807524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-Концепция о правах ребенка от 20.11.1989        </a:t>
            </a:r>
          </a:p>
          <a:p>
            <a:pPr>
              <a:buFontTx/>
              <a:buChar char="-"/>
            </a:pPr>
            <a:r>
              <a:rPr lang="ru-RU" sz="1800" dirty="0" smtClean="0"/>
              <a:t>Конституция РФ от12.12.1993</a:t>
            </a:r>
          </a:p>
          <a:p>
            <a:pPr>
              <a:buFontTx/>
              <a:buChar char="-"/>
            </a:pPr>
            <a:endParaRPr lang="ru-RU" sz="1800" dirty="0" smtClean="0"/>
          </a:p>
          <a:p>
            <a:pPr>
              <a:buFontTx/>
              <a:buChar char="-"/>
            </a:pPr>
            <a:r>
              <a:rPr lang="ru-RU" sz="1800" dirty="0" smtClean="0"/>
              <a:t>Федеральный закон от 10.01.2002 №7-ФЗ «Об охране окружающей среды»</a:t>
            </a:r>
          </a:p>
          <a:p>
            <a:pPr>
              <a:buFontTx/>
              <a:buChar char="-"/>
            </a:pPr>
            <a:endParaRPr lang="ru-RU" sz="1800" dirty="0" smtClean="0"/>
          </a:p>
          <a:p>
            <a:pPr>
              <a:buFontTx/>
              <a:buChar char="-"/>
            </a:pPr>
            <a:r>
              <a:rPr lang="ru-RU" sz="1800" dirty="0" smtClean="0"/>
              <a:t>Федеральный образовательный стандарт дошкольного образования, утвержденный приказом Министерства образования и науки России 17.10.2013№ 1155</a:t>
            </a:r>
          </a:p>
          <a:p>
            <a:pPr>
              <a:buFontTx/>
              <a:buChar char="-"/>
            </a:pPr>
            <a:endParaRPr lang="ru-RU" sz="1800" dirty="0" smtClean="0"/>
          </a:p>
          <a:p>
            <a:pPr>
              <a:buFontTx/>
              <a:buChar char="-"/>
            </a:pPr>
            <a:r>
              <a:rPr lang="ru-RU" sz="1800" dirty="0" smtClean="0"/>
              <a:t>Стратегия развития воспитания в РФ на период до 2025 года, утвержденная распоряжением Правительства РФ от 29.05.2015 №996-Р 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70368" cy="68588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384" y="112474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Согласно Стратегии развития воспитания в РФ, </a:t>
            </a:r>
            <a:r>
              <a:rPr lang="ru-RU" sz="2800" b="1" dirty="0" smtClean="0">
                <a:solidFill>
                  <a:srgbClr val="0070C0"/>
                </a:solidFill>
              </a:rPr>
              <a:t>экологическое воспитание </a:t>
            </a:r>
            <a:r>
              <a:rPr lang="ru-RU" sz="2800" b="1" dirty="0" smtClean="0"/>
              <a:t>предполагает:</a:t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2492896"/>
            <a:ext cx="7416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развитие у воспитанников представлений и  элементарных понятий о взаимосвязях и  взаимоотношениях человека и природы; </a:t>
            </a:r>
          </a:p>
          <a:p>
            <a:r>
              <a:rPr lang="ru-RU" dirty="0" smtClean="0"/>
              <a:t> - становление и развитие у ребёнка экологической культуры, бережного отношения к родной земле</a:t>
            </a:r>
          </a:p>
          <a:p>
            <a:r>
              <a:rPr lang="ru-RU" dirty="0" smtClean="0"/>
              <a:t> - воспитание чувства ответственности за состояние природных ресурсов и разумное взаимодействие с ними </a:t>
            </a:r>
          </a:p>
          <a:p>
            <a:r>
              <a:rPr lang="ru-RU" dirty="0" smtClean="0"/>
              <a:t>- Осознание своего собственного «Я» как части природы.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44" y="-19235"/>
            <a:ext cx="9142850" cy="685739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43608" y="1700808"/>
            <a:ext cx="6840760" cy="439248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     Цель: </a:t>
            </a:r>
          </a:p>
          <a:p>
            <a:pPr algn="just">
              <a:buNone/>
            </a:pPr>
            <a:r>
              <a:rPr lang="ru-RU" sz="1700" b="0" dirty="0" smtClean="0">
                <a:solidFill>
                  <a:srgbClr val="006600"/>
                </a:solidFill>
              </a:rPr>
              <a:t>    </a:t>
            </a:r>
            <a:r>
              <a:rPr lang="ru-RU" sz="1700" b="0" dirty="0" smtClean="0"/>
              <a:t>формирование элементарной экологической культуры  у детей дошкольного возраста в процессе воспитательной и образовательной деятельности.</a:t>
            </a:r>
          </a:p>
          <a:p>
            <a:pPr algn="just"/>
            <a:endParaRPr lang="ru-RU" sz="1700" b="0" dirty="0" smtClean="0"/>
          </a:p>
          <a:p>
            <a:pPr>
              <a:buNone/>
            </a:pPr>
            <a:r>
              <a:rPr lang="ru-RU" sz="1700" b="0" dirty="0" smtClean="0">
                <a:solidFill>
                  <a:srgbClr val="006600"/>
                </a:solidFill>
              </a:rPr>
              <a:t>   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Задачи: </a:t>
            </a:r>
          </a:p>
          <a:p>
            <a:pPr algn="just">
              <a:buNone/>
            </a:pPr>
            <a:r>
              <a:rPr lang="ru-RU" sz="1700" b="0" dirty="0" smtClean="0"/>
              <a:t>    -Формирование системы знаний  о явлениях и предметах природы;</a:t>
            </a:r>
          </a:p>
          <a:p>
            <a:pPr algn="just">
              <a:buNone/>
            </a:pPr>
            <a:r>
              <a:rPr lang="ru-RU" sz="1700" dirty="0"/>
              <a:t> </a:t>
            </a:r>
            <a:r>
              <a:rPr lang="ru-RU" sz="1700" dirty="0" smtClean="0"/>
              <a:t>   </a:t>
            </a:r>
            <a:r>
              <a:rPr lang="ru-RU" sz="1700" b="0" dirty="0" smtClean="0"/>
              <a:t>-Формирование умений и навыков для организации </a:t>
            </a:r>
          </a:p>
          <a:p>
            <a:pPr algn="just">
              <a:buNone/>
            </a:pPr>
            <a:r>
              <a:rPr lang="ru-RU" sz="1700" b="0" dirty="0" smtClean="0"/>
              <a:t>       экологически целесообразной деятельности;</a:t>
            </a:r>
          </a:p>
          <a:p>
            <a:pPr algn="just">
              <a:buNone/>
            </a:pPr>
            <a:r>
              <a:rPr lang="ru-RU" sz="1700" b="0" dirty="0" smtClean="0"/>
              <a:t>     -Формирование познавательного отношения к природе;</a:t>
            </a:r>
          </a:p>
          <a:p>
            <a:pPr algn="just">
              <a:buNone/>
            </a:pPr>
            <a:r>
              <a:rPr lang="ru-RU" sz="1700" b="0" dirty="0" smtClean="0"/>
              <a:t>     -Воспитание эстетического восприятия и любви к природе;</a:t>
            </a:r>
          </a:p>
          <a:p>
            <a:pPr marL="0" indent="0" algn="just">
              <a:buNone/>
            </a:pPr>
            <a:r>
              <a:rPr lang="ru-RU" sz="1700" dirty="0"/>
              <a:t> </a:t>
            </a:r>
            <a:r>
              <a:rPr lang="ru-RU" sz="1700" dirty="0" smtClean="0"/>
              <a:t>    -</a:t>
            </a:r>
            <a:r>
              <a:rPr lang="ru-RU" sz="1700" b="0" dirty="0" smtClean="0"/>
              <a:t>Воспитание культуры поведения в природе.</a:t>
            </a:r>
          </a:p>
          <a:p>
            <a:endParaRPr lang="ru-RU" sz="1700" b="0" dirty="0" smtClean="0">
              <a:solidFill>
                <a:srgbClr val="006600"/>
              </a:solidFill>
            </a:endParaRP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9" y="-29432"/>
            <a:ext cx="9134821" cy="6887431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47665" y="1355414"/>
            <a:ext cx="172499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 CYR"/>
                <a:ea typeface="Calibri" pitchFamily="34" charset="0"/>
                <a:cs typeface="Times New Roman" pitchFamily="18" charset="0"/>
              </a:rPr>
              <a:t>Экологические досуги и праздники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1355414"/>
            <a:ext cx="148550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Целевые прогулки на природе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6829" y="3333796"/>
            <a:ext cx="172497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Создание книг самоделок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9" y="2222878"/>
            <a:ext cx="244827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Различные виды экологической деятельности на экологическую тему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920" y="3333797"/>
            <a:ext cx="164851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Просмотр фильмов о природе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48497" y="755250"/>
            <a:ext cx="1656184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Работа с календарями природы, дневниками наблюдения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5375767"/>
            <a:ext cx="162550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Труд в мине –центре природы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81751" y="5375768"/>
            <a:ext cx="223275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Опыты, экспериментальная, поисковая деятельность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1187624" y="4389592"/>
            <a:ext cx="172819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Сбор коллекций, семян, камней, листьев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272960" y="2270350"/>
            <a:ext cx="2390927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Рассматривание дидактических картинок, иллюстраций о природе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72960" y="4389592"/>
            <a:ext cx="185640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Беседы и разговоры с детьми на экологические темы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855235" y="2896885"/>
            <a:ext cx="20532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</p:txBody>
      </p:sp>
      <p:sp>
        <p:nvSpPr>
          <p:cNvPr id="3" name="Овал 2"/>
          <p:cNvSpPr/>
          <p:nvPr/>
        </p:nvSpPr>
        <p:spPr>
          <a:xfrm>
            <a:off x="3475231" y="2587061"/>
            <a:ext cx="2380252" cy="13145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Совместная деятельность воспитателя и детей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96184" y="5278730"/>
            <a:ext cx="1496366" cy="11174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Рассказы воспитателя, чтение детской художественной литературы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1579427909_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404" y="-29433"/>
            <a:ext cx="9134821" cy="688743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331640" y="1844623"/>
            <a:ext cx="65527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Особенностью образовательного процесса в соответствии с ФГОС является то, что процессы воспитания и обучения не сами по себе непосредственно развивают ребенка, а лишь тогда, когда они имеют </a:t>
            </a:r>
            <a:r>
              <a:rPr lang="ru-RU" dirty="0" err="1" smtClean="0"/>
              <a:t>деятельностные</a:t>
            </a:r>
            <a:r>
              <a:rPr lang="ru-RU" dirty="0" smtClean="0"/>
              <a:t> формы и обладают соответствующим содержанием.</a:t>
            </a:r>
          </a:p>
          <a:p>
            <a:pPr algn="just"/>
            <a:r>
              <a:rPr lang="ru-RU" dirty="0" smtClean="0"/>
              <a:t>Один из путей повышения эффективности экологического развития состоит в использовании разнообразных </a:t>
            </a:r>
            <a:r>
              <a:rPr lang="ru-RU" dirty="0" smtClean="0">
                <a:solidFill>
                  <a:srgbClr val="C00000"/>
                </a:solidFill>
              </a:rPr>
              <a:t>форм, методов и приемов</a:t>
            </a:r>
            <a:r>
              <a:rPr lang="ru-RU" dirty="0" smtClean="0"/>
              <a:t> работы. Воспитатель должен уметь правильно отобрать познавательный материал и продумать методы и приемы, с помощью которых он сможет лучше всего передать его содержание.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6V4XDJZHKHHZ-720-2158</_dlc_DocId>
    <_dlc_DocIdUrl xmlns="d4d6ac07-9d60-403d-ada4-7b1b04443535">
      <Url>http://www.eduportal44.ru/sharya_r/13/_layouts/15/DocIdRedir.aspx?ID=6V4XDJZHKHHZ-720-2158</Url>
      <Description>6V4XDJZHKHHZ-720-2158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03A9D0848C25640AE813D246BC689EC" ma:contentTypeVersion="1" ma:contentTypeDescription="Создание документа." ma:contentTypeScope="" ma:versionID="3154dcae2cc9f604d77e1ea1af632ff5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9D40B48-0092-4CFC-A185-F040E23A6D83}"/>
</file>

<file path=customXml/itemProps2.xml><?xml version="1.0" encoding="utf-8"?>
<ds:datastoreItem xmlns:ds="http://schemas.openxmlformats.org/officeDocument/2006/customXml" ds:itemID="{7111164E-A032-4C87-B86D-1F190DA3191B}"/>
</file>

<file path=customXml/itemProps3.xml><?xml version="1.0" encoding="utf-8"?>
<ds:datastoreItem xmlns:ds="http://schemas.openxmlformats.org/officeDocument/2006/customXml" ds:itemID="{88749864-785E-4F3F-AC9F-DA57E76840F1}"/>
</file>

<file path=customXml/itemProps4.xml><?xml version="1.0" encoding="utf-8"?>
<ds:datastoreItem xmlns:ds="http://schemas.openxmlformats.org/officeDocument/2006/customXml" ds:itemID="{1F617BF1-9A35-4A25-8C5D-086AF31CA72F}"/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2466</Words>
  <Application>Microsoft Office PowerPoint</Application>
  <PresentationFormat>Экран (4:3)</PresentationFormat>
  <Paragraphs>187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Творческая презентация к конкурсу «Воспитатель года – 2021»</vt:lpstr>
      <vt:lpstr>Презентация PowerPoint</vt:lpstr>
      <vt:lpstr>Актуальность выбранной темы</vt:lpstr>
      <vt:lpstr>Презентация PowerPoint</vt:lpstr>
      <vt:lpstr>Нормативные документы, в которых отражены аспекты экологического воспитания, образования, просвещения.</vt:lpstr>
      <vt:lpstr>Согласно Стратегии развития воспитания в РФ, экологическое воспитание предполагает: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Наглядные методы наблюдения Наблюдение</vt:lpstr>
      <vt:lpstr>Использование иллюстративно-наглядного материала в работе с детьми </vt:lpstr>
      <vt:lpstr>Практические методы обучения Моделирование</vt:lpstr>
      <vt:lpstr>Несложные опыты и экспериментирование</vt:lpstr>
      <vt:lpstr>Ознакомление детей с природой в играх</vt:lpstr>
      <vt:lpstr>Ознакомление детей с природой в играх.  В экологическом воспитании дошкольников широко используются разнообразные игры. В практике дошкольного воспитания применяются несколько групп игр:</vt:lpstr>
      <vt:lpstr>Презентация PowerPoint</vt:lpstr>
      <vt:lpstr>Словесные методы Рассказ воспитателя о предметах и явлениях природы </vt:lpstr>
      <vt:lpstr>Использование художественной природоведческой литературы</vt:lpstr>
      <vt:lpstr>Беседа как метод ознакомления детей с природой </vt:lpstr>
      <vt:lpstr>Проектный метод</vt:lpstr>
      <vt:lpstr>Наши проекты</vt:lpstr>
      <vt:lpstr>Основные формы организации работы с детьми по экологическому воспитанию Организованная образовательная деятельность (занятия) </vt:lpstr>
      <vt:lpstr>Экскурсии </vt:lpstr>
      <vt:lpstr>По экологической тропинке</vt:lpstr>
      <vt:lpstr>Экологические праздники и досуги </vt:lpstr>
      <vt:lpstr>Экологические акции </vt:lpstr>
      <vt:lpstr>Ознакомление детей с природой в повседневной жизни</vt:lpstr>
      <vt:lpstr>Труд детей в природе </vt:lpstr>
      <vt:lpstr>Презентация PowerPoint</vt:lpstr>
      <vt:lpstr>Презентация PowerPoint</vt:lpstr>
      <vt:lpstr>Наш экологический уголок</vt:lpstr>
      <vt:lpstr>Презентация PowerPoint</vt:lpstr>
      <vt:lpstr>Работа с родителями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Формированиеначал</dc:title>
  <dc:creator>Пользователь</dc:creator>
  <cp:lastModifiedBy>Ивановская школа</cp:lastModifiedBy>
  <cp:revision>83</cp:revision>
  <dcterms:created xsi:type="dcterms:W3CDTF">2020-11-07T20:09:49Z</dcterms:created>
  <dcterms:modified xsi:type="dcterms:W3CDTF">2020-11-17T11:04:09Z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0x010100703A9D0848C25640AE813D246BC689EC</vt:lpwstr>
  </property>
  <property fmtid="{D5CDD505-2E9C-101B-9397-08002B2CF9AE}" pid="3" name="_dlc_DocIdItemGuid">
    <vt:lpwstr>cf628cb7-01ac-4284-98ef-5c3cf454ee10</vt:lpwstr>
  </property>
</Properties>
</file>