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71" r:id="rId12"/>
    <p:sldId id="272" r:id="rId13"/>
    <p:sldId id="273" r:id="rId14"/>
    <p:sldId id="280" r:id="rId15"/>
    <p:sldId id="281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6" autoAdjust="0"/>
    <p:restoredTop sz="94660"/>
  </p:normalViewPr>
  <p:slideViewPr>
    <p:cSldViewPr>
      <p:cViewPr varScale="1">
        <p:scale>
          <a:sx n="103" d="100"/>
          <a:sy n="103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8577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«ВНИМАНИЕ: ОПЫТ!»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воспитание младших школьников в рамках реализации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учителя начальных классов </a:t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Стяжковой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Нины Юрьевны</a:t>
            </a:r>
            <a:endParaRPr lang="ru-RU" sz="31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16632"/>
            <a:ext cx="79938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–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870958"/>
            <a:ext cx="6462464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5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</a:rPr>
              <a:t>1. Классный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</a:rPr>
              <a:t>час на тему «Права ребенка»</a:t>
            </a:r>
          </a:p>
          <a:p>
            <a:pPr algn="just">
              <a:spcBef>
                <a:spcPts val="650"/>
              </a:spcBef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</a:rPr>
              <a:t>2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</a:rPr>
              <a:t>.Участие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</a:rPr>
              <a:t>в акции по безопасности дорожного движения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2449341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455581"/>
            <a:ext cx="3997005" cy="299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1545930"/>
            <a:ext cx="74980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спорт и физкультуру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Screenshot_20211110_190934_com.whatsap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9888" b="21711"/>
          <a:stretch>
            <a:fillRect/>
          </a:stretch>
        </p:blipFill>
        <p:spPr>
          <a:xfrm>
            <a:off x="755576" y="2708920"/>
            <a:ext cx="2928938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062" y="1412776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t="29247" r="27420"/>
          <a:stretch/>
        </p:blipFill>
        <p:spPr>
          <a:xfrm>
            <a:off x="4161237" y="4077072"/>
            <a:ext cx="2897649" cy="245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83"/>
          <a:stretch/>
        </p:blipFill>
        <p:spPr>
          <a:xfrm>
            <a:off x="2005472" y="1484784"/>
            <a:ext cx="5143500" cy="4719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</a:t>
            </a:r>
            <a:b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2928958" cy="7077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Участие в акции «Окна Победы»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142984"/>
            <a:ext cx="2718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Участие в акции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«Свеча Памяти»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20201203_201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285992"/>
            <a:ext cx="2893240" cy="3857652"/>
          </a:xfrm>
          <a:prstGeom prst="rect">
            <a:avLst/>
          </a:prstGeom>
        </p:spPr>
      </p:pic>
      <p:pic>
        <p:nvPicPr>
          <p:cNvPr id="7" name="Рисунок 6" descr="gall-okn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14554"/>
            <a:ext cx="35719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в ДДТ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20210304_1319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038600" cy="3028950"/>
          </a:xfrm>
        </p:spPr>
      </p:pic>
      <p:pic>
        <p:nvPicPr>
          <p:cNvPr id="13" name="Содержимое 12" descr="IMG_20210304_1110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4038600" cy="3028950"/>
          </a:xfrm>
        </p:spPr>
      </p:pic>
      <p:sp>
        <p:nvSpPr>
          <p:cNvPr id="15" name="TextBox 14"/>
          <p:cNvSpPr txBox="1"/>
          <p:nvPr/>
        </p:nvSpPr>
        <p:spPr>
          <a:xfrm>
            <a:off x="928662" y="5000636"/>
            <a:ext cx="25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«Подарок  для  мамы»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500063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«Все работы хороши - выбирай на вкус!»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Посещение библиотеки 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дома культуры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0423_1149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038600" cy="3028950"/>
          </a:xfrm>
        </p:spPr>
      </p:pic>
      <p:pic>
        <p:nvPicPr>
          <p:cNvPr id="8" name="Содержимое 7" descr="IMG_20210611_103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4038600" cy="3028950"/>
          </a:xfrm>
        </p:spPr>
      </p:pic>
      <p:sp>
        <p:nvSpPr>
          <p:cNvPr id="9" name="TextBox 8"/>
          <p:cNvSpPr txBox="1"/>
          <p:nvPr/>
        </p:nvSpPr>
        <p:spPr>
          <a:xfrm>
            <a:off x="714348" y="5072074"/>
            <a:ext cx="2601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Викторина по русским </a:t>
            </a:r>
          </a:p>
          <a:p>
            <a:r>
              <a:rPr lang="ru-RU" dirty="0" smtClean="0"/>
              <a:t>народным сказкам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5143512"/>
            <a:ext cx="216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Игры на внимание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40" y="124991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044" y="1182214"/>
            <a:ext cx="3546648" cy="265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89" y="4126136"/>
            <a:ext cx="3450365" cy="258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018" y="4006760"/>
            <a:ext cx="3768701" cy="282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6218" y="682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 </a:t>
            </a:r>
            <a:br>
              <a:rPr lang="ru-RU" dirty="0" smtClean="0"/>
            </a:br>
            <a:r>
              <a:rPr lang="ru-RU" dirty="0" smtClean="0"/>
              <a:t>«Знакомство с Профсоюзом»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рисунков «Спорт- залог здоровья»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88840"/>
            <a:ext cx="6216251" cy="4662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834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050" y="1935163"/>
            <a:ext cx="6120241" cy="4590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поделок </a:t>
            </a:r>
            <a:br>
              <a:rPr lang="ru-RU" dirty="0" smtClean="0"/>
            </a:br>
            <a:r>
              <a:rPr lang="ru-RU" dirty="0" smtClean="0"/>
              <a:t>ко Дню космонавтики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38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Конкурс «Красота природы»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40" y="1935163"/>
            <a:ext cx="6216251" cy="4662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112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27584" y="1340768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«Важнейшей целью современного отечественного образования и одной из приоритетных задач общества и государства является воспитание, социально-педагогическая поддержка становления и развития высоконравственного, ответственного, творческого, инициативного, компетентного гражданина России».</a:t>
            </a:r>
          </a:p>
          <a:p>
            <a:endParaRPr lang="ru-RU" dirty="0"/>
          </a:p>
        </p:txBody>
      </p:sp>
      <p:pic>
        <p:nvPicPr>
          <p:cNvPr id="7" name="Содержимое 6" descr="img2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31110" t="4571" r="29524" b="11843"/>
          <a:stretch/>
        </p:blipFill>
        <p:spPr>
          <a:xfrm>
            <a:off x="5652120" y="908720"/>
            <a:ext cx="2845642" cy="5238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Все начинается с детства</a:t>
            </a:r>
            <a:r>
              <a:rPr lang="ru-RU" dirty="0" smtClean="0"/>
              <a:t>». Задумываясь </a:t>
            </a:r>
            <a:r>
              <a:rPr lang="ru-RU" dirty="0" smtClean="0"/>
              <a:t>об истоках нравственных чувств, мы всегда обращаемся к впечатлениям детства: это и дрожание кружев с молодых листьев березы, и родные напевы, и восход солнца, и журчанье весенних ручьев. Воспитание чувств ребенка с первых лет жизни является важной педагогической задачей. Ребенок не рождается злым или добрым, нравственным или безнравственным. То, какие нравственные качества разовьются у ребенка, зависит, прежде всего, от родителей, педагогов и окружающих его </a:t>
            </a:r>
            <a:r>
              <a:rPr lang="ru-RU" dirty="0" smtClean="0"/>
              <a:t>взрослых.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развитие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младших школьников представляет собой постепенное расширение ценностно-смысловой сферы личности под влиянием процессов воспитания и социализации.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731619"/>
            <a:ext cx="3609232" cy="3062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189013"/>
            <a:ext cx="2900247" cy="360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782943" cy="221935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 </a:t>
            </a:r>
            <a:endParaRPr lang="ru-RU" sz="26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 общечеловеческих качеств детей, сохранение и укрепление духовно-нравственных ценностей, идей преемственности поколений</a:t>
            </a:r>
            <a:r>
              <a:rPr lang="ru-RU" sz="2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140968"/>
            <a:ext cx="7632848" cy="304698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400" b="1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 - </a:t>
            </a:r>
            <a:r>
              <a:rPr lang="ru-RU" sz="2400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нравственного потенциала </a:t>
            </a:r>
            <a:r>
              <a:rPr lang="ru-RU" sz="24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</a:p>
          <a:p>
            <a:pPr algn="just"/>
            <a:r>
              <a:rPr lang="ru-RU" sz="24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</a:t>
            </a:r>
            <a:r>
              <a:rPr lang="ru-RU" sz="24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за свои поступки;</a:t>
            </a:r>
          </a:p>
          <a:p>
            <a:pPr algn="just"/>
            <a:r>
              <a:rPr lang="ru-RU" sz="24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</a:t>
            </a:r>
            <a:r>
              <a:rPr lang="ru-RU" sz="2400" i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нравственного и эмоционального самовыражения личности младшего школьника.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14678" y="3429000"/>
            <a:ext cx="2653466" cy="10339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428596" y="2357430"/>
            <a:ext cx="2157960" cy="1609181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Ценность семьи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699792" y="1556792"/>
            <a:ext cx="1371600" cy="1274439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Мир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857752" y="1714488"/>
            <a:ext cx="2071702" cy="1162324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Добро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6572264" y="2357430"/>
            <a:ext cx="2071702" cy="136303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Жизнь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732240" y="3882900"/>
            <a:ext cx="2197478" cy="1577130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Ценности природы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5214942" y="5143512"/>
            <a:ext cx="2143140" cy="1492309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Свобода выбора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2928926" y="5143512"/>
            <a:ext cx="2071702" cy="171448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Дар слова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785786" y="4572008"/>
            <a:ext cx="1875086" cy="1509431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Любовь к Родине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2428860" y="3500438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3357554" y="300037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4679157" y="2821777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868144" y="3493857"/>
            <a:ext cx="846996" cy="292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868144" y="4214818"/>
            <a:ext cx="84699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14942" y="4500569"/>
            <a:ext cx="357189" cy="857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3464711" y="4893479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428860" y="4214818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40" y="83671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духовно-нравственного воспитания формируются следующие ценности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89" y="1927092"/>
            <a:ext cx="8032449" cy="43204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виды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деятельности обучающихся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428596" y="2214554"/>
            <a:ext cx="3500462" cy="12144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Урочная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857752" y="2143116"/>
            <a:ext cx="3429024" cy="12858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0034" y="4572008"/>
            <a:ext cx="3429024" cy="11430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Внешкольная 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4786314" y="4357694"/>
            <a:ext cx="3786214" cy="1428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 - полезная 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607455" y="3250405"/>
            <a:ext cx="3500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57686" y="500063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4000496" y="500063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7686" y="278605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4000496" y="27860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0107" y="2348880"/>
            <a:ext cx="6912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емья;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общественные организации;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 дополнительного образования, культуры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спорта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086" y="1556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Участники-субъекты духовно-нравственного воспитания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11025_103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952" y="1471331"/>
            <a:ext cx="2916982" cy="2187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5616" y="476672"/>
            <a:ext cx="792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246113"/>
            <a:ext cx="3282300" cy="246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221088"/>
            <a:ext cx="3045306" cy="228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0034" y="442913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Литературное чтение </a:t>
            </a:r>
          </a:p>
          <a:p>
            <a:r>
              <a:rPr lang="ru-RU" dirty="0" smtClean="0"/>
              <a:t>Изучение сказки А.С. Пушкина «Сказка о золотой рыбке»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3146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День Знаний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Праздник осени</a:t>
            </a: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пожилого человека</a:t>
            </a: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</a:t>
            </a: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защитников отечества»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женский день»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</a:t>
            </a: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</a:t>
            </a:r>
          </a:p>
          <a:p>
            <a:pPr marL="342900" indent="-342900" algn="just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здоровья</a:t>
            </a:r>
          </a:p>
        </p:txBody>
      </p:sp>
      <p:pic>
        <p:nvPicPr>
          <p:cNvPr id="6" name="Рисунок 5" descr="IMG_20211001_10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59452"/>
            <a:ext cx="4000528" cy="3000396"/>
          </a:xfrm>
          <a:prstGeom prst="rect">
            <a:avLst/>
          </a:prstGeom>
        </p:spPr>
      </p:pic>
      <p:pic>
        <p:nvPicPr>
          <p:cNvPr id="7" name="Рисунок 6" descr="IMG_20210305_083924.jpg"/>
          <p:cNvPicPr>
            <a:picLocks noChangeAspect="1"/>
          </p:cNvPicPr>
          <p:nvPr/>
        </p:nvPicPr>
        <p:blipFill>
          <a:blip r:embed="rId3" cstate="print"/>
          <a:srcRect t="33333" r="12500" b="19792"/>
          <a:stretch>
            <a:fillRect/>
          </a:stretch>
        </p:blipFill>
        <p:spPr>
          <a:xfrm>
            <a:off x="5929322" y="4643446"/>
            <a:ext cx="2880320" cy="2057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76" y="887952"/>
            <a:ext cx="8178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4643446"/>
            <a:ext cx="2778646" cy="204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6V4XDJZHKHHZ-720-2416</_dlc_DocId>
    <_dlc_DocIdUrl xmlns="d4d6ac07-9d60-403d-ada4-7b1b04443535">
      <Url>http://www.eduportal44.ru/sharya_r/13/_layouts/15/DocIdRedir.aspx?ID=6V4XDJZHKHHZ-720-2416</Url>
      <Description>6V4XDJZHKHHZ-720-2416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612E1-1422-4548-AB46-6520D83AB81A}"/>
</file>

<file path=customXml/itemProps2.xml><?xml version="1.0" encoding="utf-8"?>
<ds:datastoreItem xmlns:ds="http://schemas.openxmlformats.org/officeDocument/2006/customXml" ds:itemID="{E391A2A4-38B3-4D13-B1A9-77BD036D4F2D}"/>
</file>

<file path=customXml/itemProps3.xml><?xml version="1.0" encoding="utf-8"?>
<ds:datastoreItem xmlns:ds="http://schemas.openxmlformats.org/officeDocument/2006/customXml" ds:itemID="{3343ED65-DF99-4FB5-92C4-A234C61F2042}"/>
</file>

<file path=customXml/itemProps4.xml><?xml version="1.0" encoding="utf-8"?>
<ds:datastoreItem xmlns:ds="http://schemas.openxmlformats.org/officeDocument/2006/customXml" ds:itemID="{FDA6C214-6B21-486F-A44B-90EA7442203C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384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«ВНИМАНИЕ: ОПЫТ!» Духовно-нравственное воспитание младших школьников в рамках реализации ФГОС   учителя начальных классов  Стяжковой Нины Юрьевны</vt:lpstr>
      <vt:lpstr>Слайд 2</vt:lpstr>
      <vt:lpstr>Духовно-нравственное развитие младших школьников представляет собой постепенное расширение ценностно-смысловой сферы личности под влиянием процессов воспитания и социализации.</vt:lpstr>
      <vt:lpstr>Слайд 4</vt:lpstr>
      <vt:lpstr>В процессе духовно-нравственного воспитания формируются следующие ценности </vt:lpstr>
      <vt:lpstr> Основные виды  деятельности обучающихся </vt:lpstr>
      <vt:lpstr>Участники-субъекты духовно-нравственного воспитания </vt:lpstr>
      <vt:lpstr>Слайд 8</vt:lpstr>
      <vt:lpstr>Внеурочная деятельность </vt:lpstr>
      <vt:lpstr>Слайд 10</vt:lpstr>
      <vt:lpstr>Мы любим спорт и физкультуру </vt:lpstr>
      <vt:lpstr>Экологическое воспитание </vt:lpstr>
      <vt:lpstr>Семейное воспитание </vt:lpstr>
      <vt:lpstr>Занятия в ДДТ</vt:lpstr>
      <vt:lpstr>Посещение библиотеки и  дома культуры </vt:lpstr>
      <vt:lpstr>Внеклассное мероприятие  «Знакомство с Профсоюзом»</vt:lpstr>
      <vt:lpstr>Конкурс рисунков «Спорт- залог здоровья»</vt:lpstr>
      <vt:lpstr>Конкурс поделок  ко Дню космонавтики</vt:lpstr>
      <vt:lpstr>Конкурс «Красота природы»</vt:lpstr>
      <vt:lpstr>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«ВНИМАНИЕ: ОПЫТ!» Духовно-нравственное воспитание младших школьников в рамках реализации ФГОС выполне</dc:title>
  <dc:creator>Влад</dc:creator>
  <cp:lastModifiedBy>USER</cp:lastModifiedBy>
  <cp:revision>24</cp:revision>
  <dcterms:created xsi:type="dcterms:W3CDTF">2021-11-10T15:21:27Z</dcterms:created>
  <dcterms:modified xsi:type="dcterms:W3CDTF">2021-11-12T11:05:20Z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0x010100703A9D0848C25640AE813D246BC689EC</vt:lpwstr>
  </property>
  <property fmtid="{D5CDD505-2E9C-101B-9397-08002B2CF9AE}" pid="3" name="_dlc_DocIdItemGuid">
    <vt:lpwstr>76a163ce-f29d-4d0c-bf25-110d22cc6947</vt:lpwstr>
  </property>
</Properties>
</file>