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jpeg" ContentType="image/jpeg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6" r:id="rId3"/>
    <p:sldId id="280" r:id="rId4"/>
    <p:sldId id="301" r:id="rId5"/>
    <p:sldId id="281" r:id="rId6"/>
    <p:sldId id="286" r:id="rId7"/>
    <p:sldId id="282" r:id="rId8"/>
    <p:sldId id="284" r:id="rId9"/>
    <p:sldId id="288" r:id="rId10"/>
    <p:sldId id="289" r:id="rId11"/>
    <p:sldId id="299" r:id="rId12"/>
    <p:sldId id="290" r:id="rId13"/>
    <p:sldId id="291" r:id="rId14"/>
    <p:sldId id="292" r:id="rId15"/>
    <p:sldId id="306" r:id="rId16"/>
    <p:sldId id="302" r:id="rId17"/>
    <p:sldId id="303" r:id="rId18"/>
    <p:sldId id="293" r:id="rId19"/>
    <p:sldId id="294" r:id="rId20"/>
    <p:sldId id="268" r:id="rId21"/>
    <p:sldId id="295" r:id="rId22"/>
    <p:sldId id="296" r:id="rId23"/>
    <p:sldId id="297" r:id="rId24"/>
    <p:sldId id="298" r:id="rId25"/>
    <p:sldId id="304" r:id="rId26"/>
    <p:sldId id="305" r:id="rId27"/>
    <p:sldId id="307" r:id="rId28"/>
    <p:sldId id="308" r:id="rId29"/>
    <p:sldId id="278" r:id="rId30"/>
    <p:sldId id="266" r:id="rId31"/>
    <p:sldId id="267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5417A4-2906-4AA6-9467-80E3A5879D14}" type="datetime11">
              <a:rPr lang="ru-RU"/>
              <a:pPr>
                <a:defRPr/>
              </a:pPr>
              <a:t>15:04:26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06CFD3-78C8-4E3F-9C43-4E692A96D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9F9E25-BE65-430C-BEE9-1E58AE594366}" type="datetime11">
              <a:rPr lang="ru-RU"/>
              <a:pPr>
                <a:defRPr/>
              </a:pPr>
              <a:t>15:04:25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D91CD3-967F-4074-AF5F-656191261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8923E4A7-9A8D-417C-A2E5-A988DCE4CCD9}" type="datetimeFigureOut">
              <a:rPr lang="ru-RU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85A1182-C907-4337-B7B6-4AA8BD2C6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9457E-6600-4E1B-AFBD-BC005AB75DD8}" type="datetimeFigureOut">
              <a:rPr lang="ru-RU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A2092-E942-4539-BC1A-33C91133B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904F-CD1C-466C-B29F-B0A259D534DF}" type="datetimeFigureOut">
              <a:rPr lang="ru-RU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6E309-8C0E-4595-89A5-2DE4D7AC8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042988" y="2324100"/>
            <a:ext cx="6777037" cy="350837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B2F43-9993-485C-8613-FC77202844FE}" type="datetimeFigureOut">
              <a:rPr lang="ru-RU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BA859-D22E-4C24-804C-EC76EE28A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1A572-5C5B-461A-8014-1C3BB8408138}" type="datetimeFigureOut">
              <a:rPr lang="ru-RU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BB1A2-1D04-4549-82C9-D67AA547D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4394A-EB94-49E3-9CA2-E9B4733F5813}" type="datetimeFigureOut">
              <a:rPr lang="ru-RU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4DB9D-ED74-4725-B7DC-FC0BDAC9A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79154-9F6B-4E43-9E5A-B1EA1AA7A264}" type="datetimeFigureOut">
              <a:rPr lang="ru-RU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9B069-7156-4418-8782-AD66D02CD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26692-E214-447F-A7A4-096F4585FAC4}" type="datetimeFigureOut">
              <a:rPr lang="ru-RU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D72B5-7F29-4219-96BF-5A7361060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5FF50-F7BF-45DB-AC52-E9B8192F70ED}" type="datetimeFigureOut">
              <a:rPr lang="ru-RU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BD487-7EA5-48D2-ADB4-98EAA0334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32B3-F6B8-4082-99D6-70374896AE32}" type="datetimeFigureOut">
              <a:rPr lang="ru-RU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25A72-A9A5-45E7-AB64-89010C699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6B2A3-BB95-4581-B454-3DE22F41A663}" type="datetimeFigureOut">
              <a:rPr lang="ru-RU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C8521-55E8-4058-B66F-A08F445D0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F0E27-961D-446F-953F-18DBEA455B21}" type="datetimeFigureOut">
              <a:rPr lang="ru-RU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4EF41-01CC-4A0A-A064-B46ECF0C1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2CF862-A191-4210-BD55-8B34AA08BA70}" type="datetimeFigureOut">
              <a:rPr lang="ru-RU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190F24-CDB7-4112-80DD-C5C4175ED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86" r:id="rId8"/>
    <p:sldLayoutId id="2147483687" r:id="rId9"/>
    <p:sldLayoutId id="2147483678" r:id="rId10"/>
    <p:sldLayoutId id="2147483677" r:id="rId11"/>
    <p:sldLayoutId id="2147483676" r:id="rId12"/>
  </p:sldLayoutIdLst>
  <p:transition spd="slow">
    <p:pull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1052;&#1086;&#1081;%20&#1092;&#1080;&#1083;&#1100;&#1084;.mp4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" TargetMode="External"/><Relationship Id="rId2" Type="http://schemas.openxmlformats.org/officeDocument/2006/relationships/hyperlink" Target="http://fotki.yandex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" TargetMode="External"/><Relationship Id="rId5" Type="http://schemas.openxmlformats.org/officeDocument/2006/relationships/hyperlink" Target="http://www.constitution.ru/" TargetMode="External"/><Relationship Id="rId4" Type="http://schemas.openxmlformats.org/officeDocument/2006/relationships/hyperlink" Target="http://yandex.r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interfax.by/files/2009-08/20090822-135417-860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2492375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539750" y="1125538"/>
            <a:ext cx="3887788" cy="4248150"/>
          </a:xfrm>
        </p:spPr>
        <p:txBody>
          <a:bodyPr/>
          <a:lstStyle/>
          <a:p>
            <a:pPr algn="ctr"/>
            <a:r>
              <a:rPr lang="ru-RU" sz="3600" smtClean="0"/>
              <a:t>    При регистрации брака выдаётся Свидетельство о заключении брака.</a:t>
            </a:r>
          </a:p>
        </p:txBody>
      </p:sp>
      <p:pic>
        <p:nvPicPr>
          <p:cNvPr id="24578" name="Picture 3" descr="svidetel-rostor-o-zakly4enie-braka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27538" y="765175"/>
            <a:ext cx="4211637" cy="5759450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1042988" y="1052513"/>
            <a:ext cx="7024687" cy="1143000"/>
          </a:xfrm>
        </p:spPr>
        <p:txBody>
          <a:bodyPr/>
          <a:lstStyle/>
          <a:p>
            <a:pPr algn="ctr"/>
            <a:r>
              <a:rPr lang="ru-RU" sz="2400" smtClean="0"/>
              <a:t>КОНСТИТУЦИЯ РОССИЙСКОЙ ФЕДЕРАЦИИ</a:t>
            </a:r>
            <a:br>
              <a:rPr lang="ru-RU" sz="2400" smtClean="0"/>
            </a:br>
            <a:r>
              <a:rPr lang="ru-RU" sz="2400" smtClean="0"/>
              <a:t>( от 12 декабря 1993 г.)</a:t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             </a:t>
            </a:r>
            <a:r>
              <a:rPr lang="ru-RU" u="sng" smtClean="0"/>
              <a:t>Статья 38</a:t>
            </a:r>
          </a:p>
          <a:p>
            <a:pPr>
              <a:lnSpc>
                <a:spcPct val="90000"/>
              </a:lnSpc>
            </a:pPr>
            <a:r>
              <a:rPr lang="ru-RU" b="1" smtClean="0"/>
              <a:t>Материнство и детство, семья   находятся под защитой государства.</a:t>
            </a:r>
          </a:p>
          <a:p>
            <a:pPr>
              <a:lnSpc>
                <a:spcPct val="90000"/>
              </a:lnSpc>
            </a:pPr>
            <a:r>
              <a:rPr lang="ru-RU" b="1" smtClean="0"/>
              <a:t>Забота о детях, их воспитание - равное право и обязанность родителей.</a:t>
            </a:r>
          </a:p>
          <a:p>
            <a:pPr>
              <a:lnSpc>
                <a:spcPct val="90000"/>
              </a:lnSpc>
            </a:pPr>
            <a:r>
              <a:rPr lang="ru-RU" b="1" smtClean="0"/>
              <a:t>Трудоспособные дети, достигшие 18 лет, должны заботиться о нетрудоспособных родителях.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1042988" y="1052513"/>
            <a:ext cx="7024687" cy="720725"/>
          </a:xfrm>
        </p:spPr>
        <p:txBody>
          <a:bodyPr/>
          <a:lstStyle/>
          <a:p>
            <a:r>
              <a:rPr lang="ru-RU" sz="3600" smtClean="0"/>
              <a:t>  Правоотношения супругов</a:t>
            </a:r>
            <a:r>
              <a:rPr lang="ru-RU" sz="3600" b="0" smtClean="0"/>
              <a:t> 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1042988" y="2133600"/>
            <a:ext cx="6777037" cy="40322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</a:rPr>
              <a:t>                              </a:t>
            </a:r>
            <a:r>
              <a:rPr lang="ru-RU" sz="2800" b="1" u="sng" smtClean="0">
                <a:latin typeface="Times New Roman" pitchFamily="18" charset="0"/>
              </a:rPr>
              <a:t>Права супругов.</a:t>
            </a:r>
          </a:p>
          <a:p>
            <a:pPr>
              <a:buFont typeface="Wingdings 2" pitchFamily="18" charset="2"/>
              <a:buNone/>
            </a:pPr>
            <a:endParaRPr lang="ru-RU" sz="2800" u="sng" smtClean="0">
              <a:latin typeface="Times New Roman" pitchFamily="18" charset="0"/>
            </a:endParaRPr>
          </a:p>
          <a:p>
            <a:r>
              <a:rPr lang="ru-RU" smtClean="0">
                <a:latin typeface="Times New Roman" pitchFamily="18" charset="0"/>
              </a:rPr>
              <a:t> </a:t>
            </a:r>
            <a:r>
              <a:rPr lang="ru-RU" b="1" smtClean="0">
                <a:latin typeface="Times New Roman" pitchFamily="18" charset="0"/>
              </a:rPr>
              <a:t>Право на выбор рода занятий и профессии, места пребывания и местожительства.</a:t>
            </a:r>
          </a:p>
          <a:p>
            <a:r>
              <a:rPr lang="ru-RU" b="1" smtClean="0">
                <a:latin typeface="Times New Roman" pitchFamily="18" charset="0"/>
              </a:rPr>
              <a:t> Право на выбор фамилии.</a:t>
            </a:r>
          </a:p>
          <a:p>
            <a:r>
              <a:rPr lang="ru-RU" b="1" smtClean="0">
                <a:latin typeface="Times New Roman" pitchFamily="18" charset="0"/>
              </a:rPr>
              <a:t> Равные права родителей в воспитании детей. </a:t>
            </a:r>
          </a:p>
          <a:p>
            <a:r>
              <a:rPr lang="ru-RU" b="1" smtClean="0">
                <a:latin typeface="Times New Roman" pitchFamily="18" charset="0"/>
              </a:rPr>
              <a:t> Супруги имеют равные права на общую, совместную собственность, т. е. имущество</a:t>
            </a:r>
            <a:r>
              <a:rPr lang="ru-RU" smtClean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530225"/>
          </a:xfrm>
        </p:spPr>
        <p:txBody>
          <a:bodyPr/>
          <a:lstStyle/>
          <a:p>
            <a:r>
              <a:rPr lang="ru-RU" sz="3600" smtClean="0"/>
              <a:t>  Правоотношения супругов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1187450" y="1844675"/>
            <a:ext cx="6777038" cy="4300538"/>
          </a:xfrm>
        </p:spPr>
        <p:txBody>
          <a:bodyPr/>
          <a:lstStyle/>
          <a:p>
            <a:pPr lvl="1">
              <a:buFont typeface="Wingdings 2" pitchFamily="18" charset="2"/>
              <a:buNone/>
            </a:pPr>
            <a:r>
              <a:rPr lang="ru-RU" b="1" smtClean="0"/>
              <a:t>           </a:t>
            </a:r>
            <a:r>
              <a:rPr lang="ru-RU" sz="2800" b="1" u="sng" smtClean="0"/>
              <a:t>Обязанности супругов.</a:t>
            </a:r>
            <a:endParaRPr lang="ru-RU" sz="1000" b="1" u="sng" smtClean="0"/>
          </a:p>
          <a:p>
            <a:pPr lvl="1">
              <a:buFont typeface="Wingdings 2" pitchFamily="18" charset="2"/>
              <a:buNone/>
            </a:pPr>
            <a:endParaRPr lang="ru-RU" sz="2800" b="1" u="sng" smtClean="0"/>
          </a:p>
          <a:p>
            <a:r>
              <a:rPr lang="ru-RU" b="1" smtClean="0"/>
              <a:t> Содействовать благополучию и укреплению семьи.</a:t>
            </a:r>
          </a:p>
          <a:p>
            <a:r>
              <a:rPr lang="ru-RU" b="1" smtClean="0"/>
              <a:t> Заботиться о благосостоянии своих детей.</a:t>
            </a:r>
          </a:p>
          <a:p>
            <a:r>
              <a:rPr lang="ru-RU" b="1" smtClean="0"/>
              <a:t> Оказывать друг другу материальную и моральную поддержку.</a:t>
            </a:r>
          </a:p>
          <a:p>
            <a:r>
              <a:rPr lang="ru-RU" b="1" smtClean="0"/>
              <a:t> Платить алименты на содержание детей.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1042988" y="1052513"/>
            <a:ext cx="7024687" cy="576262"/>
          </a:xfrm>
        </p:spPr>
        <p:txBody>
          <a:bodyPr/>
          <a:lstStyle/>
          <a:p>
            <a:r>
              <a:rPr lang="ru-RU" sz="3600" smtClean="0"/>
              <a:t>  СОБСТВЕННОСТЬ СУПРУГОВ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971550" y="1989138"/>
            <a:ext cx="7345363" cy="4346575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000" smtClean="0"/>
              <a:t>                      </a:t>
            </a:r>
            <a:r>
              <a:rPr lang="ru-RU" sz="2000" b="1" smtClean="0">
                <a:solidFill>
                  <a:srgbClr val="00CC00"/>
                </a:solidFill>
              </a:rPr>
              <a:t>Личная собственность</a:t>
            </a:r>
            <a:endParaRPr lang="ru-RU" sz="2000" smtClean="0">
              <a:solidFill>
                <a:srgbClr val="00CC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000" b="1" smtClean="0"/>
              <a:t>имущество, принадлежащее до вступления в брак</a:t>
            </a:r>
          </a:p>
          <a:p>
            <a:pPr>
              <a:lnSpc>
                <a:spcPct val="90000"/>
              </a:lnSpc>
            </a:pPr>
            <a:r>
              <a:rPr lang="ru-RU" sz="2000" b="1" smtClean="0"/>
              <a:t>имущество , полученное в дар или  по наследству</a:t>
            </a:r>
          </a:p>
          <a:p>
            <a:pPr>
              <a:lnSpc>
                <a:spcPct val="90000"/>
              </a:lnSpc>
            </a:pPr>
            <a:r>
              <a:rPr lang="ru-RU" sz="2000" b="1" smtClean="0"/>
              <a:t>вещи индивидуального пользования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000" b="1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000" b="1" smtClean="0"/>
              <a:t>                  </a:t>
            </a:r>
            <a:r>
              <a:rPr lang="ru-RU" sz="2000" b="1" smtClean="0">
                <a:solidFill>
                  <a:srgbClr val="00CC00"/>
                </a:solidFill>
              </a:rPr>
              <a:t>Совместная собственность</a:t>
            </a:r>
            <a:endParaRPr lang="ru-RU" sz="2000" smtClean="0">
              <a:solidFill>
                <a:srgbClr val="00CC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000" smtClean="0"/>
              <a:t> </a:t>
            </a:r>
            <a:r>
              <a:rPr lang="ru-RU" sz="2000" b="1" smtClean="0"/>
              <a:t>имущество, нажитое во время брака</a:t>
            </a:r>
          </a:p>
          <a:p>
            <a:pPr>
              <a:lnSpc>
                <a:spcPct val="90000"/>
              </a:lnSpc>
            </a:pPr>
            <a:r>
              <a:rPr lang="ru-RU" sz="2000" b="1" smtClean="0"/>
              <a:t> зарплата, пенсии, пособия.</a:t>
            </a:r>
          </a:p>
          <a:p>
            <a:pPr>
              <a:lnSpc>
                <a:spcPct val="90000"/>
              </a:lnSpc>
            </a:pPr>
            <a:r>
              <a:rPr lang="ru-RU" sz="2000" b="1" smtClean="0"/>
              <a:t>квартиры, дачи, автомобили</a:t>
            </a:r>
          </a:p>
          <a:p>
            <a:pPr>
              <a:lnSpc>
                <a:spcPct val="90000"/>
              </a:lnSpc>
            </a:pPr>
            <a:r>
              <a:rPr lang="ru-RU" sz="2000" b="1" smtClean="0"/>
              <a:t> ценные бумаги и вклады в банке</a:t>
            </a:r>
          </a:p>
          <a:p>
            <a:pPr>
              <a:lnSpc>
                <a:spcPct val="90000"/>
              </a:lnSpc>
            </a:pPr>
            <a:r>
              <a:rPr lang="ru-RU" sz="2000" b="1" smtClean="0"/>
              <a:t>доходы от предпринимательской деятельности</a:t>
            </a:r>
          </a:p>
          <a:p>
            <a:pPr>
              <a:lnSpc>
                <a:spcPct val="90000"/>
              </a:lnSpc>
            </a:pPr>
            <a:r>
              <a:rPr lang="ru-RU" sz="2000" b="1" smtClean="0"/>
              <a:t>предприятия.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071546"/>
            <a:ext cx="7024687" cy="571504"/>
          </a:xfrm>
        </p:spPr>
        <p:txBody>
          <a:bodyPr/>
          <a:lstStyle/>
          <a:p>
            <a:pPr algn="ctr"/>
            <a:r>
              <a:rPr lang="ru-RU" sz="1800" dirty="0" smtClean="0"/>
              <a:t>Распределить карточки с примерами имущества на две группы – «Моё» и «Наше», объяснить свой выбор на основании закона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2988" y="1785926"/>
            <a:ext cx="6777037" cy="4429156"/>
          </a:xfrm>
        </p:spPr>
        <p:txBody>
          <a:bodyPr/>
          <a:lstStyle/>
          <a:p>
            <a:pPr lvl="0"/>
            <a:r>
              <a:rPr lang="ru-RU" sz="1400" b="1" dirty="0" smtClean="0"/>
              <a:t>доходы супруга от трудовой деятельности во время  брака</a:t>
            </a:r>
          </a:p>
          <a:p>
            <a:pPr lvl="0"/>
            <a:r>
              <a:rPr lang="ru-RU" sz="1400" b="1" dirty="0" smtClean="0"/>
              <a:t>фирма супруга, основанная до вступле­ния в брак</a:t>
            </a:r>
          </a:p>
          <a:p>
            <a:pPr lvl="0"/>
            <a:r>
              <a:rPr lang="ru-RU" sz="1400" b="1" dirty="0" smtClean="0"/>
              <a:t>машина, приобретенная супругом до вступления в брак</a:t>
            </a:r>
          </a:p>
          <a:p>
            <a:pPr lvl="0"/>
            <a:r>
              <a:rPr lang="ru-RU" sz="1400" b="1" dirty="0" smtClean="0"/>
              <a:t> пенсия супруга во время брака</a:t>
            </a:r>
          </a:p>
          <a:p>
            <a:pPr lvl="0"/>
            <a:r>
              <a:rPr lang="ru-RU" sz="1400" b="1" dirty="0" smtClean="0"/>
              <a:t>пособие по уходу за ребенком во время брака</a:t>
            </a:r>
          </a:p>
          <a:p>
            <a:pPr lvl="0"/>
            <a:r>
              <a:rPr lang="ru-RU" sz="1400" b="1" dirty="0" smtClean="0"/>
              <a:t>доля в уставном капитале фирмы супруга,  учрежденной во время брака</a:t>
            </a:r>
          </a:p>
          <a:p>
            <a:pPr lvl="0"/>
            <a:r>
              <a:rPr lang="ru-RU" sz="1400" b="1" dirty="0" smtClean="0"/>
              <a:t>пальто супруга, приобретенное во время брака</a:t>
            </a:r>
          </a:p>
          <a:p>
            <a:pPr lvl="0"/>
            <a:r>
              <a:rPr lang="ru-RU" sz="1400" b="1" dirty="0" smtClean="0"/>
              <a:t>бриллиантовое колье жены, приобретен­ное во время брака</a:t>
            </a:r>
          </a:p>
          <a:p>
            <a:pPr lvl="0"/>
            <a:r>
              <a:rPr lang="ru-RU" sz="1400" b="1" dirty="0" smtClean="0"/>
              <a:t>электрическая бритва супруга, приобре­тенная во время брака</a:t>
            </a:r>
          </a:p>
          <a:p>
            <a:pPr lvl="0"/>
            <a:r>
              <a:rPr lang="ru-RU" sz="1400" b="1" dirty="0" smtClean="0"/>
              <a:t>соболья шуба жены, приобретенная во время брака</a:t>
            </a:r>
          </a:p>
          <a:p>
            <a:pPr lvl="0"/>
            <a:r>
              <a:rPr lang="ru-RU" sz="1400" b="1" dirty="0" smtClean="0"/>
              <a:t>туфли супруга, приобретенные во время брака</a:t>
            </a:r>
          </a:p>
          <a:p>
            <a:pPr lvl="0"/>
            <a:r>
              <a:rPr lang="ru-RU" sz="1400" b="1" dirty="0" smtClean="0"/>
              <a:t>доходы супруга от предпринимательской деятельности во время брака</a:t>
            </a:r>
          </a:p>
          <a:p>
            <a:pPr lvl="0"/>
            <a:r>
              <a:rPr lang="ru-RU" sz="1400" b="1" dirty="0" smtClean="0"/>
              <a:t>телевизор, полученный супругом в пода­рок во время  брака</a:t>
            </a:r>
          </a:p>
          <a:p>
            <a:pPr lvl="0"/>
            <a:r>
              <a:rPr lang="ru-RU" sz="1400" b="1" dirty="0" smtClean="0"/>
              <a:t>дом, полученный супругом по наследству во время брака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Брачный договор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200" b="1" dirty="0" smtClean="0"/>
              <a:t>Это соглашение супругов, определяющее имущественные права и обязанности в браке или в случае его расторжения</a:t>
            </a:r>
            <a:endParaRPr lang="ru-RU" sz="3200" b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949700" y="3084513"/>
          <a:ext cx="1244600" cy="687387"/>
        </p:xfrm>
        <a:graphic>
          <a:graphicData uri="http://schemas.openxmlformats.org/presentationml/2006/ole">
            <p:oleObj spid="_x0000_s1026" name="Объект упаковщика для оболочки" showAsIcon="1" r:id="rId3" imgW="1244520" imgH="686880" progId="Package">
              <p:embed/>
            </p:oleObj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1042988" y="765175"/>
            <a:ext cx="7024687" cy="503238"/>
          </a:xfrm>
        </p:spPr>
        <p:txBody>
          <a:bodyPr/>
          <a:lstStyle/>
          <a:p>
            <a:r>
              <a:rPr lang="ru-RU" sz="3200" smtClean="0"/>
              <a:t>Права и обязанности родителей</a:t>
            </a:r>
            <a:r>
              <a:rPr lang="ru-RU" sz="3600" b="0" smtClean="0"/>
              <a:t> 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1042988" y="1412875"/>
            <a:ext cx="7273925" cy="52562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smtClean="0"/>
              <a:t>Родители имеют равные права и несут равные обязанности за воспитание и развитие своих детей.</a:t>
            </a:r>
          </a:p>
          <a:p>
            <a:pPr>
              <a:lnSpc>
                <a:spcPct val="90000"/>
              </a:lnSpc>
            </a:pPr>
            <a:r>
              <a:rPr lang="ru-RU" b="1" smtClean="0"/>
              <a:t>Право на общение с ребёнком ( если проживают отдельно)</a:t>
            </a:r>
          </a:p>
          <a:p>
            <a:pPr>
              <a:lnSpc>
                <a:spcPct val="90000"/>
              </a:lnSpc>
            </a:pPr>
            <a:r>
              <a:rPr lang="ru-RU" b="1" smtClean="0"/>
              <a:t>Обязаны дать ребенку имя, отчество и фамилию.</a:t>
            </a:r>
          </a:p>
          <a:p>
            <a:pPr>
              <a:lnSpc>
                <a:spcPct val="90000"/>
              </a:lnSpc>
            </a:pPr>
            <a:r>
              <a:rPr lang="ru-RU" b="1" smtClean="0"/>
              <a:t>Родители обязаны заботиться о здоровье, физическом, психическом, духовном и нравственном развитии своих детей.</a:t>
            </a:r>
          </a:p>
          <a:p>
            <a:pPr>
              <a:lnSpc>
                <a:spcPct val="90000"/>
              </a:lnSpc>
            </a:pPr>
            <a:r>
              <a:rPr lang="ru-RU" b="1" smtClean="0"/>
              <a:t>Обязаны обеспечить получение детьми основного общего образования </a:t>
            </a:r>
          </a:p>
          <a:p>
            <a:pPr>
              <a:lnSpc>
                <a:spcPct val="90000"/>
              </a:lnSpc>
            </a:pPr>
            <a:r>
              <a:rPr lang="ru-RU" b="1" smtClean="0"/>
              <a:t> Защита прав и интересов детей возлагается на их родителей.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1042988" y="1052513"/>
            <a:ext cx="7024687" cy="457200"/>
          </a:xfrm>
        </p:spPr>
        <p:txBody>
          <a:bodyPr/>
          <a:lstStyle/>
          <a:p>
            <a:r>
              <a:rPr lang="ru-RU" sz="3600" smtClean="0"/>
              <a:t>Права и обязанности детей:</a:t>
            </a:r>
            <a:r>
              <a:rPr lang="ru-RU" sz="3600" b="0" smtClean="0"/>
              <a:t> 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684213" y="1557338"/>
            <a:ext cx="7775575" cy="4895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smtClean="0"/>
              <a:t>Право ребенка на имя, отчество и фамилию</a:t>
            </a:r>
          </a:p>
          <a:p>
            <a:pPr>
              <a:lnSpc>
                <a:spcPct val="90000"/>
              </a:lnSpc>
            </a:pPr>
            <a:r>
              <a:rPr lang="ru-RU" b="1" smtClean="0"/>
              <a:t> Жить и воспитываться в семье</a:t>
            </a:r>
          </a:p>
          <a:p>
            <a:pPr>
              <a:lnSpc>
                <a:spcPct val="90000"/>
              </a:lnSpc>
            </a:pPr>
            <a:r>
              <a:rPr lang="ru-RU" b="1" smtClean="0"/>
              <a:t> На общение с родителями и другими родственниками</a:t>
            </a:r>
          </a:p>
          <a:p>
            <a:pPr>
              <a:lnSpc>
                <a:spcPct val="90000"/>
              </a:lnSpc>
            </a:pPr>
            <a:r>
              <a:rPr lang="ru-RU" b="1" smtClean="0"/>
              <a:t> На защиту своих прав и законных интересов.</a:t>
            </a:r>
          </a:p>
          <a:p>
            <a:pPr>
              <a:lnSpc>
                <a:spcPct val="90000"/>
              </a:lnSpc>
            </a:pPr>
            <a:r>
              <a:rPr lang="ru-RU" b="1" smtClean="0"/>
              <a:t> Выражать своё мнение (С 10 лет ребенок имеет право выражать свое мнение при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/>
              <a:t>    решении вопросов, затрагивающих его интересы)                          </a:t>
            </a:r>
          </a:p>
          <a:p>
            <a:pPr>
              <a:lnSpc>
                <a:spcPct val="90000"/>
              </a:lnSpc>
            </a:pPr>
            <a:r>
              <a:rPr lang="ru-RU" b="1" smtClean="0"/>
              <a:t> Имущественные права</a:t>
            </a:r>
          </a:p>
          <a:p>
            <a:pPr>
              <a:lnSpc>
                <a:spcPct val="90000"/>
              </a:lnSpc>
            </a:pPr>
            <a:r>
              <a:rPr lang="ru-RU" b="1" smtClean="0"/>
              <a:t> Oбязанность трудоспособных детей заботиться о нетрудоспособных родителях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>
          <a:xfrm>
            <a:off x="4733925" y="2708275"/>
            <a:ext cx="3313113" cy="1584325"/>
          </a:xfrm>
        </p:spPr>
        <p:txBody>
          <a:bodyPr/>
          <a:lstStyle/>
          <a:p>
            <a:pPr algn="ctr" eaLnBrk="1" hangingPunct="1"/>
            <a:r>
              <a:rPr lang="ru-RU" sz="2400" b="1" smtClean="0"/>
              <a:t>СЕМЕЙНЫЕ ПРАВООТНОШЕНИЯ</a:t>
            </a:r>
          </a:p>
        </p:txBody>
      </p:sp>
      <p:sp>
        <p:nvSpPr>
          <p:cNvPr id="174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925" y="5013325"/>
            <a:ext cx="3582988" cy="10080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1600" dirty="0" smtClean="0"/>
              <a:t>Майорова Татьяна Николаевна</a:t>
            </a:r>
          </a:p>
          <a:p>
            <a:pPr algn="ctr" eaLnBrk="1" hangingPunct="1"/>
            <a:r>
              <a:rPr lang="ru-RU" sz="1600" dirty="0" smtClean="0"/>
              <a:t>учитель обществознания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755650" y="908050"/>
            <a:ext cx="7561263" cy="1225550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Основания для прекращения брака</a:t>
            </a:r>
            <a:r>
              <a:rPr lang="ru-RU" sz="3600" b="0" smtClean="0"/>
              <a:t> </a:t>
            </a:r>
            <a:r>
              <a:rPr lang="ru-RU" sz="3600" smtClean="0"/>
              <a:t>        </a:t>
            </a:r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>
          <a:xfrm>
            <a:off x="539750" y="1989138"/>
            <a:ext cx="8135938" cy="360362"/>
          </a:xfrm>
        </p:spPr>
        <p:txBody>
          <a:bodyPr/>
          <a:lstStyle/>
          <a:p>
            <a:pPr marL="68263" indent="0" eaLnBrk="1" hangingPunct="1">
              <a:buFont typeface="Wingdings 2" pitchFamily="18" charset="2"/>
              <a:buNone/>
            </a:pPr>
            <a:endParaRPr lang="ru-RU" smtClean="0"/>
          </a:p>
          <a:p>
            <a:pPr marL="68263" indent="0" eaLnBrk="1" hangingPunct="1">
              <a:buFontTx/>
              <a:buChar char="-"/>
            </a:pPr>
            <a:endParaRPr lang="ru-RU" smtClean="0"/>
          </a:p>
          <a:p>
            <a:pPr marL="68263" indent="0" eaLnBrk="1" hangingPunct="1">
              <a:buFontTx/>
              <a:buChar char="-"/>
            </a:pPr>
            <a:endParaRPr lang="ru-RU" smtClean="0"/>
          </a:p>
          <a:p>
            <a:pPr marL="68263" indent="0" eaLnBrk="1" hangingPunct="1">
              <a:buFontTx/>
              <a:buChar char="-"/>
            </a:pPr>
            <a:endParaRPr lang="ru-RU" smtClean="0"/>
          </a:p>
          <a:p>
            <a:pPr marL="68263" indent="0" eaLnBrk="1" hangingPunct="1">
              <a:buFontTx/>
              <a:buChar char="-"/>
            </a:pPr>
            <a:endParaRPr lang="ru-RU" smtClean="0"/>
          </a:p>
        </p:txBody>
      </p:sp>
      <p:sp>
        <p:nvSpPr>
          <p:cNvPr id="4" name="Стрелка вниз 3"/>
          <p:cNvSpPr/>
          <p:nvPr/>
        </p:nvSpPr>
        <p:spPr>
          <a:xfrm>
            <a:off x="1403350" y="3068638"/>
            <a:ext cx="215900" cy="935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492500" y="2276475"/>
            <a:ext cx="215900" cy="9350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435600" y="3141663"/>
            <a:ext cx="215900" cy="936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50" name="TextBox 6"/>
          <p:cNvSpPr txBox="1">
            <a:spLocks noChangeArrowheads="1"/>
          </p:cNvSpPr>
          <p:nvPr/>
        </p:nvSpPr>
        <p:spPr bwMode="auto">
          <a:xfrm>
            <a:off x="755650" y="4221163"/>
            <a:ext cx="165576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В </a:t>
            </a:r>
            <a:r>
              <a:rPr lang="ru-RU" sz="2000" b="1"/>
              <a:t>следствии смерти одного из супругов</a:t>
            </a:r>
            <a:endParaRPr lang="ru-RU" sz="2000" b="1">
              <a:latin typeface="Century Gothic" pitchFamily="34" charset="0"/>
            </a:endParaRPr>
          </a:p>
          <a:p>
            <a:endParaRPr lang="ru-RU" sz="2400">
              <a:latin typeface="Century Gothic" pitchFamily="34" charset="0"/>
            </a:endParaRPr>
          </a:p>
        </p:txBody>
      </p:sp>
      <p:sp>
        <p:nvSpPr>
          <p:cNvPr id="31751" name="TextBox 7"/>
          <p:cNvSpPr txBox="1">
            <a:spLocks noChangeArrowheads="1"/>
          </p:cNvSpPr>
          <p:nvPr/>
        </p:nvSpPr>
        <p:spPr bwMode="auto">
          <a:xfrm>
            <a:off x="2700338" y="3429000"/>
            <a:ext cx="19431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В следствии объявления одного из супругов умершим</a:t>
            </a:r>
            <a:endParaRPr lang="ru-RU" sz="2000" b="1">
              <a:latin typeface="Century Gothic" pitchFamily="34" charset="0"/>
            </a:endParaRPr>
          </a:p>
          <a:p>
            <a:endParaRPr lang="ru-RU" sz="2000" b="1">
              <a:latin typeface="Century Gothic" pitchFamily="34" charset="0"/>
            </a:endParaRPr>
          </a:p>
        </p:txBody>
      </p:sp>
      <p:sp>
        <p:nvSpPr>
          <p:cNvPr id="31752" name="TextBox 8"/>
          <p:cNvSpPr txBox="1">
            <a:spLocks noChangeArrowheads="1"/>
          </p:cNvSpPr>
          <p:nvPr/>
        </p:nvSpPr>
        <p:spPr bwMode="auto">
          <a:xfrm>
            <a:off x="4716463" y="4149725"/>
            <a:ext cx="1871662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latin typeface="Century Gothic" pitchFamily="34" charset="0"/>
            </a:endParaRPr>
          </a:p>
          <a:p>
            <a:pPr algn="ctr"/>
            <a:r>
              <a:rPr lang="ru-RU" sz="2000" b="1"/>
              <a:t>По заявлению одного или обоих супругов. </a:t>
            </a:r>
          </a:p>
        </p:txBody>
      </p:sp>
      <p:sp>
        <p:nvSpPr>
          <p:cNvPr id="2" name="Стрелка вниз 4"/>
          <p:cNvSpPr/>
          <p:nvPr/>
        </p:nvSpPr>
        <p:spPr>
          <a:xfrm>
            <a:off x="7308850" y="2205038"/>
            <a:ext cx="215900" cy="935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55" name="TextBox 8"/>
          <p:cNvSpPr txBox="1">
            <a:spLocks noChangeArrowheads="1"/>
          </p:cNvSpPr>
          <p:nvPr/>
        </p:nvSpPr>
        <p:spPr bwMode="auto">
          <a:xfrm>
            <a:off x="6804025" y="3500438"/>
            <a:ext cx="17287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/>
              <a:t>Признание брака недействи-тельным</a:t>
            </a:r>
            <a:r>
              <a:rPr lang="ru-RU" sz="2000"/>
              <a:t>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62" name="Group 46"/>
          <p:cNvGraphicFramePr>
            <a:graphicFrameLocks noGrp="1"/>
          </p:cNvGraphicFramePr>
          <p:nvPr/>
        </p:nvGraphicFramePr>
        <p:xfrm>
          <a:off x="755650" y="908050"/>
          <a:ext cx="7632700" cy="5113655"/>
        </p:xfrm>
        <a:graphic>
          <a:graphicData uri="http://schemas.openxmlformats.org/drawingml/2006/table">
            <a:tbl>
              <a:tblPr/>
              <a:tblGrid>
                <a:gridCol w="3744913"/>
                <a:gridCol w="3887787"/>
              </a:tblGrid>
              <a:tr h="584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РАСТОРЖЕНИЕ БРАКА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органах ЗАГСа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суде.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супруги не имеют общих несовершенных детей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признан судом безвестно отсутствующим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признан недееспособным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осужден к лишению свободы на срок свыше трёх лет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супруги имеют общих несовершеннолетних детей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один из супругов уклоняется от развода в органах ЗАГСа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суд установил невозможность дальнейшей совместной жизни супругов и сохранение семьи.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2" name="Rectangle 40"/>
          <p:cNvSpPr>
            <a:spLocks noChangeArrowheads="1"/>
          </p:cNvSpPr>
          <p:nvPr/>
        </p:nvSpPr>
        <p:spPr bwMode="auto">
          <a:xfrm>
            <a:off x="0" y="4110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xfrm>
            <a:off x="900113" y="1052513"/>
            <a:ext cx="7527925" cy="576262"/>
          </a:xfrm>
        </p:spPr>
        <p:txBody>
          <a:bodyPr/>
          <a:lstStyle/>
          <a:p>
            <a:pPr algn="ctr"/>
            <a:r>
              <a:rPr lang="ru-RU" sz="3600" b="0" smtClean="0"/>
              <a:t>  </a:t>
            </a:r>
            <a:r>
              <a:rPr lang="ru-RU" sz="3600" smtClean="0"/>
              <a:t>ПОДГОТОВКА   К   ОГЭ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539750" y="1628775"/>
            <a:ext cx="7993063" cy="4679950"/>
          </a:xfrm>
        </p:spPr>
        <p:txBody>
          <a:bodyPr/>
          <a:lstStyle/>
          <a:p>
            <a:pPr marL="527050" indent="-457200">
              <a:buFont typeface="Wingdings 2" pitchFamily="18" charset="2"/>
              <a:buAutoNum type="arabicPeriod"/>
            </a:pPr>
            <a:r>
              <a:rPr lang="ru-RU" sz="2800" b="1" smtClean="0">
                <a:latin typeface="Times New Roman" pitchFamily="18" charset="0"/>
              </a:rPr>
              <a:t>Какое условие обязательно для заключения брака</a:t>
            </a:r>
            <a:r>
              <a:rPr lang="en-US" sz="2800" b="1" smtClean="0">
                <a:latin typeface="Times New Roman" pitchFamily="18" charset="0"/>
              </a:rPr>
              <a:t> ?</a:t>
            </a:r>
            <a:r>
              <a:rPr lang="ru-RU" sz="2800" b="1" smtClean="0">
                <a:latin typeface="Times New Roman" pitchFamily="18" charset="0"/>
              </a:rPr>
              <a:t> </a:t>
            </a:r>
            <a:endParaRPr lang="en-US" sz="2800" b="1" smtClean="0">
              <a:latin typeface="Times New Roman" pitchFamily="18" charset="0"/>
            </a:endParaRPr>
          </a:p>
          <a:p>
            <a:pPr marL="527050" indent="-457200">
              <a:buFont typeface="Wingdings 2" pitchFamily="18" charset="2"/>
              <a:buNone/>
            </a:pPr>
            <a:r>
              <a:rPr lang="en-US" sz="2800" smtClean="0">
                <a:latin typeface="Times New Roman" pitchFamily="18" charset="0"/>
              </a:rPr>
              <a:t>   1) </a:t>
            </a:r>
            <a:r>
              <a:rPr lang="ru-RU" sz="2800" smtClean="0">
                <a:latin typeface="Times New Roman" pitchFamily="18" charset="0"/>
              </a:rPr>
              <a:t>наличие у жениха и невесты  среднего  образования</a:t>
            </a:r>
          </a:p>
          <a:p>
            <a:pPr marL="527050" indent="-457200">
              <a:buFont typeface="Wingdings 2" pitchFamily="18" charset="2"/>
              <a:buNone/>
            </a:pPr>
            <a:r>
              <a:rPr lang="ru-RU" sz="2800" smtClean="0">
                <a:latin typeface="Times New Roman" pitchFamily="18" charset="0"/>
              </a:rPr>
              <a:t>   2) призыв жениха на военную службу</a:t>
            </a:r>
          </a:p>
          <a:p>
            <a:pPr marL="527050" indent="-457200">
              <a:buFont typeface="Wingdings 2" pitchFamily="18" charset="2"/>
              <a:buNone/>
            </a:pPr>
            <a:r>
              <a:rPr lang="ru-RU" sz="2800" smtClean="0">
                <a:latin typeface="Times New Roman" pitchFamily="18" charset="0"/>
              </a:rPr>
              <a:t>   3) наличие у жениха или невесты стабильного источника доходов</a:t>
            </a:r>
          </a:p>
          <a:p>
            <a:pPr marL="527050" indent="-457200">
              <a:buFont typeface="Wingdings 2" pitchFamily="18" charset="2"/>
              <a:buNone/>
            </a:pPr>
            <a:r>
              <a:rPr lang="ru-RU" sz="2800" smtClean="0">
                <a:latin typeface="Times New Roman" pitchFamily="18" charset="0"/>
              </a:rPr>
              <a:t>   4) взаимное согласие жениха и невесты.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>
          <a:xfrm>
            <a:off x="971550" y="1125538"/>
            <a:ext cx="7385050" cy="638175"/>
          </a:xfrm>
        </p:spPr>
        <p:txBody>
          <a:bodyPr/>
          <a:lstStyle/>
          <a:p>
            <a:r>
              <a:rPr lang="ru-RU" sz="3600" smtClean="0"/>
              <a:t>       ПОДГОТОВКА   К   ОГЭ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xfrm>
            <a:off x="1042988" y="1916113"/>
            <a:ext cx="6777037" cy="4249737"/>
          </a:xfrm>
        </p:spPr>
        <p:txBody>
          <a:bodyPr/>
          <a:lstStyle/>
          <a:p>
            <a:pPr marL="527050" indent="-457200">
              <a:buFont typeface="Wingdings 2" pitchFamily="18" charset="2"/>
              <a:buAutoNum type="arabicPeriod" startAt="2"/>
            </a:pPr>
            <a:r>
              <a:rPr lang="ru-RU" sz="2800" b="1" smtClean="0">
                <a:latin typeface="Times New Roman" pitchFamily="18" charset="0"/>
              </a:rPr>
              <a:t>Верны ли следующие суждения о правах и обязанностях родителей и детей</a:t>
            </a:r>
            <a:r>
              <a:rPr lang="en-US" sz="2800" b="1" smtClean="0">
                <a:latin typeface="Times New Roman" pitchFamily="18" charset="0"/>
              </a:rPr>
              <a:t>?</a:t>
            </a:r>
            <a:endParaRPr lang="ru-RU" sz="2800" b="1" smtClean="0">
              <a:latin typeface="Times New Roman" pitchFamily="18" charset="0"/>
            </a:endParaRPr>
          </a:p>
          <a:p>
            <a:pPr marL="527050" indent="-457200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    А. Родитель, проживающий отдельно от ребёнка, имеет право на общение с ребёнком</a:t>
            </a:r>
          </a:p>
          <a:p>
            <a:pPr marL="527050" indent="-457200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    Б. Трудоспособные совершеннолетние дети обязаны содержать своих нетрудоспособных  родителей</a:t>
            </a:r>
          </a:p>
          <a:p>
            <a:pPr marL="527050" indent="-457200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   1) верно только А     3) верны оба суждения</a:t>
            </a:r>
          </a:p>
          <a:p>
            <a:pPr marL="527050" indent="-457200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   2) верно только Б     4) оба суждения не верны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01662"/>
          </a:xfrm>
        </p:spPr>
        <p:txBody>
          <a:bodyPr/>
          <a:lstStyle/>
          <a:p>
            <a:r>
              <a:rPr lang="ru-RU" sz="3600" smtClean="0"/>
              <a:t>ПОДГОТОВКА   К   ОГЭ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xfrm>
            <a:off x="684213" y="1844675"/>
            <a:ext cx="7559675" cy="43481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b="1" smtClean="0">
                <a:latin typeface="Times New Roman" pitchFamily="18" charset="0"/>
              </a:rPr>
              <a:t>3. Верны ли следующие суждения о правах и обязанностях супругов</a:t>
            </a:r>
            <a:r>
              <a:rPr lang="en-US" sz="2800" b="1" smtClean="0">
                <a:latin typeface="Times New Roman" pitchFamily="18" charset="0"/>
              </a:rPr>
              <a:t>?</a:t>
            </a:r>
            <a:endParaRPr lang="ru-RU" sz="2800" b="1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1000" b="1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   А. Каждый супруг свободен в выборе занятий.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   Б. Каждый супруг свободен в выборе места жительства и пребывания.</a:t>
            </a:r>
            <a:endParaRPr lang="ru-RU" sz="1000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      1) верно только А     3) верны оба суждения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      2) верно только Б     4) оба суждения не верны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87375"/>
          </a:xfrm>
        </p:spPr>
        <p:txBody>
          <a:bodyPr/>
          <a:lstStyle/>
          <a:p>
            <a:pPr algn="ctr"/>
            <a:r>
              <a:rPr lang="ru-RU" dirty="0" err="1" smtClean="0"/>
              <a:t>Синквейн</a:t>
            </a:r>
            <a:r>
              <a:rPr lang="ru-RU" dirty="0" smtClean="0"/>
              <a:t> «Семья»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/>
              <a:t>Первая строка </a:t>
            </a:r>
            <a:r>
              <a:rPr lang="ru-RU" sz="2000" dirty="0" smtClean="0"/>
              <a:t>- одно слово, обычно существительное, отражающее главную идею</a:t>
            </a:r>
            <a:r>
              <a:rPr lang="ru-RU" sz="1400" dirty="0" smtClean="0"/>
              <a:t>. </a:t>
            </a:r>
          </a:p>
          <a:p>
            <a:r>
              <a:rPr lang="ru-RU" sz="2000" b="1" dirty="0" smtClean="0"/>
              <a:t>Вторая строка </a:t>
            </a:r>
            <a:r>
              <a:rPr lang="ru-RU" sz="2000" dirty="0" smtClean="0"/>
              <a:t>- два слова, прилагательные, описывающие основную мысль. Какая она? </a:t>
            </a:r>
          </a:p>
          <a:p>
            <a:r>
              <a:rPr lang="ru-RU" sz="2000" dirty="0" smtClean="0"/>
              <a:t> </a:t>
            </a:r>
            <a:r>
              <a:rPr lang="ru-RU" sz="2000" b="1" dirty="0" smtClean="0"/>
              <a:t>Третья строка </a:t>
            </a:r>
            <a:r>
              <a:rPr lang="ru-RU" sz="2000" dirty="0" smtClean="0"/>
              <a:t>- три слова, глаголы, описывающие действия в рамках темы. Что она делает?   </a:t>
            </a:r>
          </a:p>
          <a:p>
            <a:r>
              <a:rPr lang="ru-RU" sz="2000" b="1" dirty="0" smtClean="0"/>
              <a:t> Четвертая строка </a:t>
            </a:r>
            <a:r>
              <a:rPr lang="ru-RU" sz="2000" dirty="0" smtClean="0"/>
              <a:t>- фраза из нескольких слов, показывающая отношение к теме.  </a:t>
            </a:r>
          </a:p>
          <a:p>
            <a:r>
              <a:rPr lang="ru-RU" sz="2000" b="1" dirty="0" smtClean="0"/>
              <a:t> Пятая строка </a:t>
            </a:r>
            <a:r>
              <a:rPr lang="ru-RU" sz="2000" dirty="0" smtClean="0"/>
              <a:t>- слова, связанные с первым, отражающие сущность темы. Синоним. 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Синквейн</a:t>
            </a:r>
            <a:r>
              <a:rPr lang="ru-RU" dirty="0" smtClean="0"/>
              <a:t> «Семья»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Семья.</a:t>
            </a:r>
          </a:p>
          <a:p>
            <a:pPr marL="0" indent="0" algn="ctr">
              <a:buFontTx/>
              <a:buNone/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Близкие, родные</a:t>
            </a:r>
          </a:p>
          <a:p>
            <a:pPr marL="0" indent="0" algn="ctr">
              <a:buFontTx/>
              <a:buNone/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Любят, волнуются, заботятся.</a:t>
            </a:r>
          </a:p>
          <a:p>
            <a:pPr marL="0" indent="0" algn="ctr">
              <a:buFontTx/>
              <a:buNone/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Я люблю свою семью.</a:t>
            </a:r>
          </a:p>
          <a:p>
            <a:pPr marL="0" indent="0" algn="ctr">
              <a:buFontTx/>
              <a:buNone/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Дом.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785795"/>
            <a:ext cx="7024687" cy="714379"/>
          </a:xfrm>
        </p:spPr>
        <p:txBody>
          <a:bodyPr/>
          <a:lstStyle/>
          <a:p>
            <a:pPr algn="ctr"/>
            <a:r>
              <a:rPr lang="ru-RU" dirty="0" smtClean="0"/>
              <a:t>Пословицы о семье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2988" y="1785926"/>
            <a:ext cx="6777037" cy="4500594"/>
          </a:xfrm>
        </p:spPr>
        <p:txBody>
          <a:bodyPr/>
          <a:lstStyle/>
          <a:p>
            <a:r>
              <a:rPr lang="ru-RU" sz="2000" b="1" dirty="0" smtClean="0"/>
              <a:t>На что клад, когда в семье </a:t>
            </a:r>
            <a:r>
              <a:rPr lang="ru-RU" sz="2000" b="1" dirty="0" smtClean="0"/>
              <a:t>лад</a:t>
            </a:r>
          </a:p>
          <a:p>
            <a:r>
              <a:rPr lang="ru-RU" sz="2000" b="1" dirty="0" smtClean="0">
                <a:solidFill>
                  <a:srgbClr val="FF9900"/>
                </a:solidFill>
              </a:rPr>
              <a:t>Какие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006600"/>
                </a:solidFill>
              </a:rPr>
              <a:t>корешки</a:t>
            </a:r>
            <a:r>
              <a:rPr lang="ru-RU" sz="2000" b="1" dirty="0" smtClean="0"/>
              <a:t>, </a:t>
            </a:r>
            <a:r>
              <a:rPr lang="ru-RU" sz="2000" b="1" dirty="0" smtClean="0">
                <a:solidFill>
                  <a:srgbClr val="3399FF"/>
                </a:solidFill>
              </a:rPr>
              <a:t>такие и ветки</a:t>
            </a:r>
            <a:endParaRPr lang="ru-RU" sz="2000" b="1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Какие родители, такие и детки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Вся семья вместе</a:t>
            </a:r>
            <a:r>
              <a:rPr lang="ru-RU" sz="2000" b="1" dirty="0" smtClean="0">
                <a:solidFill>
                  <a:srgbClr val="FF0000"/>
                </a:solidFill>
              </a:rPr>
              <a:t>,  </a:t>
            </a:r>
            <a:r>
              <a:rPr lang="ru-RU" sz="2000" b="1" dirty="0" smtClean="0">
                <a:solidFill>
                  <a:srgbClr val="FF0000"/>
                </a:solidFill>
              </a:rPr>
              <a:t>так и душа на </a:t>
            </a:r>
            <a:r>
              <a:rPr lang="ru-RU" sz="2000" b="1" dirty="0" smtClean="0">
                <a:solidFill>
                  <a:srgbClr val="FF0000"/>
                </a:solidFill>
              </a:rPr>
              <a:t>месте</a:t>
            </a:r>
          </a:p>
          <a:p>
            <a:r>
              <a:rPr lang="ru-RU" sz="2000" b="1" dirty="0" smtClean="0"/>
              <a:t>Семьей дорожить — счастливым быть.</a:t>
            </a:r>
          </a:p>
          <a:p>
            <a:r>
              <a:rPr lang="ru-RU" sz="2000" b="1" dirty="0" smtClean="0"/>
              <a:t>Семья без детей, что цветок без запаха.</a:t>
            </a:r>
          </a:p>
          <a:p>
            <a:r>
              <a:rPr lang="ru-RU" sz="2000" b="1" dirty="0" smtClean="0"/>
              <a:t>В семье разлад, так и дому не рад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В семье дружат — живут не тужат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В хорошей семье хорошие дети растут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Семья сильна, когда над ней крыша одна.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1593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2988" y="1643050"/>
            <a:ext cx="6777037" cy="4429156"/>
          </a:xfrm>
        </p:spPr>
        <p:txBody>
          <a:bodyPr/>
          <a:lstStyle/>
          <a:p>
            <a:pPr>
              <a:defRPr/>
            </a:pPr>
            <a:r>
              <a:rPr lang="ru-RU" sz="1600" dirty="0" smtClean="0"/>
              <a:t>На сегодняшнем уроке я понял…, я узнал…, я разобрался…</a:t>
            </a:r>
          </a:p>
          <a:p>
            <a:pPr>
              <a:defRPr/>
            </a:pPr>
            <a:r>
              <a:rPr lang="ru-RU" sz="1600" dirty="0" smtClean="0"/>
              <a:t>На этом уроке меня порадовало…</a:t>
            </a:r>
          </a:p>
          <a:p>
            <a:pPr>
              <a:defRPr/>
            </a:pPr>
            <a:r>
              <a:rPr lang="ru-RU" sz="1600" dirty="0" smtClean="0"/>
              <a:t>Я похвалил бы себя…</a:t>
            </a:r>
          </a:p>
          <a:p>
            <a:pPr>
              <a:defRPr/>
            </a:pPr>
            <a:r>
              <a:rPr lang="ru-RU" sz="1600" dirty="0" smtClean="0"/>
              <a:t>Особенно мне понравилось…</a:t>
            </a:r>
          </a:p>
          <a:p>
            <a:pPr>
              <a:defRPr/>
            </a:pPr>
            <a:r>
              <a:rPr lang="ru-RU" sz="1600" dirty="0" smtClean="0"/>
              <a:t>После урока мне захотелось…</a:t>
            </a:r>
          </a:p>
          <a:p>
            <a:pPr>
              <a:defRPr/>
            </a:pPr>
            <a:r>
              <a:rPr lang="ru-RU" sz="1600" dirty="0" smtClean="0"/>
              <a:t>Я мечтаю о…</a:t>
            </a:r>
          </a:p>
          <a:p>
            <a:pPr>
              <a:defRPr/>
            </a:pPr>
            <a:r>
              <a:rPr lang="ru-RU" sz="1600" dirty="0" smtClean="0"/>
              <a:t>Сегодня мне удалось…</a:t>
            </a:r>
          </a:p>
          <a:p>
            <a:pPr>
              <a:defRPr/>
            </a:pPr>
            <a:r>
              <a:rPr lang="ru-RU" sz="1600" dirty="0" smtClean="0"/>
              <a:t>Я сумел…</a:t>
            </a:r>
          </a:p>
          <a:p>
            <a:pPr>
              <a:defRPr/>
            </a:pPr>
            <a:r>
              <a:rPr lang="ru-RU" sz="1600" dirty="0" smtClean="0"/>
              <a:t>Было интересно…</a:t>
            </a:r>
          </a:p>
          <a:p>
            <a:pPr>
              <a:defRPr/>
            </a:pPr>
            <a:r>
              <a:rPr lang="ru-RU" sz="1600" dirty="0" smtClean="0"/>
              <a:t>Было трудно…</a:t>
            </a:r>
          </a:p>
          <a:p>
            <a:pPr>
              <a:defRPr/>
            </a:pPr>
            <a:r>
              <a:rPr lang="ru-RU" sz="1600" dirty="0" smtClean="0"/>
              <a:t>Я понял, что…</a:t>
            </a:r>
          </a:p>
          <a:p>
            <a:pPr>
              <a:defRPr/>
            </a:pPr>
            <a:r>
              <a:rPr lang="ru-RU" sz="1600" dirty="0" smtClean="0"/>
              <a:t>Теперь я могу…</a:t>
            </a:r>
          </a:p>
          <a:p>
            <a:pPr>
              <a:defRPr/>
            </a:pPr>
            <a:r>
              <a:rPr lang="ru-RU" sz="1600" dirty="0" smtClean="0"/>
              <a:t>Я почувствовал, что…</a:t>
            </a:r>
          </a:p>
          <a:p>
            <a:pPr>
              <a:defRPr/>
            </a:pPr>
            <a:r>
              <a:rPr lang="ru-RU" sz="1600" dirty="0" smtClean="0"/>
              <a:t>Я научился…</a:t>
            </a:r>
          </a:p>
          <a:p>
            <a:pPr>
              <a:defRPr/>
            </a:pPr>
            <a:r>
              <a:rPr lang="ru-RU" sz="1600" dirty="0" smtClean="0"/>
              <a:t>Меня удивило…</a:t>
            </a:r>
            <a:endParaRPr lang="ru-RU" sz="1600" dirty="0"/>
          </a:p>
        </p:txBody>
      </p:sp>
    </p:spTree>
  </p:cSld>
  <p:clrMapOvr>
    <a:masterClrMapping/>
  </p:clrMapOvr>
  <p:transition spd="slow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>
          <a:xfrm>
            <a:off x="1042988" y="1052513"/>
            <a:ext cx="7024687" cy="817562"/>
          </a:xfrm>
        </p:spPr>
        <p:txBody>
          <a:bodyPr/>
          <a:lstStyle/>
          <a:p>
            <a:r>
              <a:rPr lang="ru-RU" b="0" smtClean="0"/>
              <a:t>    </a:t>
            </a:r>
            <a:r>
              <a:rPr lang="ru-RU" smtClean="0"/>
              <a:t>ДОМАШНЕЕ  ЗАДАНИЕ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>
          <a:xfrm>
            <a:off x="1042988" y="2324100"/>
            <a:ext cx="6777037" cy="38417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/>
              <a:t>            </a:t>
            </a:r>
            <a:r>
              <a:rPr lang="ru-RU" sz="2800" b="1" dirty="0" smtClean="0">
                <a:latin typeface="Times New Roman" pitchFamily="18" charset="0"/>
              </a:rPr>
              <a:t>Параграф  - 15 , вопросы 1-4 </a:t>
            </a:r>
          </a:p>
          <a:p>
            <a:pPr>
              <a:buFont typeface="Wingdings 2" pitchFamily="18" charset="2"/>
              <a:buNone/>
            </a:pPr>
            <a:endParaRPr lang="ru-RU" sz="2800" b="1" dirty="0" smtClean="0">
              <a:latin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2800" dirty="0" smtClean="0"/>
              <a:t>   </a:t>
            </a:r>
            <a:r>
              <a:rPr lang="ru-RU" sz="2800" dirty="0" smtClean="0"/>
              <a:t>Сообщение на тему: </a:t>
            </a:r>
            <a:r>
              <a:rPr lang="ru-RU" b="1" dirty="0" smtClean="0"/>
              <a:t>Брак и «неофициальные отношения»: </a:t>
            </a:r>
          </a:p>
          <a:p>
            <a:pPr algn="ctr">
              <a:buFont typeface="Wingdings 2" pitchFamily="18" charset="2"/>
              <a:buNone/>
            </a:pPr>
            <a:r>
              <a:rPr lang="ru-RU" b="1" dirty="0" smtClean="0"/>
              <a:t>          достоинства и недостатки</a:t>
            </a:r>
          </a:p>
          <a:p>
            <a:pPr algn="ctr">
              <a:buFont typeface="Wingdings 2" pitchFamily="18" charset="2"/>
              <a:buNone/>
            </a:pPr>
            <a:r>
              <a:rPr lang="ru-RU" sz="2800" b="1" dirty="0" smtClean="0"/>
              <a:t>                                 </a:t>
            </a:r>
          </a:p>
          <a:p>
            <a:pPr algn="ctr">
              <a:buFont typeface="Wingdings 2" pitchFamily="18" charset="2"/>
              <a:buNone/>
            </a:pPr>
            <a:endParaRPr lang="ru-RU" sz="2800" b="1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024687" cy="576262"/>
          </a:xfrm>
        </p:spPr>
        <p:txBody>
          <a:bodyPr/>
          <a:lstStyle/>
          <a:p>
            <a:r>
              <a:rPr lang="ru-RU" sz="3200" b="0" smtClean="0"/>
              <a:t> </a:t>
            </a:r>
            <a:r>
              <a:rPr lang="ru-RU" sz="3200" smtClean="0"/>
              <a:t>СЕМЕЙНЫЕ ПРАВООТНОШЕНИЯ</a:t>
            </a:r>
          </a:p>
        </p:txBody>
      </p:sp>
      <p:pic>
        <p:nvPicPr>
          <p:cNvPr id="18434" name="Picture 4" descr="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557338"/>
            <a:ext cx="8064500" cy="4979987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1042988" y="2565400"/>
            <a:ext cx="7024687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Спасибо за внимание!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Ресурсы сети Интернет: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dirty="0">
                <a:hlinkClick r:id="rId2"/>
              </a:rPr>
              <a:t>http://</a:t>
            </a:r>
            <a:r>
              <a:rPr lang="ru-RU" dirty="0" smtClean="0">
                <a:hlinkClick r:id="rId2"/>
              </a:rPr>
              <a:t>fotki.yandex.ru</a:t>
            </a:r>
            <a:endParaRPr lang="ru-RU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dirty="0">
                <a:hlinkClick r:id="rId3"/>
              </a:rPr>
              <a:t>http://www.youtube.com</a:t>
            </a:r>
            <a:r>
              <a:rPr lang="en-US" dirty="0" smtClean="0">
                <a:hlinkClick r:id="rId3"/>
              </a:rPr>
              <a:t>/</a:t>
            </a:r>
            <a:endParaRPr lang="ru-RU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dirty="0" smtClean="0">
                <a:hlinkClick r:id="rId4"/>
              </a:rPr>
              <a:t>http://Yandex.ru</a:t>
            </a:r>
            <a:endParaRPr lang="en-US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://www.constitution.ru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ru.wikipedia.org</a:t>
            </a:r>
            <a:endParaRPr lang="en-US" dirty="0" smtClean="0"/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СЕМЬЯ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200" b="1" dirty="0" smtClean="0"/>
              <a:t>Основанная на браке или кровном родстве малая группа, связанная общностью быта, моральной и правовой ответственностью</a:t>
            </a:r>
            <a:endParaRPr lang="ru-RU" sz="3200" dirty="0"/>
          </a:p>
        </p:txBody>
      </p:sp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1042988" y="1052513"/>
            <a:ext cx="7024687" cy="673100"/>
          </a:xfrm>
        </p:spPr>
        <p:txBody>
          <a:bodyPr/>
          <a:lstStyle/>
          <a:p>
            <a:r>
              <a:rPr lang="ru-RU" sz="3600" smtClean="0"/>
              <a:t>            ЗАДАЧИ УРОКА: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755650" y="1916113"/>
            <a:ext cx="7561263" cy="4249737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800" b="1" smtClean="0"/>
          </a:p>
          <a:p>
            <a:pPr>
              <a:lnSpc>
                <a:spcPct val="90000"/>
              </a:lnSpc>
            </a:pPr>
            <a:r>
              <a:rPr lang="ru-RU" sz="2800" b="1" smtClean="0"/>
              <a:t> Раскрыть порядок и условия заключения и расторжения брака</a:t>
            </a:r>
            <a:endParaRPr lang="ru-RU" sz="1400" b="1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800" b="1" smtClean="0"/>
          </a:p>
          <a:p>
            <a:pPr>
              <a:lnSpc>
                <a:spcPct val="90000"/>
              </a:lnSpc>
            </a:pPr>
            <a:r>
              <a:rPr lang="ru-RU" sz="2800" b="1" smtClean="0"/>
              <a:t>Рассмотреть правовые основы семейно-брачных отношений;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800" b="1" smtClean="0"/>
          </a:p>
          <a:p>
            <a:pPr>
              <a:lnSpc>
                <a:spcPct val="90000"/>
              </a:lnSpc>
            </a:pPr>
            <a:r>
              <a:rPr lang="ru-RU" sz="2800" b="1" smtClean="0"/>
              <a:t>Рассмотреть  права и обязанности супругов, родителей и детей в семье</a:t>
            </a:r>
            <a:r>
              <a:rPr lang="ru-RU" sz="2800" smtClean="0"/>
              <a:t>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СЕМЕЙНЫЕ       ПРАВООТНОШЕНИЯ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1042988" y="2349500"/>
            <a:ext cx="6777037" cy="350837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3200" b="1" dirty="0" smtClean="0"/>
              <a:t>Совокупность правовых норм, которые регулируют отношения между людьми в связи со вступлением в брак, созданием  семьи, рождением и воспитанием детей.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900113" y="692150"/>
            <a:ext cx="7200900" cy="1728788"/>
          </a:xfrm>
        </p:spPr>
        <p:txBody>
          <a:bodyPr/>
          <a:lstStyle/>
          <a:p>
            <a:pPr algn="ctr"/>
            <a:r>
              <a:rPr lang="ru-RU" sz="2400" smtClean="0">
                <a:solidFill>
                  <a:schemeClr val="tx1"/>
                </a:solidFill>
              </a:rPr>
              <a:t/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/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>БРАК  –  добровольный  союз  мужчины  и  женщины, имеющий  целью  создания  семьи,  заключённый  в установленном  законом  порядке  и  порождающий взаимные  права  и  обязанности  супругов.</a:t>
            </a:r>
          </a:p>
        </p:txBody>
      </p:sp>
      <p:pic>
        <p:nvPicPr>
          <p:cNvPr id="21506" name="Picture 4" descr="Картинка 13 из 3022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2492375"/>
            <a:ext cx="56165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низ 10"/>
          <p:cNvSpPr/>
          <p:nvPr/>
        </p:nvSpPr>
        <p:spPr>
          <a:xfrm>
            <a:off x="684213" y="1484313"/>
            <a:ext cx="266700" cy="4332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827088" y="5373688"/>
            <a:ext cx="360362" cy="231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Стрелка вправо 14"/>
          <p:cNvSpPr/>
          <p:nvPr/>
        </p:nvSpPr>
        <p:spPr>
          <a:xfrm>
            <a:off x="827088" y="1700213"/>
            <a:ext cx="360362" cy="231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трелка вправо 14"/>
          <p:cNvSpPr/>
          <p:nvPr/>
        </p:nvSpPr>
        <p:spPr>
          <a:xfrm>
            <a:off x="827088" y="4581525"/>
            <a:ext cx="360362" cy="231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трелка вправо 14"/>
          <p:cNvSpPr/>
          <p:nvPr/>
        </p:nvSpPr>
        <p:spPr>
          <a:xfrm>
            <a:off x="900113" y="2636838"/>
            <a:ext cx="360362" cy="231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право 14"/>
          <p:cNvSpPr>
            <a:spLocks noChangeArrowheads="1"/>
          </p:cNvSpPr>
          <p:nvPr/>
        </p:nvSpPr>
        <p:spPr bwMode="auto">
          <a:xfrm flipV="1">
            <a:off x="900113" y="3644900"/>
            <a:ext cx="360362" cy="200025"/>
          </a:xfrm>
          <a:prstGeom prst="rightArrow">
            <a:avLst>
              <a:gd name="adj1" fmla="val 50000"/>
              <a:gd name="adj2" fmla="val 57934"/>
            </a:avLst>
          </a:prstGeom>
          <a:solidFill>
            <a:schemeClr val="accent1"/>
          </a:solidFill>
          <a:ln w="15875" algn="ctr">
            <a:solidFill>
              <a:srgbClr val="6B910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2535" name="Rectangle 10"/>
          <p:cNvSpPr>
            <a:spLocks noChangeArrowheads="1"/>
          </p:cNvSpPr>
          <p:nvPr/>
        </p:nvSpPr>
        <p:spPr bwMode="auto">
          <a:xfrm>
            <a:off x="1619250" y="765175"/>
            <a:ext cx="6265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CC00"/>
                </a:solidFill>
              </a:rPr>
              <a:t>УСЛОВИЯ ЗАКЛЮЧЕНИЯ БРАКА</a:t>
            </a:r>
          </a:p>
        </p:txBody>
      </p:sp>
      <p:sp>
        <p:nvSpPr>
          <p:cNvPr id="22536" name="Rectangle 11"/>
          <p:cNvSpPr>
            <a:spLocks noChangeArrowheads="1"/>
          </p:cNvSpPr>
          <p:nvPr/>
        </p:nvSpPr>
        <p:spPr bwMode="auto">
          <a:xfrm>
            <a:off x="1258888" y="1557338"/>
            <a:ext cx="568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Взаимное добровольное согласие</a:t>
            </a:r>
          </a:p>
        </p:txBody>
      </p:sp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1403350" y="2565400"/>
            <a:ext cx="5024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Достижение брачного возраста</a:t>
            </a:r>
            <a:r>
              <a:rPr lang="ru-RU"/>
              <a:t> </a:t>
            </a:r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1331913" y="3429000"/>
            <a:ext cx="4194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Отсутствие других браков</a:t>
            </a:r>
          </a:p>
        </p:txBody>
      </p:sp>
      <p:sp>
        <p:nvSpPr>
          <p:cNvPr id="22539" name="Rectangle 12"/>
          <p:cNvSpPr>
            <a:spLocks noChangeArrowheads="1"/>
          </p:cNvSpPr>
          <p:nvPr/>
        </p:nvSpPr>
        <p:spPr bwMode="auto">
          <a:xfrm>
            <a:off x="1258888" y="4365625"/>
            <a:ext cx="5618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Отсутствие близкого родства</a:t>
            </a:r>
          </a:p>
        </p:txBody>
      </p:sp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1258888" y="5229225"/>
            <a:ext cx="3338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Дееспособность</a:t>
            </a:r>
            <a:r>
              <a:rPr lang="ru-RU" sz="2400"/>
              <a:t> </a:t>
            </a:r>
          </a:p>
        </p:txBody>
      </p:sp>
      <p:pic>
        <p:nvPicPr>
          <p:cNvPr id="22541" name="Picture 12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1916113"/>
            <a:ext cx="2374900" cy="4465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3529012" cy="4057650"/>
          </a:xfrm>
        </p:spPr>
        <p:txBody>
          <a:bodyPr/>
          <a:lstStyle/>
          <a:p>
            <a:r>
              <a:rPr lang="ru-RU" sz="4400" smtClean="0"/>
              <a:t>Брачный возраст в России составляет     18 лет</a:t>
            </a:r>
          </a:p>
        </p:txBody>
      </p:sp>
      <p:pic>
        <p:nvPicPr>
          <p:cNvPr id="23554" name="Picture 3" descr="115_Usi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1125538"/>
            <a:ext cx="3744913" cy="5111750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4d6ac07-9d60-403d-ada4-7b1b04443535">6V4XDJZHKHHZ-720-2915</_dlc_DocId>
    <_dlc_DocIdUrl xmlns="d4d6ac07-9d60-403d-ada4-7b1b04443535">
      <Url>http://edu-sps.koiro.local/sharya_r/13/_layouts/15/DocIdRedir.aspx?ID=6V4XDJZHKHHZ-720-2915</Url>
      <Description>6V4XDJZHKHHZ-720-2915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03A9D0848C25640AE813D246BC689EC" ma:contentTypeVersion="1" ma:contentTypeDescription="Создание документа." ma:contentTypeScope="" ma:versionID="3154dcae2cc9f604d77e1ea1af632ff5">
  <xsd:schema xmlns:xsd="http://www.w3.org/2001/XMLSchema" xmlns:xs="http://www.w3.org/2001/XMLSchema" xmlns:p="http://schemas.microsoft.com/office/2006/metadata/properties" xmlns:ns2="d4d6ac07-9d60-403d-ada4-7b1b04443535" targetNamespace="http://schemas.microsoft.com/office/2006/metadata/properties" ma:root="true" ma:fieldsID="9058e835868557ab8529148d3338b13c" ns2:_="">
    <xsd:import namespace="d4d6ac07-9d60-403d-ada4-7b1b0444353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6ac07-9d60-403d-ada4-7b1b044435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4ECBFB-BB04-4015-B142-BE1942C4A8FF}"/>
</file>

<file path=customXml/itemProps2.xml><?xml version="1.0" encoding="utf-8"?>
<ds:datastoreItem xmlns:ds="http://schemas.openxmlformats.org/officeDocument/2006/customXml" ds:itemID="{42BDC4CB-AADD-4C38-854E-16E275691769}"/>
</file>

<file path=customXml/itemProps3.xml><?xml version="1.0" encoding="utf-8"?>
<ds:datastoreItem xmlns:ds="http://schemas.openxmlformats.org/officeDocument/2006/customXml" ds:itemID="{14317999-197D-453A-9ECE-207CF2C2F957}"/>
</file>

<file path=customXml/itemProps4.xml><?xml version="1.0" encoding="utf-8"?>
<ds:datastoreItem xmlns:ds="http://schemas.openxmlformats.org/officeDocument/2006/customXml" ds:itemID="{6B2752A3-B02A-4BB7-B2CD-1CB8E41A4133}"/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2028</TotalTime>
  <Words>1174</Words>
  <Application>Microsoft Office PowerPoint</Application>
  <PresentationFormat>Экран (4:3)</PresentationFormat>
  <Paragraphs>183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Остин</vt:lpstr>
      <vt:lpstr>Пакет</vt:lpstr>
      <vt:lpstr>Слайд 1</vt:lpstr>
      <vt:lpstr>СЕМЕЙНЫЕ ПРАВООТНОШЕНИЯ</vt:lpstr>
      <vt:lpstr> СЕМЕЙНЫЕ ПРАВООТНОШЕНИЯ</vt:lpstr>
      <vt:lpstr>СЕМЬЯ</vt:lpstr>
      <vt:lpstr>            ЗАДАЧИ УРОКА:</vt:lpstr>
      <vt:lpstr>СЕМЕЙНЫЕ       ПРАВООТНОШЕНИЯ</vt:lpstr>
      <vt:lpstr>  БРАК  –  добровольный  союз  мужчины  и  женщины, имеющий  целью  создания  семьи,  заключённый  в установленном  законом  порядке  и  порождающий взаимные  права  и  обязанности  супругов.</vt:lpstr>
      <vt:lpstr>Слайд 8</vt:lpstr>
      <vt:lpstr>Брачный возраст в России составляет     18 лет</vt:lpstr>
      <vt:lpstr>    При регистрации брака выдаётся Свидетельство о заключении брака.</vt:lpstr>
      <vt:lpstr>КОНСТИТУЦИЯ РОССИЙСКОЙ ФЕДЕРАЦИИ ( от 12 декабря 1993 г.) </vt:lpstr>
      <vt:lpstr>  Правоотношения супругов </vt:lpstr>
      <vt:lpstr>  Правоотношения супругов</vt:lpstr>
      <vt:lpstr>  СОБСТВЕННОСТЬ СУПРУГОВ</vt:lpstr>
      <vt:lpstr>Распределить карточки с примерами имущества на две группы – «Моё» и «Наше», объяснить свой выбор на основании закона</vt:lpstr>
      <vt:lpstr>Брачный договор</vt:lpstr>
      <vt:lpstr>Физкультминутка</vt:lpstr>
      <vt:lpstr>Права и обязанности родителей </vt:lpstr>
      <vt:lpstr>Права и обязанности детей: </vt:lpstr>
      <vt:lpstr>Основания для прекращения брака         </vt:lpstr>
      <vt:lpstr>Слайд 21</vt:lpstr>
      <vt:lpstr>  ПОДГОТОВКА   К   ОГЭ</vt:lpstr>
      <vt:lpstr>       ПОДГОТОВКА   К   ОГЭ</vt:lpstr>
      <vt:lpstr>ПОДГОТОВКА   К   ОГЭ</vt:lpstr>
      <vt:lpstr>Синквейн «Семья»</vt:lpstr>
      <vt:lpstr>Синквейн «Семья»</vt:lpstr>
      <vt:lpstr>Пословицы о семье</vt:lpstr>
      <vt:lpstr>Рефлексия</vt:lpstr>
      <vt:lpstr>    ДОМАШНЕЕ  ЗАДАНИЕ</vt:lpstr>
      <vt:lpstr>Спасибо за внимание!</vt:lpstr>
      <vt:lpstr>Ресурсы сети Интернет: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ВВ</dc:creator>
  <cp:lastModifiedBy>ТАТЬЯНА</cp:lastModifiedBy>
  <cp:revision>81</cp:revision>
  <dcterms:created xsi:type="dcterms:W3CDTF">2013-01-22T06:27:16Z</dcterms:created>
  <dcterms:modified xsi:type="dcterms:W3CDTF">2023-03-21T13:32:13Z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0x010100703A9D0848C25640AE813D246BC689EC</vt:lpwstr>
  </property>
  <property fmtid="{D5CDD505-2E9C-101B-9397-08002B2CF9AE}" pid="3" name="_dlc_DocIdItemGuid">
    <vt:lpwstr>af1fe44c-cbff-4f8a-b268-363dcb0e9c73</vt:lpwstr>
  </property>
</Properties>
</file>