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6" r:id="rId2"/>
    <p:sldMasterId id="2147483769" r:id="rId3"/>
    <p:sldMasterId id="2147483793" r:id="rId4"/>
    <p:sldMasterId id="2147484010" r:id="rId5"/>
  </p:sldMasterIdLst>
  <p:notesMasterIdLst>
    <p:notesMasterId r:id="rId18"/>
  </p:notesMasterIdLst>
  <p:sldIdLst>
    <p:sldId id="288" r:id="rId6"/>
    <p:sldId id="289" r:id="rId7"/>
    <p:sldId id="287" r:id="rId8"/>
    <p:sldId id="290" r:id="rId9"/>
    <p:sldId id="263" r:id="rId10"/>
    <p:sldId id="264" r:id="rId11"/>
    <p:sldId id="267" r:id="rId12"/>
    <p:sldId id="292" r:id="rId13"/>
    <p:sldId id="295" r:id="rId14"/>
    <p:sldId id="284" r:id="rId15"/>
    <p:sldId id="293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34B1-BD57-40EB-BBD4-FA6CE2479C37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26B5-3C3E-430F-9CD6-C90051719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78E3-D5A5-49F1-89C8-09391A4B3C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6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96D7-DB33-413E-96F3-2DF80D5F2E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D024-954C-421D-B768-D517D885E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1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03A9-0039-4F99-8FF3-F4EC0A9622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0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78E3-D5A5-49F1-89C8-09391A4B3C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0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2D69-B3F0-499F-A5A0-2CF8113F6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4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C921-6671-4976-BC8F-FFBC4777A6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3166-3D24-4233-9122-69B736ACF9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4CDC-4AD1-4F81-B601-90C19B027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6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C07A-D21E-4CFE-A555-45C0A295C2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DA65-89BF-49A8-A6D2-5C3AAEE818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2D69-B3F0-499F-A5A0-2CF8113F6A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1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8038-97D4-4E41-B5ED-9E57CF3D13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69F9-2923-403D-9C7A-3BA74F9BE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96D7-DB33-413E-96F3-2DF80D5F2E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5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CD024-954C-421D-B768-D517D885E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06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03A9-0039-4F99-8FF3-F4EC0A9622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1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5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r="4323"/>
          <a:stretch>
            <a:fillRect/>
          </a:stretch>
        </p:blipFill>
        <p:spPr bwMode="auto">
          <a:xfrm>
            <a:off x="249794" y="214290"/>
            <a:ext cx="8616950" cy="643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02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7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9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C921-6671-4976-BC8F-FFBC4777A6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47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26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4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33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618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1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37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57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r="4323"/>
          <a:stretch>
            <a:fillRect/>
          </a:stretch>
        </p:blipFill>
        <p:spPr bwMode="auto">
          <a:xfrm>
            <a:off x="249794" y="214290"/>
            <a:ext cx="8616950" cy="643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48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1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6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3166-3D24-4233-9122-69B736ACF9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4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8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91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52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73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4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578E3-D5A5-49F1-89C8-09391A4B3C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22D69-B3F0-499F-A5A0-2CF8113F6A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4C921-6671-4976-BC8F-FFBC4777A68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4CDC-4AD1-4F81-B601-90C19B027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04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3166-3D24-4233-9122-69B736ACF97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84CDC-4AD1-4F81-B601-90C19B027F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3C07A-D21E-4CFE-A555-45C0A295C21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DA65-89BF-49A8-A6D2-5C3AAEE818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8038-97D4-4E41-B5ED-9E57CF3D13B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569F9-2923-403D-9C7A-3BA74F9BEF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96D7-DB33-413E-96F3-2DF80D5F2E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D024-954C-421D-B768-D517D885ED0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C07A-D21E-4CFE-A555-45C0A295C2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DA65-89BF-49A8-A6D2-5C3AAEE818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7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8038-97D4-4E41-B5ED-9E57CF3D13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69F9-2923-403D-9C7A-3BA74F9BE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E5D1330-C479-4095-B02F-0937517C28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6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E5D1330-C479-4095-B02F-0937517C28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2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8DB22D-C55A-4D90-A03C-5769241CCF08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05.03.2025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F99EE9-F82B-4D26-9502-E7F308013BC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E5D1330-C479-4095-B02F-0937517C28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41" y="1484784"/>
            <a:ext cx="475252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класс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499885">
            <a:off x="5459083" y="1033980"/>
            <a:ext cx="2952440" cy="3152466"/>
            <a:chOff x="971600" y="108736"/>
            <a:chExt cx="2952440" cy="3152466"/>
          </a:xfr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71600" y="108736"/>
              <a:ext cx="29524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972000" y="1800736"/>
              <a:ext cx="29520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71600" y="1296736"/>
              <a:ext cx="2952440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22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71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Закончите  предложения:</a:t>
            </a:r>
            <a:endParaRPr lang="ru-RU" sz="3200" b="1" i="1" dirty="0" smtClean="0">
              <a:latin typeface="Georgia" pitchFamily="18" charset="0"/>
            </a:endParaRPr>
          </a:p>
        </p:txBody>
      </p:sp>
      <p:pic>
        <p:nvPicPr>
          <p:cNvPr id="73731" name="Picture 3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" y="3910806"/>
            <a:ext cx="1554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866223" y="767981"/>
            <a:ext cx="8254050" cy="1008063"/>
          </a:xfrm>
          <a:prstGeom prst="wedgeRoundRectCallout">
            <a:avLst>
              <a:gd name="adj1" fmla="val -49319"/>
              <a:gd name="adj2" fmla="val 37551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Любое число от  </a:t>
            </a: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прибавления  положительного  числа  </a:t>
            </a: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Georgia" pitchFamily="18" charset="0"/>
              </a:rPr>
              <a:t>…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866883" y="1291272"/>
            <a:ext cx="3261255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DE0000"/>
                </a:solidFill>
                <a:latin typeface="Georgia" pitchFamily="18" charset="0"/>
              </a:rPr>
              <a:t>увеличивается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250825" y="1772443"/>
            <a:ext cx="7921625" cy="1008063"/>
          </a:xfrm>
          <a:prstGeom prst="wedgeRoundRectCallout">
            <a:avLst>
              <a:gd name="adj1" fmla="val 41884"/>
              <a:gd name="adj2" fmla="val 290472"/>
              <a:gd name="adj3" fmla="val 16667"/>
            </a:avLst>
          </a:prstGeom>
          <a:solidFill>
            <a:srgbClr val="FDE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А от  </a:t>
            </a: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прибавления  отрицательного  числа 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528218" y="2276474"/>
            <a:ext cx="3671888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DE0000"/>
                </a:solidFill>
                <a:latin typeface="Georgia" pitchFamily="18" charset="0"/>
              </a:rPr>
              <a:t>уменьшается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1731527" y="2852738"/>
            <a:ext cx="7058025" cy="1008062"/>
          </a:xfrm>
          <a:prstGeom prst="wedgeRoundRectCallout">
            <a:avLst>
              <a:gd name="adj1" fmla="val -61292"/>
              <a:gd name="adj2" fmla="val 1566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 От  прибавления  нуля  любое  число …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995737" y="3356769"/>
            <a:ext cx="3671887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DE0000"/>
                </a:solidFill>
                <a:latin typeface="Georgia" pitchFamily="18" charset="0"/>
              </a:rPr>
              <a:t>не изменяется</a:t>
            </a: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1927641" y="3875015"/>
            <a:ext cx="4968875" cy="1231178"/>
          </a:xfrm>
          <a:prstGeom prst="wedgeRoundRectCallout">
            <a:avLst>
              <a:gd name="adj1" fmla="val 63097"/>
              <a:gd name="adj2" fmla="val 21458"/>
              <a:gd name="adj3" fmla="val 16667"/>
            </a:avLst>
          </a:prstGeom>
          <a:solidFill>
            <a:srgbClr val="FDE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Сумма  противоположных  чисел  равна …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4860031" y="4362441"/>
            <a:ext cx="1584325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DE0000"/>
                </a:solidFill>
                <a:latin typeface="Georgia" pitchFamily="18" charset="0"/>
              </a:rPr>
              <a:t>нулю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044089" y="5106193"/>
            <a:ext cx="4968875" cy="1512888"/>
          </a:xfrm>
          <a:prstGeom prst="wedgeRoundRectCallout">
            <a:avLst>
              <a:gd name="adj1" fmla="val 63097"/>
              <a:gd name="adj2" fmla="val 21458"/>
              <a:gd name="adj3" fmla="val 16667"/>
            </a:avLst>
          </a:prstGeom>
          <a:solidFill>
            <a:srgbClr val="FDE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Прибавить к числу а число b </a:t>
            </a: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</a:rPr>
              <a:t>– значит… </a:t>
            </a:r>
            <a:endParaRPr lang="ru-RU" sz="2400" b="1" i="1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число а  на b единиц</a:t>
            </a:r>
            <a:r>
              <a:rPr lang="ru-RU" sz="2000" b="1" i="1" dirty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412078" y="5567362"/>
            <a:ext cx="2484438" cy="433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DE0000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rgbClr val="DE0000"/>
                </a:solidFill>
                <a:latin typeface="Georgia" pitchFamily="18" charset="0"/>
              </a:rPr>
              <a:t>изменяеть</a:t>
            </a:r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80400" cy="10715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B00000"/>
                </a:solidFill>
              </a:rPr>
              <a:t>Домашнее задание: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3419872" y="2492896"/>
            <a:ext cx="5040560" cy="10810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4000" dirty="0" smtClean="0"/>
              <a:t>Стр. 37 </a:t>
            </a:r>
            <a:r>
              <a:rPr lang="ru-RU" sz="4000" dirty="0"/>
              <a:t>№</a:t>
            </a:r>
            <a:r>
              <a:rPr lang="ru-RU" sz="4000" dirty="0" smtClean="0"/>
              <a:t>4.166</a:t>
            </a:r>
            <a:endParaRPr lang="ru-RU" dirty="0"/>
          </a:p>
          <a:p>
            <a:pPr marL="0" indent="0" algn="ctr" eaLnBrk="1" hangingPunct="1">
              <a:buFontTx/>
              <a:buNone/>
              <a:defRPr/>
            </a:pP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794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Лист самооценки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 на уроке.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вопросы: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Сегодня на уроке я узнал(а) (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____________________________________________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Сегодня на уроке я научился(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ЧЕМУ?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____________________________________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Сегодня на уроке на научился(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лучше делать (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4.. Сегодня на уроке я был(а) (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УЧЕНИКОМ? КАКОЙ УЧЕНИЦЕЙ?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34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052" y="332656"/>
            <a:ext cx="8280400" cy="783555"/>
          </a:xfrm>
        </p:spPr>
        <p:txBody>
          <a:bodyPr/>
          <a:lstStyle/>
          <a:p>
            <a:pPr algn="l" eaLnBrk="1" hangingPunct="1"/>
            <a:r>
              <a:rPr lang="ru-RU" altLang="ru-RU" dirty="0" smtClean="0">
                <a:solidFill>
                  <a:srgbClr val="B00000"/>
                </a:solidFill>
              </a:rPr>
              <a:t>Математический диктант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852738"/>
            <a:ext cx="6337300" cy="3321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600" b="1" smtClean="0"/>
              <a:t>1. Запиши  координату точки   </a:t>
            </a:r>
            <a:r>
              <a:rPr lang="en-US" altLang="ru-RU" sz="1600" b="1" smtClean="0"/>
              <a:t>D</a:t>
            </a:r>
            <a:r>
              <a:rPr lang="ru-RU" altLang="ru-RU" sz="1600" b="1" smtClean="0"/>
              <a:t>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2. Запиши координату противоположную координате точки В.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3. Определи и сравни координаты точек  А и В.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4. Найди сумму модулей координат точек </a:t>
            </a:r>
            <a:r>
              <a:rPr lang="en-US" altLang="ru-RU" sz="1600" b="1" smtClean="0"/>
              <a:t>D</a:t>
            </a:r>
            <a:r>
              <a:rPr lang="ru-RU" altLang="ru-RU" sz="1600" b="1" smtClean="0"/>
              <a:t> и С.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5. Измени координату точки В на +7.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6. Измени координату точки С на -8.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7. Сложи координаты точек В и С.</a:t>
            </a:r>
          </a:p>
          <a:p>
            <a:pPr marL="0" indent="0">
              <a:buFontTx/>
              <a:buNone/>
            </a:pPr>
            <a:r>
              <a:rPr lang="ru-RU" altLang="ru-RU" sz="1600" b="1" smtClean="0"/>
              <a:t>8. Сложи координаты точек С</a:t>
            </a:r>
            <a:r>
              <a:rPr lang="en-US" altLang="ru-RU" sz="1600" b="1" smtClean="0"/>
              <a:t> </a:t>
            </a:r>
            <a:r>
              <a:rPr lang="ru-RU" altLang="ru-RU" sz="1600" b="1" smtClean="0"/>
              <a:t>и</a:t>
            </a:r>
            <a:r>
              <a:rPr lang="en-US" altLang="ru-RU" sz="1600" b="1" smtClean="0"/>
              <a:t> A</a:t>
            </a:r>
            <a:r>
              <a:rPr lang="ru-RU" altLang="ru-RU" sz="1600" b="1" smtClean="0"/>
              <a:t>.</a:t>
            </a:r>
          </a:p>
          <a:p>
            <a:pPr marL="0" indent="0" algn="ctr" eaLnBrk="1" hangingPunct="1">
              <a:buFontTx/>
              <a:buNone/>
            </a:pPr>
            <a:endParaRPr lang="ru-RU" altLang="ru-RU" sz="4000" smtClean="0"/>
          </a:p>
        </p:txBody>
      </p:sp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68438"/>
            <a:ext cx="6337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981075"/>
            <a:ext cx="16383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2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1366897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и отрицательных чисел с помощью координатной прямой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7473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80400" cy="10715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B00000"/>
                </a:solidFill>
              </a:rPr>
              <a:t>Цель: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561263" cy="1512888"/>
          </a:xfrm>
        </p:spPr>
        <p:txBody>
          <a:bodyPr>
            <a:normAutofit fontScale="92500"/>
          </a:bodyPr>
          <a:lstStyle/>
          <a:p>
            <a:r>
              <a:rPr lang="ru-RU" altLang="ru-RU" smtClean="0"/>
              <a:t>Научится складывать положительные и отрицательные числа с помощью координатной прямой.</a:t>
            </a:r>
          </a:p>
        </p:txBody>
      </p:sp>
    </p:spTree>
    <p:extLst>
      <p:ext uri="{BB962C8B-B14F-4D97-AF65-F5344CB8AC3E}">
        <p14:creationId xmlns:p14="http://schemas.microsoft.com/office/powerpoint/2010/main" val="26735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"/>
          <p:cNvSpPr>
            <a:spLocks/>
          </p:cNvSpPr>
          <p:nvPr/>
        </p:nvSpPr>
        <p:spPr bwMode="auto">
          <a:xfrm>
            <a:off x="7843838" y="188913"/>
            <a:ext cx="4762" cy="6400800"/>
          </a:xfrm>
          <a:custGeom>
            <a:avLst/>
            <a:gdLst>
              <a:gd name="T0" fmla="*/ 2147483647 w 3"/>
              <a:gd name="T1" fmla="*/ 0 h 4032"/>
              <a:gd name="T2" fmla="*/ 0 w 3"/>
              <a:gd name="T3" fmla="*/ 2147483647 h 4032"/>
              <a:gd name="T4" fmla="*/ 0 60000 65536"/>
              <a:gd name="T5" fmla="*/ 0 60000 65536"/>
              <a:gd name="T6" fmla="*/ 0 w 3"/>
              <a:gd name="T7" fmla="*/ 0 h 4032"/>
              <a:gd name="T8" fmla="*/ 3 w 3"/>
              <a:gd name="T9" fmla="*/ 4032 h 40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237413" y="188913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237413" y="692150"/>
            <a:ext cx="539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237413" y="1196975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237413" y="1773238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092950" y="292417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237413" y="2420938"/>
            <a:ext cx="539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092950" y="3429000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092950" y="393382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092950" y="4508500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-4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7092950" y="501332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-5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7092950" y="5516563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7669213" y="21685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7742238" y="2673350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7669213" y="16287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7669213" y="1089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7669213" y="5492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7669213" y="3249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7669213" y="37893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7669213" y="43291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7669213" y="48688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7669213" y="5408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7669213" y="5949950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9" name="AutoShape 26"/>
          <p:cNvSpPr>
            <a:spLocks noChangeArrowheads="1"/>
          </p:cNvSpPr>
          <p:nvPr/>
        </p:nvSpPr>
        <p:spPr bwMode="auto">
          <a:xfrm>
            <a:off x="7019925" y="188913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156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7596188" y="4868863"/>
            <a:ext cx="430212" cy="1655762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7667625" y="4941888"/>
            <a:ext cx="358775" cy="1008062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1292" name="Picture 29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03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0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08550"/>
            <a:ext cx="21955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0" y="0"/>
            <a:ext cx="5113338" cy="5229225"/>
          </a:xfrm>
          <a:prstGeom prst="cloudCallout">
            <a:avLst>
              <a:gd name="adj1" fmla="val 60681"/>
              <a:gd name="adj2" fmla="val -1681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Столбик  термометра  установлен  на  -4</a:t>
            </a:r>
            <a:r>
              <a:rPr lang="ru-RU" sz="2800" b="1" i="1" baseline="30000" dirty="0">
                <a:solidFill>
                  <a:srgbClr val="000000"/>
                </a:solidFill>
                <a:latin typeface="Georgia" pitchFamily="18" charset="0"/>
              </a:rPr>
              <a:t>0</a:t>
            </a: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Какой станет температура, если столбик изменить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7</a:t>
            </a:r>
            <a:r>
              <a:rPr lang="ru-RU" sz="2800" b="1" i="1" baseline="30000" dirty="0">
                <a:solidFill>
                  <a:srgbClr val="000000"/>
                </a:solidFill>
                <a:latin typeface="Georgia" pitchFamily="18" charset="0"/>
              </a:rPr>
              <a:t>0</a:t>
            </a:r>
            <a:r>
              <a:rPr lang="ru-RU" sz="2800" b="1" i="1" dirty="0">
                <a:solidFill>
                  <a:srgbClr val="0000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899901">
            <a:off x="3132138" y="4149725"/>
            <a:ext cx="4105275" cy="1584325"/>
          </a:xfrm>
          <a:prstGeom prst="cloudCallout">
            <a:avLst>
              <a:gd name="adj1" fmla="val -84634"/>
              <a:gd name="adj2" fmla="val 121324"/>
            </a:avLst>
          </a:prstGeom>
          <a:solidFill>
            <a:srgbClr val="FDE3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Молодцы!!!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Проверяем…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000375" y="5929313"/>
            <a:ext cx="331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-4 + 7 = 3</a:t>
            </a:r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7667625" y="1125538"/>
            <a:ext cx="430213" cy="5327650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8388350" y="1125538"/>
            <a:ext cx="0" cy="3816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6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5148" grpId="0" animBg="1"/>
      <p:bldP spid="5148" grpId="1" animBg="1"/>
      <p:bldP spid="5151" grpId="0" build="allAtOnce" animBg="1"/>
      <p:bldP spid="5152" grpId="0" animBg="1"/>
      <p:bldP spid="5152" grpId="1" animBg="1"/>
      <p:bldP spid="5156" grpId="0"/>
      <p:bldP spid="2" grpId="0" animBg="1"/>
      <p:bldP spid="5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FFFF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7843838" y="188913"/>
            <a:ext cx="4762" cy="6400800"/>
          </a:xfrm>
          <a:custGeom>
            <a:avLst/>
            <a:gdLst>
              <a:gd name="T0" fmla="*/ 2147483647 w 3"/>
              <a:gd name="T1" fmla="*/ 0 h 4032"/>
              <a:gd name="T2" fmla="*/ 0 w 3"/>
              <a:gd name="T3" fmla="*/ 2147483647 h 4032"/>
              <a:gd name="T4" fmla="*/ 0 60000 65536"/>
              <a:gd name="T5" fmla="*/ 0 60000 65536"/>
              <a:gd name="T6" fmla="*/ 0 w 3"/>
              <a:gd name="T7" fmla="*/ 0 h 4032"/>
              <a:gd name="T8" fmla="*/ 3 w 3"/>
              <a:gd name="T9" fmla="*/ 4032 h 40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237413" y="188913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237413" y="692150"/>
            <a:ext cx="539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37413" y="1196975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237413" y="1773238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92950" y="292417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237413" y="2420938"/>
            <a:ext cx="539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092950" y="3429000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092950" y="393382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092950" y="4508500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-4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092950" y="5013325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-5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092950" y="5516563"/>
            <a:ext cx="900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3333CC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7669213" y="21685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7742238" y="2673350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7669213" y="16287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7669213" y="1089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7669213" y="5492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669213" y="3249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7669213" y="37893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7669213" y="43291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7669213" y="486886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7669213" y="5408613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7669213" y="5949950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7019925" y="188913"/>
            <a:ext cx="1584325" cy="6480175"/>
          </a:xfrm>
          <a:prstGeom prst="roundRect">
            <a:avLst>
              <a:gd name="adj" fmla="val 16667"/>
            </a:avLst>
          </a:prstGeom>
          <a:solidFill>
            <a:srgbClr val="FFFFFF">
              <a:alpha val="32156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7667625" y="5373688"/>
            <a:ext cx="358775" cy="1077912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7667625" y="3284538"/>
            <a:ext cx="358775" cy="2160587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2316" name="Picture 28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03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08550"/>
            <a:ext cx="219551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5113338" cy="5229225"/>
          </a:xfrm>
          <a:prstGeom prst="cloudCallout">
            <a:avLst>
              <a:gd name="adj1" fmla="val 60681"/>
              <a:gd name="adj2" fmla="val -1681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Georgia" pitchFamily="18" charset="0"/>
              </a:rPr>
              <a:t>Столбик  термометра  установлен  на  -1</a:t>
            </a:r>
            <a:r>
              <a:rPr lang="ru-RU" sz="2800" b="1" i="1" baseline="30000">
                <a:solidFill>
                  <a:srgbClr val="000000"/>
                </a:solidFill>
                <a:latin typeface="Georgia" pitchFamily="18" charset="0"/>
              </a:rPr>
              <a:t>0</a:t>
            </a:r>
            <a:r>
              <a:rPr lang="ru-RU" sz="2800" b="1" i="1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Georgia" pitchFamily="18" charset="0"/>
              </a:rPr>
              <a:t>Какой станет температура, если столбик изменить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00"/>
                </a:solidFill>
                <a:latin typeface="Georgia" pitchFamily="18" charset="0"/>
              </a:rPr>
              <a:t>-4</a:t>
            </a:r>
            <a:r>
              <a:rPr lang="ru-RU" sz="2800" b="1" i="1" baseline="30000">
                <a:solidFill>
                  <a:srgbClr val="000000"/>
                </a:solidFill>
                <a:latin typeface="Georgia" pitchFamily="18" charset="0"/>
              </a:rPr>
              <a:t>0</a:t>
            </a:r>
            <a:r>
              <a:rPr lang="ru-RU" sz="2800" b="1" i="1">
                <a:solidFill>
                  <a:srgbClr val="0000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 rot="1049460">
            <a:off x="3203575" y="4149725"/>
            <a:ext cx="4105275" cy="1584325"/>
          </a:xfrm>
          <a:prstGeom prst="cloudCallout">
            <a:avLst>
              <a:gd name="adj1" fmla="val -80819"/>
              <a:gd name="adj2" fmla="val 132731"/>
            </a:avLst>
          </a:prstGeom>
          <a:solidFill>
            <a:srgbClr val="FDE3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DE0000"/>
                </a:solidFill>
                <a:latin typeface="Georgia" pitchFamily="18" charset="0"/>
              </a:rPr>
              <a:t>Умницы!!!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800000"/>
                </a:solidFill>
                <a:latin typeface="Georgia" pitchFamily="18" charset="0"/>
              </a:rPr>
              <a:t>Проверяем…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 flipV="1">
            <a:off x="8459788" y="3284538"/>
            <a:ext cx="0" cy="2089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8621713" y="4005263"/>
            <a:ext cx="522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-4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987675" y="5949950"/>
            <a:ext cx="331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-1 + (-4) = -5</a:t>
            </a:r>
          </a:p>
        </p:txBody>
      </p:sp>
    </p:spTree>
    <p:extLst>
      <p:ext uri="{BB962C8B-B14F-4D97-AF65-F5344CB8AC3E}">
        <p14:creationId xmlns:p14="http://schemas.microsoft.com/office/powerpoint/2010/main" val="230394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 animBg="1"/>
      <p:bldP spid="6171" grpId="0" animBg="1"/>
      <p:bldP spid="6171" grpId="1" animBg="1"/>
      <p:bldP spid="6174" grpId="0" build="allAtOnce" animBg="1"/>
      <p:bldP spid="6175" grpId="0" animBg="1"/>
      <p:bldP spid="6175" grpId="1" animBg="1"/>
      <p:bldP spid="6176" grpId="0" animBg="1"/>
      <p:bldP spid="6177" grpId="0"/>
      <p:bldP spid="6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996950" y="3598566"/>
            <a:ext cx="7143750" cy="1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4997450" y="3603328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6083084" y="3720874"/>
            <a:ext cx="3834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ru-RU" sz="20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4625683" y="3598509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 rot="5400000">
            <a:off x="4238266" y="3585572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3875377" y="3580753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3500431" y="3589631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 rot="5400000">
            <a:off x="3110908" y="3584812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 rot="5400000">
            <a:off x="2741247" y="3589631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 rot="5400000">
            <a:off x="2369480" y="3593690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>
            <a:off x="1982477" y="3589631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 rot="5400000">
            <a:off x="1619588" y="3584812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rot="5400000">
            <a:off x="1223293" y="3589631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 rot="5400000">
            <a:off x="7626079" y="3607387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 rot="5400000">
            <a:off x="7247540" y="3603328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rot="5400000">
            <a:off x="6866895" y="3607387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rot="5400000">
            <a:off x="6497648" y="3603328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>
            <a:off x="6125881" y="3607387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5738464" y="3594450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 rot="5400000">
            <a:off x="5366697" y="3607387"/>
            <a:ext cx="285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4214810" y="3062518"/>
            <a:ext cx="3545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4E8542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solidFill>
                <a:srgbClr val="4E8542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3857620" y="3071810"/>
            <a:ext cx="3545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4E8542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b="1" spc="50" dirty="0">
              <a:ln w="11430"/>
              <a:solidFill>
                <a:srgbClr val="4E8542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2" name="Picture 44" descr="http://www.gifanimation.ru/images/ludi_new/MANWAL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07199"/>
            <a:ext cx="642942" cy="152206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 bwMode="auto">
          <a:xfrm>
            <a:off x="7595771" y="3709988"/>
            <a:ext cx="3802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ru-RU" sz="20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Овал 13"/>
          <p:cNvSpPr/>
          <p:nvPr/>
        </p:nvSpPr>
        <p:spPr bwMode="auto">
          <a:xfrm flipH="1" flipV="1">
            <a:off x="7710508" y="3500438"/>
            <a:ext cx="136754" cy="17077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 bwMode="auto">
          <a:xfrm flipH="1" flipV="1">
            <a:off x="4697120" y="3500438"/>
            <a:ext cx="136754" cy="17077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>
            <a:off x="6286512" y="2928934"/>
            <a:ext cx="1571636" cy="42862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826060" y="2571744"/>
            <a:ext cx="56137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+4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537103" y="3143248"/>
            <a:ext cx="52450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" name="Picture 44" descr="http://www.gifanimation.ru/images/ludi_new/MANWAL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1714488"/>
            <a:ext cx="642942" cy="1522068"/>
          </a:xfrm>
          <a:prstGeom prst="rect">
            <a:avLst/>
          </a:prstGeom>
          <a:noFill/>
        </p:spPr>
      </p:pic>
      <p:sp>
        <p:nvSpPr>
          <p:cNvPr id="46" name="Rectangle 8"/>
          <p:cNvSpPr txBox="1">
            <a:spLocks noChangeArrowheads="1"/>
          </p:cNvSpPr>
          <p:nvPr/>
        </p:nvSpPr>
        <p:spPr>
          <a:xfrm>
            <a:off x="395536" y="4710120"/>
            <a:ext cx="8366710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indent="-265176">
              <a:lnSpc>
                <a:spcPct val="8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Вывод:</a:t>
            </a:r>
          </a:p>
          <a:p>
            <a:pPr marL="265176" indent="-265176">
              <a:lnSpc>
                <a:spcPct val="8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Прибавить к числу 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r>
              <a:rPr lang="ru-RU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число </a:t>
            </a:r>
            <a:r>
              <a:rPr lang="en-US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b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– значит изменить число а на </a:t>
            </a:r>
            <a:r>
              <a:rPr lang="en-US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b</a:t>
            </a:r>
            <a:r>
              <a:rPr lang="ru-RU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единиц.</a:t>
            </a:r>
          </a:p>
          <a:p>
            <a:pPr marL="265176" indent="-265176">
              <a:lnSpc>
                <a:spcPct val="8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2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Любое число от прибавления положительного числа увеличивается, а от прибавления отрицательного числа уменьшается.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593972" y="4011269"/>
            <a:ext cx="2571768" cy="510778"/>
          </a:xfrm>
          <a:prstGeom prst="round2Diag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6+(-4)=2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929454" y="514351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 flipH="1">
            <a:off x="5509572" y="4120984"/>
            <a:ext cx="2571768" cy="510778"/>
          </a:xfrm>
          <a:prstGeom prst="round2Diag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+4=</a:t>
            </a:r>
            <a:r>
              <a:rPr lang="en-US" sz="24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24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259826" y="2571744"/>
            <a:ext cx="47160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flipH="1">
            <a:off x="4643438" y="2916690"/>
            <a:ext cx="1626066" cy="369434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110978" y="3143248"/>
            <a:ext cx="3545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0" y="3093582"/>
            <a:ext cx="3545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370482" y="3071810"/>
            <a:ext cx="47160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4E8542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endParaRPr lang="ru-RU" b="1" spc="50" dirty="0">
              <a:ln w="11430"/>
              <a:solidFill>
                <a:srgbClr val="4E8542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4572000" y="3714752"/>
            <a:ext cx="3802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ru-RU" sz="20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DimoN\Desktop\клипарт\1235200933_2ddaf51211d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901561" cy="15001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01" y="3877235"/>
            <a:ext cx="784435" cy="75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15521 0.003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6771 0.002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4" grpId="0" animBg="1"/>
      <p:bldP spid="48" grpId="0" animBg="1"/>
      <p:bldP spid="49" grpId="0" animBg="1"/>
      <p:bldP spid="50" grpId="0"/>
      <p:bldP spid="44" grpId="0"/>
      <p:bldP spid="46" grpId="0" animBg="1"/>
      <p:bldP spid="51" grpId="0" animBg="1"/>
      <p:bldP spid="53" grpId="0" animBg="1"/>
      <p:bldP spid="54" grpId="0"/>
      <p:bldP spid="55" grpId="0" animBg="1"/>
      <p:bldP spid="1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нька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10798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денька\Desktop\Screensho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6" y="2564904"/>
            <a:ext cx="7937960" cy="11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школа\Desktop\1.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 r="3624" b="10024"/>
          <a:stretch/>
        </p:blipFill>
        <p:spPr bwMode="auto">
          <a:xfrm>
            <a:off x="323528" y="188640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2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6V4XDJZHKHHZ-720-3842</_dlc_DocId>
    <_dlc_DocIdUrl xmlns="d4d6ac07-9d60-403d-ada4-7b1b04443535">
      <Url>https://www.eduportal44.ru/sharya_r/13/_layouts/15/DocIdRedir.aspx?ID=6V4XDJZHKHHZ-720-3842</Url>
      <Description>6V4XDJZHKHHZ-720-3842</Description>
    </_dlc_DocIdUrl>
  </documentManagement>
</p:properties>
</file>

<file path=customXml/itemProps1.xml><?xml version="1.0" encoding="utf-8"?>
<ds:datastoreItem xmlns:ds="http://schemas.openxmlformats.org/officeDocument/2006/customXml" ds:itemID="{38DA952A-B04E-4C81-BE78-B74FFEB269B6}"/>
</file>

<file path=customXml/itemProps2.xml><?xml version="1.0" encoding="utf-8"?>
<ds:datastoreItem xmlns:ds="http://schemas.openxmlformats.org/officeDocument/2006/customXml" ds:itemID="{631454EC-0E6F-4A8C-9B4D-01411C78E03B}"/>
</file>

<file path=customXml/itemProps3.xml><?xml version="1.0" encoding="utf-8"?>
<ds:datastoreItem xmlns:ds="http://schemas.openxmlformats.org/officeDocument/2006/customXml" ds:itemID="{96BEDB0F-63ED-4DF2-98F8-80418D681C71}"/>
</file>

<file path=customXml/itemProps4.xml><?xml version="1.0" encoding="utf-8"?>
<ds:datastoreItem xmlns:ds="http://schemas.openxmlformats.org/officeDocument/2006/customXml" ds:itemID="{A98CC4AA-ADBA-4262-AD54-4DBF02CE7A24}"/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375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Verdana</vt:lpstr>
      <vt:lpstr>Wingdings 2</vt:lpstr>
      <vt:lpstr>5_Оформление по умолчанию</vt:lpstr>
      <vt:lpstr>6_Оформление по умолчанию</vt:lpstr>
      <vt:lpstr>Аспект</vt:lpstr>
      <vt:lpstr>2_Аспект</vt:lpstr>
      <vt:lpstr>1_Аспект</vt:lpstr>
      <vt:lpstr>Математика  6 класс</vt:lpstr>
      <vt:lpstr>Математический диктант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Закончите  предложения:</vt:lpstr>
      <vt:lpstr>Домашнее задание: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школа</cp:lastModifiedBy>
  <cp:revision>25</cp:revision>
  <dcterms:created xsi:type="dcterms:W3CDTF">2018-01-10T07:10:24Z</dcterms:created>
  <dcterms:modified xsi:type="dcterms:W3CDTF">2025-03-05T08:45:17Z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b21e76cb-bdbd-4cb0-999f-57818d27cf8f</vt:lpwstr>
  </property>
</Properties>
</file>