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2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24.02.2022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retrobazar.com/newsimage/1049_10612big.jpg?6.20906937401741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retrobazar.com/newsimage/1049_10611big.jpg?9.602093296125531"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retrobazar.com/newsimage/1049_10616big.jpg?0.6770622986368835"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85852" y="1357298"/>
            <a:ext cx="7358114" cy="646331"/>
          </a:xfrm>
          <a:prstGeom prst="rect">
            <a:avLst/>
          </a:prstGeom>
        </p:spPr>
        <p:txBody>
          <a:bodyPr wrap="square">
            <a:spAutoFit/>
          </a:bodyPr>
          <a:lstStyle/>
          <a:p>
            <a:r>
              <a:rPr lang="ru-RU" sz="3600" dirty="0" err="1" smtClean="0"/>
              <a:t>Эбру</a:t>
            </a:r>
            <a:r>
              <a:rPr lang="ru-RU" sz="3600" dirty="0" smtClean="0"/>
              <a:t> – краски танцующие на воде</a:t>
            </a:r>
            <a:endParaRPr lang="ru-RU" sz="3600" dirty="0"/>
          </a:p>
        </p:txBody>
      </p:sp>
      <p:pic>
        <p:nvPicPr>
          <p:cNvPr id="7" name="Рисунок 6" descr="http://retrobazar.com/newsimage/1049_10612big.jpg?6.209069374017417"/>
          <p:cNvPicPr/>
          <p:nvPr/>
        </p:nvPicPr>
        <p:blipFill>
          <a:blip r:embed="rId2" r:link="rId3"/>
          <a:srcRect/>
          <a:stretch>
            <a:fillRect/>
          </a:stretch>
        </p:blipFill>
        <p:spPr bwMode="auto">
          <a:xfrm>
            <a:off x="2143108" y="2214554"/>
            <a:ext cx="5143536" cy="3929090"/>
          </a:xfrm>
          <a:prstGeom prst="rect">
            <a:avLst/>
          </a:prstGeom>
          <a:noFill/>
          <a:ln w="9525">
            <a:noFill/>
            <a:miter lim="800000"/>
            <a:headEnd/>
            <a:tailEnd/>
          </a:ln>
        </p:spPr>
      </p:pic>
      <p:sp>
        <p:nvSpPr>
          <p:cNvPr id="2" name="TextBox 1"/>
          <p:cNvSpPr txBox="1"/>
          <p:nvPr/>
        </p:nvSpPr>
        <p:spPr>
          <a:xfrm>
            <a:off x="4644008" y="6143644"/>
            <a:ext cx="4248472" cy="646331"/>
          </a:xfrm>
          <a:prstGeom prst="rect">
            <a:avLst/>
          </a:prstGeom>
          <a:noFill/>
        </p:spPr>
        <p:txBody>
          <a:bodyPr wrap="square" rtlCol="0">
            <a:spAutoFit/>
          </a:bodyPr>
          <a:lstStyle/>
          <a:p>
            <a:r>
              <a:rPr lang="ru-RU" dirty="0" smtClean="0"/>
              <a:t>Выполнил Зайцев Сергей 7 класс </a:t>
            </a:r>
            <a:r>
              <a:rPr lang="ru-RU" dirty="0" err="1" smtClean="0"/>
              <a:t>Берзихинская</a:t>
            </a:r>
            <a:r>
              <a:rPr lang="ru-RU" dirty="0" smtClean="0"/>
              <a:t> основная школа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857232"/>
            <a:ext cx="2375202" cy="523220"/>
          </a:xfrm>
          <a:prstGeom prst="rect">
            <a:avLst/>
          </a:prstGeom>
        </p:spPr>
        <p:txBody>
          <a:bodyPr wrap="none">
            <a:spAutoFit/>
          </a:bodyPr>
          <a:lstStyle/>
          <a:p>
            <a:r>
              <a:rPr lang="ru-RU" sz="2800" dirty="0" smtClean="0">
                <a:solidFill>
                  <a:schemeClr val="tx2"/>
                </a:solidFill>
              </a:rPr>
              <a:t>Эксперимент</a:t>
            </a:r>
            <a:endParaRPr lang="ru-RU" sz="2800" dirty="0">
              <a:solidFill>
                <a:schemeClr val="tx2"/>
              </a:solidFill>
            </a:endParaRPr>
          </a:p>
        </p:txBody>
      </p:sp>
      <p:sp>
        <p:nvSpPr>
          <p:cNvPr id="3" name="Прямоугольник 2"/>
          <p:cNvSpPr/>
          <p:nvPr/>
        </p:nvSpPr>
        <p:spPr>
          <a:xfrm>
            <a:off x="500034" y="1285860"/>
            <a:ext cx="7215238" cy="738664"/>
          </a:xfrm>
          <a:prstGeom prst="rect">
            <a:avLst/>
          </a:prstGeom>
        </p:spPr>
        <p:txBody>
          <a:bodyPr wrap="square">
            <a:spAutoFit/>
          </a:bodyPr>
          <a:lstStyle/>
          <a:p>
            <a:r>
              <a:rPr lang="ru-RU" sz="2400" dirty="0" smtClean="0">
                <a:solidFill>
                  <a:schemeClr val="tx2"/>
                </a:solidFill>
              </a:rPr>
              <a:t> Кисти.</a:t>
            </a:r>
          </a:p>
          <a:p>
            <a:r>
              <a:rPr lang="ru-RU" dirty="0" smtClean="0"/>
              <a:t>Должны быть жесткие, лучше веерообразные</a:t>
            </a:r>
            <a:endParaRPr lang="ru-RU" dirty="0"/>
          </a:p>
        </p:txBody>
      </p:sp>
      <p:sp>
        <p:nvSpPr>
          <p:cNvPr id="4" name="TextBox 3"/>
          <p:cNvSpPr txBox="1"/>
          <p:nvPr/>
        </p:nvSpPr>
        <p:spPr>
          <a:xfrm>
            <a:off x="500034" y="2214554"/>
            <a:ext cx="6286544" cy="369332"/>
          </a:xfrm>
          <a:prstGeom prst="rect">
            <a:avLst/>
          </a:prstGeom>
          <a:noFill/>
        </p:spPr>
        <p:txBody>
          <a:bodyPr wrap="square" rtlCol="0">
            <a:spAutoFit/>
          </a:bodyPr>
          <a:lstStyle/>
          <a:p>
            <a:r>
              <a:rPr lang="ru-RU" dirty="0" smtClean="0"/>
              <a:t>1. Кисти обыкновенные для рисования</a:t>
            </a:r>
            <a:endParaRPr lang="ru-RU" dirty="0"/>
          </a:p>
        </p:txBody>
      </p:sp>
      <p:sp>
        <p:nvSpPr>
          <p:cNvPr id="5" name="Прямоугольник 4"/>
          <p:cNvSpPr/>
          <p:nvPr/>
        </p:nvSpPr>
        <p:spPr>
          <a:xfrm>
            <a:off x="428596" y="2786058"/>
            <a:ext cx="4572000" cy="738664"/>
          </a:xfrm>
          <a:prstGeom prst="rect">
            <a:avLst/>
          </a:prstGeom>
        </p:spPr>
        <p:txBody>
          <a:bodyPr>
            <a:spAutoFit/>
          </a:bodyPr>
          <a:lstStyle/>
          <a:p>
            <a:r>
              <a:rPr lang="ru-RU" sz="2400" dirty="0" smtClean="0">
                <a:solidFill>
                  <a:schemeClr val="tx2"/>
                </a:solidFill>
              </a:rPr>
              <a:t>Шило и гребень</a:t>
            </a:r>
          </a:p>
          <a:p>
            <a:r>
              <a:rPr lang="ru-RU" dirty="0" smtClean="0"/>
              <a:t>Должны быть различного диаметра</a:t>
            </a:r>
            <a:endParaRPr lang="ru-RU" dirty="0"/>
          </a:p>
        </p:txBody>
      </p:sp>
      <p:sp>
        <p:nvSpPr>
          <p:cNvPr id="6" name="TextBox 5"/>
          <p:cNvSpPr txBox="1"/>
          <p:nvPr/>
        </p:nvSpPr>
        <p:spPr>
          <a:xfrm>
            <a:off x="500034" y="3857628"/>
            <a:ext cx="8001056" cy="369332"/>
          </a:xfrm>
          <a:prstGeom prst="rect">
            <a:avLst/>
          </a:prstGeom>
          <a:noFill/>
        </p:spPr>
        <p:txBody>
          <a:bodyPr wrap="square" rtlCol="0">
            <a:spAutoFit/>
          </a:bodyPr>
          <a:lstStyle/>
          <a:p>
            <a:r>
              <a:rPr lang="ru-RU" dirty="0" smtClean="0"/>
              <a:t>1. Спицы для вязания, цыганская игла, шпажки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857232"/>
            <a:ext cx="1214500" cy="523220"/>
          </a:xfrm>
          <a:prstGeom prst="rect">
            <a:avLst/>
          </a:prstGeom>
        </p:spPr>
        <p:txBody>
          <a:bodyPr wrap="none">
            <a:spAutoFit/>
          </a:bodyPr>
          <a:lstStyle/>
          <a:p>
            <a:r>
              <a:rPr lang="ru-RU" sz="2800" dirty="0" smtClean="0">
                <a:solidFill>
                  <a:schemeClr val="tx2"/>
                </a:solidFill>
              </a:rPr>
              <a:t>Вывод</a:t>
            </a:r>
            <a:endParaRPr lang="ru-RU" sz="2800" dirty="0">
              <a:solidFill>
                <a:schemeClr val="tx2"/>
              </a:solidFill>
            </a:endParaRPr>
          </a:p>
        </p:txBody>
      </p:sp>
      <p:sp>
        <p:nvSpPr>
          <p:cNvPr id="3" name="Прямоугольник 2"/>
          <p:cNvSpPr/>
          <p:nvPr/>
        </p:nvSpPr>
        <p:spPr>
          <a:xfrm>
            <a:off x="428596" y="1357298"/>
            <a:ext cx="8715404" cy="923330"/>
          </a:xfrm>
          <a:prstGeom prst="rect">
            <a:avLst/>
          </a:prstGeom>
        </p:spPr>
        <p:txBody>
          <a:bodyPr wrap="square">
            <a:spAutoFit/>
          </a:bodyPr>
          <a:lstStyle/>
          <a:p>
            <a:r>
              <a:rPr lang="ru-RU" dirty="0" smtClean="0">
                <a:solidFill>
                  <a:srgbClr val="C00000"/>
                </a:solidFill>
              </a:rPr>
              <a:t>Вода</a:t>
            </a:r>
          </a:p>
          <a:p>
            <a:r>
              <a:rPr lang="ru-RU" dirty="0" smtClean="0"/>
              <a:t> Лучший результат показал канцелярский клей , разведенный в воде в пропорции 1:1</a:t>
            </a:r>
            <a:endParaRPr lang="ru-RU" dirty="0"/>
          </a:p>
        </p:txBody>
      </p:sp>
      <p:pic>
        <p:nvPicPr>
          <p:cNvPr id="5" name="Picture 4" descr="http://foroffice.salemarket.ru/listings/dd/73/products/vb_pr0gV9mP.jpg"/>
          <p:cNvPicPr>
            <a:picLocks noChangeAspect="1" noChangeArrowheads="1"/>
          </p:cNvPicPr>
          <p:nvPr/>
        </p:nvPicPr>
        <p:blipFill>
          <a:blip r:embed="rId2"/>
          <a:srcRect/>
          <a:stretch>
            <a:fillRect/>
          </a:stretch>
        </p:blipFill>
        <p:spPr bwMode="auto">
          <a:xfrm>
            <a:off x="285720" y="2357430"/>
            <a:ext cx="3617924" cy="3071834"/>
          </a:xfrm>
          <a:prstGeom prst="rect">
            <a:avLst/>
          </a:prstGeom>
          <a:noFill/>
        </p:spPr>
      </p:pic>
      <p:pic>
        <p:nvPicPr>
          <p:cNvPr id="6" name="Picture 6" descr="http://ped-kopilka.ru/upload/blogs/21397_5695bfcbf95741270eb880ce2b5014ec.jpg.jpg"/>
          <p:cNvPicPr>
            <a:picLocks noChangeAspect="1" noChangeArrowheads="1"/>
          </p:cNvPicPr>
          <p:nvPr/>
        </p:nvPicPr>
        <p:blipFill>
          <a:blip r:embed="rId3"/>
          <a:srcRect/>
          <a:stretch>
            <a:fillRect/>
          </a:stretch>
        </p:blipFill>
        <p:spPr bwMode="auto">
          <a:xfrm>
            <a:off x="3857620" y="2428868"/>
            <a:ext cx="4572032" cy="356710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857232"/>
            <a:ext cx="1214500" cy="523220"/>
          </a:xfrm>
          <a:prstGeom prst="rect">
            <a:avLst/>
          </a:prstGeom>
        </p:spPr>
        <p:txBody>
          <a:bodyPr wrap="none">
            <a:spAutoFit/>
          </a:bodyPr>
          <a:lstStyle/>
          <a:p>
            <a:r>
              <a:rPr lang="ru-RU" sz="2800" dirty="0" smtClean="0">
                <a:solidFill>
                  <a:schemeClr val="tx2"/>
                </a:solidFill>
              </a:rPr>
              <a:t>Вывод</a:t>
            </a:r>
            <a:endParaRPr lang="ru-RU" sz="2800" dirty="0">
              <a:solidFill>
                <a:schemeClr val="tx2"/>
              </a:solidFill>
            </a:endParaRPr>
          </a:p>
        </p:txBody>
      </p:sp>
      <p:sp>
        <p:nvSpPr>
          <p:cNvPr id="3" name="Прямоугольник 2"/>
          <p:cNvSpPr/>
          <p:nvPr/>
        </p:nvSpPr>
        <p:spPr>
          <a:xfrm>
            <a:off x="428596" y="1428736"/>
            <a:ext cx="8286808" cy="923330"/>
          </a:xfrm>
          <a:prstGeom prst="rect">
            <a:avLst/>
          </a:prstGeom>
        </p:spPr>
        <p:txBody>
          <a:bodyPr wrap="square">
            <a:spAutoFit/>
          </a:bodyPr>
          <a:lstStyle/>
          <a:p>
            <a:r>
              <a:rPr lang="ru-RU" b="1" dirty="0" smtClean="0">
                <a:solidFill>
                  <a:srgbClr val="C00000"/>
                </a:solidFill>
              </a:rPr>
              <a:t>Краски</a:t>
            </a:r>
          </a:p>
          <a:p>
            <a:r>
              <a:rPr lang="ru-RU" b="1" dirty="0" smtClean="0"/>
              <a:t>Лучше всего подошли масляные краски, разбавленные растворителем до состояния воды</a:t>
            </a:r>
            <a:r>
              <a:rPr lang="ru-RU" dirty="0" smtClean="0"/>
              <a:t>.</a:t>
            </a:r>
            <a:endParaRPr lang="ru-RU" dirty="0"/>
          </a:p>
        </p:txBody>
      </p:sp>
      <p:pic>
        <p:nvPicPr>
          <p:cNvPr id="4" name="Picture 2" descr="http://www.artexport.hu/images/upload/image/1_2.jpg"/>
          <p:cNvPicPr>
            <a:picLocks noChangeAspect="1" noChangeArrowheads="1"/>
          </p:cNvPicPr>
          <p:nvPr/>
        </p:nvPicPr>
        <p:blipFill>
          <a:blip r:embed="rId2"/>
          <a:srcRect/>
          <a:stretch>
            <a:fillRect/>
          </a:stretch>
        </p:blipFill>
        <p:spPr bwMode="auto">
          <a:xfrm>
            <a:off x="214282" y="2500306"/>
            <a:ext cx="8643998" cy="38385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58" y="857232"/>
            <a:ext cx="1214500" cy="523220"/>
          </a:xfrm>
          <a:prstGeom prst="rect">
            <a:avLst/>
          </a:prstGeom>
        </p:spPr>
        <p:txBody>
          <a:bodyPr wrap="none">
            <a:spAutoFit/>
          </a:bodyPr>
          <a:lstStyle/>
          <a:p>
            <a:r>
              <a:rPr lang="ru-RU" sz="2800" dirty="0" smtClean="0">
                <a:solidFill>
                  <a:schemeClr val="tx2"/>
                </a:solidFill>
              </a:rPr>
              <a:t>Вывод</a:t>
            </a:r>
            <a:endParaRPr lang="ru-RU" sz="2800" dirty="0">
              <a:solidFill>
                <a:schemeClr val="tx2"/>
              </a:solidFill>
            </a:endParaRPr>
          </a:p>
        </p:txBody>
      </p:sp>
      <p:sp>
        <p:nvSpPr>
          <p:cNvPr id="3" name="TextBox 2"/>
          <p:cNvSpPr txBox="1"/>
          <p:nvPr/>
        </p:nvSpPr>
        <p:spPr>
          <a:xfrm>
            <a:off x="571472" y="1857364"/>
            <a:ext cx="7000924" cy="646331"/>
          </a:xfrm>
          <a:prstGeom prst="rect">
            <a:avLst/>
          </a:prstGeom>
          <a:noFill/>
        </p:spPr>
        <p:txBody>
          <a:bodyPr wrap="square" rtlCol="0">
            <a:spAutoFit/>
          </a:bodyPr>
          <a:lstStyle/>
          <a:p>
            <a:r>
              <a:rPr lang="ru-RU" dirty="0" smtClean="0"/>
              <a:t>Кисти, шило и гребень</a:t>
            </a:r>
          </a:p>
          <a:p>
            <a:r>
              <a:rPr lang="ru-RU" dirty="0" smtClean="0"/>
              <a:t>Можно использовать спицы, иглы, деревянные палочки</a:t>
            </a:r>
            <a:endParaRPr lang="ru-RU" dirty="0"/>
          </a:p>
        </p:txBody>
      </p:sp>
      <p:sp>
        <p:nvSpPr>
          <p:cNvPr id="4" name="Прямоугольник 3"/>
          <p:cNvSpPr/>
          <p:nvPr/>
        </p:nvSpPr>
        <p:spPr>
          <a:xfrm>
            <a:off x="642910" y="3071810"/>
            <a:ext cx="8001056" cy="1569660"/>
          </a:xfrm>
          <a:prstGeom prst="rect">
            <a:avLst/>
          </a:prstGeom>
        </p:spPr>
        <p:txBody>
          <a:bodyPr wrap="square">
            <a:spAutoFit/>
          </a:bodyPr>
          <a:lstStyle/>
          <a:p>
            <a:r>
              <a:rPr lang="ru-RU" sz="2400" dirty="0" smtClean="0">
                <a:solidFill>
                  <a:schemeClr val="tx2"/>
                </a:solidFill>
              </a:rPr>
              <a:t>Гипотеза верна.</a:t>
            </a:r>
            <a:br>
              <a:rPr lang="ru-RU" sz="2400" dirty="0" smtClean="0">
                <a:solidFill>
                  <a:schemeClr val="tx2"/>
                </a:solidFill>
              </a:rPr>
            </a:br>
            <a:r>
              <a:rPr lang="ru-RU" sz="2400" dirty="0" smtClean="0">
                <a:solidFill>
                  <a:schemeClr val="tx2"/>
                </a:solidFill>
              </a:rPr>
              <a:t> Современный рецепт для </a:t>
            </a:r>
            <a:r>
              <a:rPr lang="ru-RU" sz="2400" dirty="0" err="1" smtClean="0">
                <a:solidFill>
                  <a:schemeClr val="tx2"/>
                </a:solidFill>
              </a:rPr>
              <a:t>эбру</a:t>
            </a:r>
            <a:r>
              <a:rPr lang="ru-RU" sz="2400" dirty="0" smtClean="0">
                <a:solidFill>
                  <a:schemeClr val="tx2"/>
                </a:solidFill>
              </a:rPr>
              <a:t> это: масляные краски, разбавитель, вода и канцелярский клей в пропорции 1:1 и еще   неограниченная фантазия.</a:t>
            </a:r>
            <a:endParaRPr lang="ru-RU" sz="2400"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714356"/>
            <a:ext cx="3906647" cy="523220"/>
          </a:xfrm>
          <a:prstGeom prst="rect">
            <a:avLst/>
          </a:prstGeom>
        </p:spPr>
        <p:txBody>
          <a:bodyPr wrap="square">
            <a:spAutoFit/>
          </a:bodyPr>
          <a:lstStyle/>
          <a:p>
            <a:r>
              <a:rPr lang="ru-RU" sz="2800" dirty="0" smtClean="0">
                <a:solidFill>
                  <a:schemeClr val="tx2"/>
                </a:solidFill>
              </a:rPr>
              <a:t>Работы в технике </a:t>
            </a:r>
            <a:r>
              <a:rPr lang="ru-RU" sz="2800" dirty="0" err="1" smtClean="0">
                <a:solidFill>
                  <a:schemeClr val="tx2"/>
                </a:solidFill>
              </a:rPr>
              <a:t>Эбру</a:t>
            </a:r>
            <a:endParaRPr lang="ru-RU" sz="2800" dirty="0">
              <a:solidFill>
                <a:schemeClr val="tx2"/>
              </a:solidFill>
            </a:endParaRPr>
          </a:p>
        </p:txBody>
      </p:sp>
      <p:pic>
        <p:nvPicPr>
          <p:cNvPr id="1026" name="Picture 2"/>
          <p:cNvPicPr>
            <a:picLocks noChangeAspect="1" noChangeArrowheads="1"/>
          </p:cNvPicPr>
          <p:nvPr/>
        </p:nvPicPr>
        <p:blipFill>
          <a:blip r:embed="rId2"/>
          <a:srcRect/>
          <a:stretch>
            <a:fillRect/>
          </a:stretch>
        </p:blipFill>
        <p:spPr bwMode="auto">
          <a:xfrm>
            <a:off x="928662" y="1357298"/>
            <a:ext cx="7215237" cy="527469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571480"/>
            <a:ext cx="8503319" cy="564360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3786" y="1000108"/>
            <a:ext cx="8116674" cy="53578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928670"/>
            <a:ext cx="7858180" cy="57309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68" y="857232"/>
            <a:ext cx="1474378" cy="369332"/>
          </a:xfrm>
          <a:prstGeom prst="rect">
            <a:avLst/>
          </a:prstGeom>
        </p:spPr>
        <p:txBody>
          <a:bodyPr wrap="none">
            <a:spAutoFit/>
          </a:bodyPr>
          <a:lstStyle/>
          <a:p>
            <a:r>
              <a:rPr lang="ru-RU" dirty="0" smtClean="0"/>
              <a:t>Мои работы</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1071546"/>
            <a:ext cx="4028090" cy="584775"/>
          </a:xfrm>
          <a:prstGeom prst="rect">
            <a:avLst/>
          </a:prstGeom>
        </p:spPr>
        <p:txBody>
          <a:bodyPr wrap="none">
            <a:spAutoFit/>
          </a:bodyPr>
          <a:lstStyle/>
          <a:p>
            <a:r>
              <a:rPr lang="ru-RU" sz="3200" dirty="0" smtClean="0">
                <a:solidFill>
                  <a:schemeClr val="tx2"/>
                </a:solidFill>
              </a:rPr>
              <a:t>Возникновение </a:t>
            </a:r>
            <a:r>
              <a:rPr lang="ru-RU" sz="3200" dirty="0" err="1" smtClean="0">
                <a:solidFill>
                  <a:schemeClr val="tx2"/>
                </a:solidFill>
              </a:rPr>
              <a:t>эбру</a:t>
            </a:r>
            <a:endParaRPr lang="ru-RU" sz="3200" dirty="0">
              <a:solidFill>
                <a:schemeClr val="tx2"/>
              </a:solidFill>
            </a:endParaRPr>
          </a:p>
        </p:txBody>
      </p:sp>
      <p:sp>
        <p:nvSpPr>
          <p:cNvPr id="3" name="Прямоугольник 2"/>
          <p:cNvSpPr/>
          <p:nvPr/>
        </p:nvSpPr>
        <p:spPr>
          <a:xfrm>
            <a:off x="642910" y="1785926"/>
            <a:ext cx="7929618" cy="830997"/>
          </a:xfrm>
          <a:prstGeom prst="rect">
            <a:avLst/>
          </a:prstGeom>
        </p:spPr>
        <p:txBody>
          <a:bodyPr wrap="square">
            <a:spAutoFit/>
          </a:bodyPr>
          <a:lstStyle/>
          <a:p>
            <a:pPr algn="just"/>
            <a:r>
              <a:rPr lang="ru-RU" sz="2400" dirty="0" smtClean="0"/>
              <a:t>Место и время возникновение </a:t>
            </a:r>
            <a:r>
              <a:rPr lang="ru-RU" sz="2400" dirty="0" err="1" smtClean="0"/>
              <a:t>эбру</a:t>
            </a:r>
            <a:r>
              <a:rPr lang="ru-RU" sz="2400" dirty="0" smtClean="0"/>
              <a:t> окутано тайной. Предположительно это Индия, ранее 11 века.</a:t>
            </a:r>
          </a:p>
        </p:txBody>
      </p:sp>
      <p:pic>
        <p:nvPicPr>
          <p:cNvPr id="4" name="Picture 2" descr="http://www.antikforever.com/Perse/Achemenides/Images/persepolis05b.jpg"/>
          <p:cNvPicPr>
            <a:picLocks noChangeAspect="1" noChangeArrowheads="1"/>
          </p:cNvPicPr>
          <p:nvPr/>
        </p:nvPicPr>
        <p:blipFill>
          <a:blip r:embed="rId2"/>
          <a:srcRect/>
          <a:stretch>
            <a:fillRect/>
          </a:stretch>
        </p:blipFill>
        <p:spPr bwMode="auto">
          <a:xfrm>
            <a:off x="785786" y="2571744"/>
            <a:ext cx="7929618" cy="37147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00108"/>
            <a:ext cx="9144000" cy="830997"/>
          </a:xfrm>
          <a:prstGeom prst="rect">
            <a:avLst/>
          </a:prstGeom>
        </p:spPr>
        <p:txBody>
          <a:bodyPr wrap="square">
            <a:spAutoFit/>
          </a:bodyPr>
          <a:lstStyle/>
          <a:p>
            <a:r>
              <a:rPr lang="ru-RU" sz="2400" dirty="0" smtClean="0"/>
              <a:t>«Танцующие краски», «облака и ветер», «плавающие краски», «бумажное </a:t>
            </a:r>
            <a:r>
              <a:rPr lang="ru-RU" sz="2400" dirty="0" err="1" smtClean="0"/>
              <a:t>мраморирование</a:t>
            </a:r>
            <a:r>
              <a:rPr lang="ru-RU" sz="2400" dirty="0" smtClean="0"/>
              <a:t>» - другие названия </a:t>
            </a:r>
            <a:r>
              <a:rPr lang="ru-RU" sz="2400" dirty="0" err="1" smtClean="0"/>
              <a:t>эбру</a:t>
            </a:r>
            <a:endParaRPr lang="ru-RU" sz="2400" dirty="0"/>
          </a:p>
        </p:txBody>
      </p:sp>
      <p:pic>
        <p:nvPicPr>
          <p:cNvPr id="3" name="Рисунок 2" descr="http://retrobazar.com/newsimage/1049_10611big.jpg?9.602093296125531"/>
          <p:cNvPicPr/>
          <p:nvPr/>
        </p:nvPicPr>
        <p:blipFill>
          <a:blip r:embed="rId2" r:link="rId3"/>
          <a:srcRect/>
          <a:stretch>
            <a:fillRect/>
          </a:stretch>
        </p:blipFill>
        <p:spPr bwMode="auto">
          <a:xfrm>
            <a:off x="428596" y="1857364"/>
            <a:ext cx="4686300" cy="2905125"/>
          </a:xfrm>
          <a:prstGeom prst="rect">
            <a:avLst/>
          </a:prstGeom>
          <a:noFill/>
          <a:ln w="9525">
            <a:noFill/>
            <a:miter lim="800000"/>
            <a:headEnd/>
            <a:tailEnd/>
          </a:ln>
        </p:spPr>
      </p:pic>
      <p:pic>
        <p:nvPicPr>
          <p:cNvPr id="4" name="Рисунок 3" descr="http://retrobazar.com/newsimage/1049_10616big.jpg?0.6770622986368835"/>
          <p:cNvPicPr/>
          <p:nvPr/>
        </p:nvPicPr>
        <p:blipFill>
          <a:blip r:embed="rId4" r:link="rId5"/>
          <a:srcRect/>
          <a:stretch>
            <a:fillRect/>
          </a:stretch>
        </p:blipFill>
        <p:spPr bwMode="auto">
          <a:xfrm>
            <a:off x="4500562" y="3786190"/>
            <a:ext cx="4143375" cy="2762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71546"/>
            <a:ext cx="8429684" cy="523220"/>
          </a:xfrm>
          <a:prstGeom prst="rect">
            <a:avLst/>
          </a:prstGeom>
        </p:spPr>
        <p:txBody>
          <a:bodyPr wrap="square">
            <a:spAutoFit/>
          </a:bodyPr>
          <a:lstStyle/>
          <a:p>
            <a:r>
              <a:rPr lang="ru-RU" sz="2800" dirty="0" smtClean="0">
                <a:solidFill>
                  <a:schemeClr val="tx2"/>
                </a:solidFill>
              </a:rPr>
              <a:t>Раскрываем секретный состав древних мастеров</a:t>
            </a:r>
            <a:endParaRPr lang="ru-RU" sz="2800" dirty="0">
              <a:solidFill>
                <a:schemeClr val="tx2"/>
              </a:solidFill>
            </a:endParaRPr>
          </a:p>
        </p:txBody>
      </p:sp>
      <p:sp>
        <p:nvSpPr>
          <p:cNvPr id="3" name="Прямоугольник 2"/>
          <p:cNvSpPr/>
          <p:nvPr/>
        </p:nvSpPr>
        <p:spPr>
          <a:xfrm>
            <a:off x="357158" y="1571612"/>
            <a:ext cx="8429684" cy="1292662"/>
          </a:xfrm>
          <a:prstGeom prst="rect">
            <a:avLst/>
          </a:prstGeom>
        </p:spPr>
        <p:txBody>
          <a:bodyPr wrap="square">
            <a:spAutoFit/>
          </a:bodyPr>
          <a:lstStyle/>
          <a:p>
            <a:pPr algn="ctr"/>
            <a:r>
              <a:rPr lang="ru-RU" sz="3200" dirty="0" smtClean="0">
                <a:solidFill>
                  <a:srgbClr val="002060"/>
                </a:solidFill>
              </a:rPr>
              <a:t>Вода</a:t>
            </a:r>
          </a:p>
          <a:p>
            <a:pPr algn="just"/>
            <a:r>
              <a:rPr lang="ru-RU" sz="2800" dirty="0" err="1" smtClean="0">
                <a:solidFill>
                  <a:srgbClr val="002060"/>
                </a:solidFill>
              </a:rPr>
              <a:t>Китре</a:t>
            </a:r>
            <a:r>
              <a:rPr lang="ru-RU" sz="2800" dirty="0" smtClean="0">
                <a:solidFill>
                  <a:srgbClr val="002060"/>
                </a:solidFill>
              </a:rPr>
              <a:t>-</a:t>
            </a:r>
            <a:r>
              <a:rPr lang="ru-RU" dirty="0" smtClean="0">
                <a:solidFill>
                  <a:srgbClr val="002060"/>
                </a:solidFill>
              </a:rPr>
              <a:t> </a:t>
            </a:r>
            <a:r>
              <a:rPr lang="ru-RU" dirty="0" smtClean="0"/>
              <a:t>вещество, которое получают из стебля колючки </a:t>
            </a:r>
            <a:r>
              <a:rPr lang="ru-RU" dirty="0" err="1" smtClean="0"/>
              <a:t>Гевен</a:t>
            </a:r>
            <a:r>
              <a:rPr lang="ru-RU" dirty="0" smtClean="0"/>
              <a:t> (</a:t>
            </a:r>
            <a:r>
              <a:rPr lang="ru-RU" dirty="0" err="1" smtClean="0"/>
              <a:t>Астралагус</a:t>
            </a:r>
            <a:r>
              <a:rPr lang="ru-RU" dirty="0" smtClean="0"/>
              <a:t>),  произрастающей на юге  Турции. Меняет структуру и вязкость воды.</a:t>
            </a:r>
            <a:endParaRPr lang="ru-RU" dirty="0" smtClean="0">
              <a:solidFill>
                <a:srgbClr val="002060"/>
              </a:solidFill>
            </a:endParaRPr>
          </a:p>
        </p:txBody>
      </p:sp>
      <p:pic>
        <p:nvPicPr>
          <p:cNvPr id="4" name="Picture 2" descr="http://www.fotografturk.com/upload/fotograf/2012/12/8/15145-ferittufekci-geven-4746-950px.jpg"/>
          <p:cNvPicPr>
            <a:picLocks noChangeAspect="1" noChangeArrowheads="1"/>
          </p:cNvPicPr>
          <p:nvPr/>
        </p:nvPicPr>
        <p:blipFill>
          <a:blip r:embed="rId2"/>
          <a:srcRect/>
          <a:stretch>
            <a:fillRect/>
          </a:stretch>
        </p:blipFill>
        <p:spPr bwMode="auto">
          <a:xfrm>
            <a:off x="285720" y="3143248"/>
            <a:ext cx="4071966" cy="3500462"/>
          </a:xfrm>
          <a:prstGeom prst="rect">
            <a:avLst/>
          </a:prstGeom>
          <a:noFill/>
        </p:spPr>
      </p:pic>
      <p:pic>
        <p:nvPicPr>
          <p:cNvPr id="5" name="Picture 4" descr="https://im2-tub-ru.yandex.net/i?id=ce13f92326a07032c9e1149f6757d568&amp;n=33&amp;h=190&amp;w=254"/>
          <p:cNvPicPr>
            <a:picLocks noChangeAspect="1" noChangeArrowheads="1"/>
          </p:cNvPicPr>
          <p:nvPr/>
        </p:nvPicPr>
        <p:blipFill>
          <a:blip r:embed="rId3"/>
          <a:srcRect/>
          <a:stretch>
            <a:fillRect/>
          </a:stretch>
        </p:blipFill>
        <p:spPr bwMode="auto">
          <a:xfrm>
            <a:off x="4857752" y="3143248"/>
            <a:ext cx="4000528" cy="32861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000108"/>
            <a:ext cx="8072494" cy="523220"/>
          </a:xfrm>
          <a:prstGeom prst="rect">
            <a:avLst/>
          </a:prstGeom>
        </p:spPr>
        <p:txBody>
          <a:bodyPr wrap="square">
            <a:spAutoFit/>
          </a:bodyPr>
          <a:lstStyle/>
          <a:p>
            <a:r>
              <a:rPr lang="ru-RU" sz="2800" dirty="0" smtClean="0">
                <a:solidFill>
                  <a:schemeClr val="tx2"/>
                </a:solidFill>
              </a:rPr>
              <a:t>Раскрываем секретный состав древних мастеров</a:t>
            </a:r>
            <a:endParaRPr lang="ru-RU" sz="2800" dirty="0">
              <a:solidFill>
                <a:schemeClr val="tx2"/>
              </a:solidFill>
            </a:endParaRPr>
          </a:p>
        </p:txBody>
      </p:sp>
      <p:sp>
        <p:nvSpPr>
          <p:cNvPr id="3" name="Прямоугольник 2"/>
          <p:cNvSpPr/>
          <p:nvPr/>
        </p:nvSpPr>
        <p:spPr>
          <a:xfrm>
            <a:off x="928662" y="1500174"/>
            <a:ext cx="7215238" cy="1077218"/>
          </a:xfrm>
          <a:prstGeom prst="rect">
            <a:avLst/>
          </a:prstGeom>
        </p:spPr>
        <p:txBody>
          <a:bodyPr wrap="square">
            <a:spAutoFit/>
          </a:bodyPr>
          <a:lstStyle/>
          <a:p>
            <a:pPr algn="ctr"/>
            <a:r>
              <a:rPr lang="ru-RU" sz="2800" dirty="0" smtClean="0">
                <a:solidFill>
                  <a:srgbClr val="FF0000"/>
                </a:solidFill>
              </a:rPr>
              <a:t>К</a:t>
            </a:r>
            <a:r>
              <a:rPr lang="ru-RU" sz="2800" dirty="0" smtClean="0">
                <a:solidFill>
                  <a:srgbClr val="FFC000"/>
                </a:solidFill>
              </a:rPr>
              <a:t>р</a:t>
            </a:r>
            <a:r>
              <a:rPr lang="ru-RU" sz="2800" dirty="0" smtClean="0">
                <a:solidFill>
                  <a:srgbClr val="92D050"/>
                </a:solidFill>
              </a:rPr>
              <a:t>а</a:t>
            </a:r>
            <a:r>
              <a:rPr lang="ru-RU" sz="2800" dirty="0" smtClean="0">
                <a:solidFill>
                  <a:srgbClr val="7030A0"/>
                </a:solidFill>
              </a:rPr>
              <a:t>с</a:t>
            </a:r>
            <a:r>
              <a:rPr lang="ru-RU" sz="2800" dirty="0" smtClean="0">
                <a:solidFill>
                  <a:srgbClr val="00B050"/>
                </a:solidFill>
              </a:rPr>
              <a:t>к</a:t>
            </a:r>
            <a:r>
              <a:rPr lang="ru-RU" sz="2800" dirty="0" smtClean="0"/>
              <a:t>и </a:t>
            </a:r>
          </a:p>
          <a:p>
            <a:pPr algn="ctr"/>
            <a:r>
              <a:rPr lang="ru-RU" dirty="0" err="1" smtClean="0"/>
              <a:t>Лахорская</a:t>
            </a:r>
            <a:r>
              <a:rPr lang="ru-RU" dirty="0" smtClean="0"/>
              <a:t> синька, природный мышьяк, печная сажа, свинцовые белила- основные компоненты</a:t>
            </a:r>
            <a:endParaRPr lang="ru-RU" dirty="0"/>
          </a:p>
        </p:txBody>
      </p:sp>
      <p:pic>
        <p:nvPicPr>
          <p:cNvPr id="4" name="Picture 2" descr="https://im2-tub-ru.yandex.net/i?id=15f25115ca1fb8c18b6f3060317a5a6c&amp;n=33&amp;h=190&amp;w=325"/>
          <p:cNvPicPr>
            <a:picLocks noChangeAspect="1" noChangeArrowheads="1"/>
          </p:cNvPicPr>
          <p:nvPr/>
        </p:nvPicPr>
        <p:blipFill>
          <a:blip r:embed="rId2"/>
          <a:srcRect/>
          <a:stretch>
            <a:fillRect/>
          </a:stretch>
        </p:blipFill>
        <p:spPr bwMode="auto">
          <a:xfrm>
            <a:off x="357158" y="2643182"/>
            <a:ext cx="8358246" cy="40005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000108"/>
            <a:ext cx="8358246" cy="523220"/>
          </a:xfrm>
          <a:prstGeom prst="rect">
            <a:avLst/>
          </a:prstGeom>
        </p:spPr>
        <p:txBody>
          <a:bodyPr wrap="square">
            <a:spAutoFit/>
          </a:bodyPr>
          <a:lstStyle/>
          <a:p>
            <a:r>
              <a:rPr lang="ru-RU" sz="2800" dirty="0" smtClean="0">
                <a:solidFill>
                  <a:schemeClr val="tx2"/>
                </a:solidFill>
              </a:rPr>
              <a:t>Раскрываем секретный состав древних мастеров</a:t>
            </a:r>
            <a:endParaRPr lang="ru-RU" sz="2800" dirty="0">
              <a:solidFill>
                <a:schemeClr val="tx2"/>
              </a:solidFill>
            </a:endParaRPr>
          </a:p>
        </p:txBody>
      </p:sp>
      <p:sp>
        <p:nvSpPr>
          <p:cNvPr id="3" name="Прямоугольник 2"/>
          <p:cNvSpPr/>
          <p:nvPr/>
        </p:nvSpPr>
        <p:spPr>
          <a:xfrm>
            <a:off x="357158" y="1500174"/>
            <a:ext cx="8429684" cy="1692771"/>
          </a:xfrm>
          <a:prstGeom prst="rect">
            <a:avLst/>
          </a:prstGeom>
        </p:spPr>
        <p:txBody>
          <a:bodyPr wrap="square">
            <a:spAutoFit/>
          </a:bodyPr>
          <a:lstStyle/>
          <a:p>
            <a:pPr algn="ctr" fontAlgn="base"/>
            <a:r>
              <a:rPr lang="ru-RU" sz="3200" dirty="0" smtClean="0">
                <a:solidFill>
                  <a:srgbClr val="FF0000"/>
                </a:solidFill>
              </a:rPr>
              <a:t>Кисти</a:t>
            </a:r>
          </a:p>
          <a:p>
            <a:pPr fontAlgn="base"/>
            <a:r>
              <a:rPr lang="ru-RU" dirty="0" smtClean="0"/>
              <a:t>    Основная задача кистей - вбирать больше краски и легко отдавать ее в виде множества мелких капель. Для этого традиционно и по сей день в </a:t>
            </a:r>
            <a:r>
              <a:rPr lang="ru-RU" dirty="0" err="1" smtClean="0"/>
              <a:t>эбру</a:t>
            </a:r>
            <a:r>
              <a:rPr lang="ru-RU" dirty="0" smtClean="0"/>
              <a:t> используется волос конского хвоста.</a:t>
            </a:r>
          </a:p>
          <a:p>
            <a:r>
              <a:rPr lang="ru-RU" dirty="0" smtClean="0"/>
              <a:t> Ручка кисти традиционно изготавливается из стебля розы.     </a:t>
            </a:r>
            <a:endParaRPr lang="ru-RU" dirty="0"/>
          </a:p>
        </p:txBody>
      </p:sp>
      <p:pic>
        <p:nvPicPr>
          <p:cNvPr id="4" name="Picture 2" descr="http://nn.openrussia.ru/users/359/35954/pics/it_35954_113026.jpg?939"/>
          <p:cNvPicPr>
            <a:picLocks noChangeAspect="1" noChangeArrowheads="1"/>
          </p:cNvPicPr>
          <p:nvPr/>
        </p:nvPicPr>
        <p:blipFill>
          <a:blip r:embed="rId2"/>
          <a:srcRect/>
          <a:stretch>
            <a:fillRect/>
          </a:stretch>
        </p:blipFill>
        <p:spPr bwMode="auto">
          <a:xfrm>
            <a:off x="1428728" y="3323992"/>
            <a:ext cx="5286412" cy="3248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928670"/>
            <a:ext cx="8501122" cy="523220"/>
          </a:xfrm>
          <a:prstGeom prst="rect">
            <a:avLst/>
          </a:prstGeom>
        </p:spPr>
        <p:txBody>
          <a:bodyPr wrap="square">
            <a:spAutoFit/>
          </a:bodyPr>
          <a:lstStyle/>
          <a:p>
            <a:r>
              <a:rPr lang="ru-RU" sz="2800" dirty="0" smtClean="0">
                <a:solidFill>
                  <a:schemeClr val="tx2"/>
                </a:solidFill>
              </a:rPr>
              <a:t>Раскрываем секретный состав древних мастеров</a:t>
            </a:r>
            <a:endParaRPr lang="ru-RU" sz="2800" dirty="0">
              <a:solidFill>
                <a:schemeClr val="tx2"/>
              </a:solidFill>
            </a:endParaRPr>
          </a:p>
        </p:txBody>
      </p:sp>
      <p:sp>
        <p:nvSpPr>
          <p:cNvPr id="3" name="Прямоугольник 2"/>
          <p:cNvSpPr/>
          <p:nvPr/>
        </p:nvSpPr>
        <p:spPr>
          <a:xfrm>
            <a:off x="357158" y="1357298"/>
            <a:ext cx="8429684" cy="1754326"/>
          </a:xfrm>
          <a:prstGeom prst="rect">
            <a:avLst/>
          </a:prstGeom>
        </p:spPr>
        <p:txBody>
          <a:bodyPr wrap="square">
            <a:spAutoFit/>
          </a:bodyPr>
          <a:lstStyle/>
          <a:p>
            <a:pPr algn="ctr"/>
            <a:r>
              <a:rPr lang="ru-RU" dirty="0" smtClean="0">
                <a:solidFill>
                  <a:srgbClr val="FF0000"/>
                </a:solidFill>
              </a:rPr>
              <a:t>Шило  и гребень </a:t>
            </a:r>
          </a:p>
          <a:p>
            <a:pPr algn="just"/>
            <a:r>
              <a:rPr lang="ru-RU" dirty="0" smtClean="0"/>
              <a:t>Для выполнения рисунка используется шило. Им художник аккуратно двигает краски по поверхности воды так, чтобы получались нужные формы. Таким можно даже писать портреты. Для получения "чешуйчатого" узора используется гребень, длина которого соответствует длине или ширине поддона.</a:t>
            </a:r>
          </a:p>
        </p:txBody>
      </p:sp>
      <p:pic>
        <p:nvPicPr>
          <p:cNvPr id="4" name="Picture 2" descr="http://ebruart.cz/image/catalog/Artdeco/Accessories/Biz.png"/>
          <p:cNvPicPr>
            <a:picLocks noChangeAspect="1" noChangeArrowheads="1"/>
          </p:cNvPicPr>
          <p:nvPr/>
        </p:nvPicPr>
        <p:blipFill>
          <a:blip r:embed="rId2"/>
          <a:srcRect/>
          <a:stretch>
            <a:fillRect/>
          </a:stretch>
        </p:blipFill>
        <p:spPr bwMode="auto">
          <a:xfrm>
            <a:off x="285720" y="3071810"/>
            <a:ext cx="3571900" cy="3571876"/>
          </a:xfrm>
          <a:prstGeom prst="rect">
            <a:avLst/>
          </a:prstGeom>
          <a:noFill/>
        </p:spPr>
      </p:pic>
      <p:pic>
        <p:nvPicPr>
          <p:cNvPr id="5" name="Picture 4" descr="http://media.nn.ru/data/ufiles/1/12/55/00/12550013.Greben-_27-4sm_-dlj_formata_A4-_665--.jpg"/>
          <p:cNvPicPr>
            <a:picLocks noChangeAspect="1" noChangeArrowheads="1"/>
          </p:cNvPicPr>
          <p:nvPr/>
        </p:nvPicPr>
        <p:blipFill>
          <a:blip r:embed="rId3"/>
          <a:srcRect/>
          <a:stretch>
            <a:fillRect/>
          </a:stretch>
        </p:blipFill>
        <p:spPr bwMode="auto">
          <a:xfrm>
            <a:off x="4429124" y="3000372"/>
            <a:ext cx="4214842" cy="35718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4678" y="857232"/>
            <a:ext cx="2375202" cy="523220"/>
          </a:xfrm>
          <a:prstGeom prst="rect">
            <a:avLst/>
          </a:prstGeom>
        </p:spPr>
        <p:txBody>
          <a:bodyPr wrap="none">
            <a:spAutoFit/>
          </a:bodyPr>
          <a:lstStyle/>
          <a:p>
            <a:r>
              <a:rPr lang="ru-RU" sz="2800" dirty="0" smtClean="0">
                <a:solidFill>
                  <a:schemeClr val="tx2"/>
                </a:solidFill>
              </a:rPr>
              <a:t>Эксперимент</a:t>
            </a:r>
            <a:endParaRPr lang="ru-RU" sz="2800" dirty="0">
              <a:solidFill>
                <a:schemeClr val="tx2"/>
              </a:solidFill>
            </a:endParaRPr>
          </a:p>
        </p:txBody>
      </p:sp>
      <p:sp>
        <p:nvSpPr>
          <p:cNvPr id="4" name="TextBox 3"/>
          <p:cNvSpPr txBox="1"/>
          <p:nvPr/>
        </p:nvSpPr>
        <p:spPr>
          <a:xfrm>
            <a:off x="714348" y="1428736"/>
            <a:ext cx="5072098" cy="738664"/>
          </a:xfrm>
          <a:prstGeom prst="rect">
            <a:avLst/>
          </a:prstGeom>
          <a:noFill/>
        </p:spPr>
        <p:txBody>
          <a:bodyPr wrap="square" rtlCol="0">
            <a:spAutoFit/>
          </a:bodyPr>
          <a:lstStyle/>
          <a:p>
            <a:r>
              <a:rPr lang="ru-RU" sz="2400" dirty="0" smtClean="0">
                <a:solidFill>
                  <a:schemeClr val="tx2"/>
                </a:solidFill>
              </a:rPr>
              <a:t>Вода.</a:t>
            </a:r>
          </a:p>
          <a:p>
            <a:r>
              <a:rPr lang="ru-RU" dirty="0" smtClean="0"/>
              <a:t>Должна быть жидкая, но вязкая</a:t>
            </a:r>
            <a:endParaRPr lang="ru-RU" dirty="0"/>
          </a:p>
        </p:txBody>
      </p:sp>
      <p:sp>
        <p:nvSpPr>
          <p:cNvPr id="5" name="TextBox 4"/>
          <p:cNvSpPr txBox="1"/>
          <p:nvPr/>
        </p:nvSpPr>
        <p:spPr>
          <a:xfrm>
            <a:off x="571472" y="2500306"/>
            <a:ext cx="4929222" cy="369332"/>
          </a:xfrm>
          <a:prstGeom prst="rect">
            <a:avLst/>
          </a:prstGeom>
          <a:noFill/>
        </p:spPr>
        <p:txBody>
          <a:bodyPr wrap="square" rtlCol="0">
            <a:spAutoFit/>
          </a:bodyPr>
          <a:lstStyle/>
          <a:p>
            <a:r>
              <a:rPr lang="ru-RU" dirty="0" smtClean="0"/>
              <a:t>1. </a:t>
            </a:r>
            <a:r>
              <a:rPr lang="en-US" dirty="0" smtClean="0"/>
              <a:t> </a:t>
            </a:r>
            <a:r>
              <a:rPr lang="ru-RU" dirty="0" smtClean="0"/>
              <a:t>Молоко</a:t>
            </a:r>
            <a:endParaRPr lang="ru-RU" dirty="0"/>
          </a:p>
        </p:txBody>
      </p:sp>
      <p:sp>
        <p:nvSpPr>
          <p:cNvPr id="6" name="TextBox 5"/>
          <p:cNvSpPr txBox="1"/>
          <p:nvPr/>
        </p:nvSpPr>
        <p:spPr>
          <a:xfrm>
            <a:off x="571472" y="3714752"/>
            <a:ext cx="2643206" cy="369332"/>
          </a:xfrm>
          <a:prstGeom prst="rect">
            <a:avLst/>
          </a:prstGeom>
          <a:noFill/>
        </p:spPr>
        <p:txBody>
          <a:bodyPr wrap="square" rtlCol="0">
            <a:spAutoFit/>
          </a:bodyPr>
          <a:lstStyle/>
          <a:p>
            <a:r>
              <a:rPr lang="ru-RU" dirty="0" smtClean="0"/>
              <a:t>3. Клей для обоев</a:t>
            </a:r>
            <a:endParaRPr lang="ru-RU" dirty="0"/>
          </a:p>
        </p:txBody>
      </p:sp>
      <p:sp>
        <p:nvSpPr>
          <p:cNvPr id="7" name="TextBox 6"/>
          <p:cNvSpPr txBox="1"/>
          <p:nvPr/>
        </p:nvSpPr>
        <p:spPr>
          <a:xfrm>
            <a:off x="571472" y="4357694"/>
            <a:ext cx="3714776" cy="369332"/>
          </a:xfrm>
          <a:prstGeom prst="rect">
            <a:avLst/>
          </a:prstGeom>
          <a:noFill/>
        </p:spPr>
        <p:txBody>
          <a:bodyPr wrap="square" rtlCol="0">
            <a:spAutoFit/>
          </a:bodyPr>
          <a:lstStyle/>
          <a:p>
            <a:r>
              <a:rPr lang="ru-RU" dirty="0" smtClean="0"/>
              <a:t>4. Крахмал</a:t>
            </a:r>
            <a:endParaRPr lang="ru-RU" dirty="0"/>
          </a:p>
        </p:txBody>
      </p:sp>
      <p:sp>
        <p:nvSpPr>
          <p:cNvPr id="8" name="TextBox 7"/>
          <p:cNvSpPr txBox="1"/>
          <p:nvPr/>
        </p:nvSpPr>
        <p:spPr>
          <a:xfrm>
            <a:off x="571472" y="5000636"/>
            <a:ext cx="4643470" cy="369332"/>
          </a:xfrm>
          <a:prstGeom prst="rect">
            <a:avLst/>
          </a:prstGeom>
          <a:noFill/>
        </p:spPr>
        <p:txBody>
          <a:bodyPr wrap="square" rtlCol="0">
            <a:spAutoFit/>
          </a:bodyPr>
          <a:lstStyle/>
          <a:p>
            <a:r>
              <a:rPr lang="ru-RU" dirty="0" smtClean="0"/>
              <a:t>5. Силикатный клей</a:t>
            </a:r>
            <a:endParaRPr lang="ru-RU" dirty="0"/>
          </a:p>
        </p:txBody>
      </p:sp>
      <p:sp>
        <p:nvSpPr>
          <p:cNvPr id="9" name="TextBox 8"/>
          <p:cNvSpPr txBox="1"/>
          <p:nvPr/>
        </p:nvSpPr>
        <p:spPr>
          <a:xfrm>
            <a:off x="571472" y="3071810"/>
            <a:ext cx="4929222" cy="369332"/>
          </a:xfrm>
          <a:prstGeom prst="rect">
            <a:avLst/>
          </a:prstGeom>
          <a:noFill/>
        </p:spPr>
        <p:txBody>
          <a:bodyPr wrap="square" rtlCol="0">
            <a:spAutoFit/>
          </a:bodyPr>
          <a:lstStyle/>
          <a:p>
            <a:r>
              <a:rPr lang="ru-RU" dirty="0" smtClean="0"/>
              <a:t>2. </a:t>
            </a:r>
            <a:r>
              <a:rPr lang="en-US" dirty="0" smtClean="0"/>
              <a:t> </a:t>
            </a:r>
            <a:r>
              <a:rPr lang="ru-RU" dirty="0" smtClean="0"/>
              <a:t>Желатин</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857232"/>
            <a:ext cx="2375202" cy="523220"/>
          </a:xfrm>
          <a:prstGeom prst="rect">
            <a:avLst/>
          </a:prstGeom>
        </p:spPr>
        <p:txBody>
          <a:bodyPr wrap="none">
            <a:spAutoFit/>
          </a:bodyPr>
          <a:lstStyle/>
          <a:p>
            <a:r>
              <a:rPr lang="ru-RU" sz="2800" dirty="0" smtClean="0">
                <a:solidFill>
                  <a:schemeClr val="tx2"/>
                </a:solidFill>
              </a:rPr>
              <a:t>Эксперимент</a:t>
            </a:r>
            <a:endParaRPr lang="ru-RU" sz="2800" dirty="0">
              <a:solidFill>
                <a:schemeClr val="tx2"/>
              </a:solidFill>
            </a:endParaRPr>
          </a:p>
        </p:txBody>
      </p:sp>
      <p:sp>
        <p:nvSpPr>
          <p:cNvPr id="3" name="Прямоугольник 2"/>
          <p:cNvSpPr/>
          <p:nvPr/>
        </p:nvSpPr>
        <p:spPr>
          <a:xfrm>
            <a:off x="571472" y="1428736"/>
            <a:ext cx="6286544" cy="738664"/>
          </a:xfrm>
          <a:prstGeom prst="rect">
            <a:avLst/>
          </a:prstGeom>
        </p:spPr>
        <p:txBody>
          <a:bodyPr wrap="square">
            <a:spAutoFit/>
          </a:bodyPr>
          <a:lstStyle/>
          <a:p>
            <a:r>
              <a:rPr lang="ru-RU" sz="2400" dirty="0" smtClean="0">
                <a:solidFill>
                  <a:schemeClr val="tx2"/>
                </a:solidFill>
              </a:rPr>
              <a:t>Краски</a:t>
            </a:r>
          </a:p>
          <a:p>
            <a:r>
              <a:rPr lang="ru-RU" dirty="0" smtClean="0"/>
              <a:t>Должны быть жидкие, хорошо растекаться на воде</a:t>
            </a:r>
            <a:endParaRPr lang="ru-RU" dirty="0"/>
          </a:p>
        </p:txBody>
      </p:sp>
      <p:sp>
        <p:nvSpPr>
          <p:cNvPr id="4" name="TextBox 3"/>
          <p:cNvSpPr txBox="1"/>
          <p:nvPr/>
        </p:nvSpPr>
        <p:spPr>
          <a:xfrm>
            <a:off x="642910" y="2357430"/>
            <a:ext cx="4857784" cy="369332"/>
          </a:xfrm>
          <a:prstGeom prst="rect">
            <a:avLst/>
          </a:prstGeom>
          <a:noFill/>
        </p:spPr>
        <p:txBody>
          <a:bodyPr wrap="square" rtlCol="0">
            <a:spAutoFit/>
          </a:bodyPr>
          <a:lstStyle/>
          <a:p>
            <a:r>
              <a:rPr lang="ru-RU" dirty="0" smtClean="0"/>
              <a:t>1. Акварельные краски</a:t>
            </a:r>
            <a:endParaRPr lang="ru-RU" dirty="0"/>
          </a:p>
        </p:txBody>
      </p:sp>
      <p:sp>
        <p:nvSpPr>
          <p:cNvPr id="5" name="TextBox 4"/>
          <p:cNvSpPr txBox="1"/>
          <p:nvPr/>
        </p:nvSpPr>
        <p:spPr>
          <a:xfrm>
            <a:off x="714348" y="3143248"/>
            <a:ext cx="5572164" cy="369332"/>
          </a:xfrm>
          <a:prstGeom prst="rect">
            <a:avLst/>
          </a:prstGeom>
          <a:noFill/>
        </p:spPr>
        <p:txBody>
          <a:bodyPr wrap="square" rtlCol="0">
            <a:spAutoFit/>
          </a:bodyPr>
          <a:lstStyle/>
          <a:p>
            <a:r>
              <a:rPr lang="ru-RU" dirty="0" smtClean="0"/>
              <a:t>2. Гуашевые краски</a:t>
            </a:r>
            <a:endParaRPr lang="ru-RU" dirty="0"/>
          </a:p>
        </p:txBody>
      </p:sp>
      <p:sp>
        <p:nvSpPr>
          <p:cNvPr id="6" name="TextBox 5"/>
          <p:cNvSpPr txBox="1"/>
          <p:nvPr/>
        </p:nvSpPr>
        <p:spPr>
          <a:xfrm>
            <a:off x="785786" y="4000504"/>
            <a:ext cx="5286412" cy="369332"/>
          </a:xfrm>
          <a:prstGeom prst="rect">
            <a:avLst/>
          </a:prstGeom>
          <a:noFill/>
        </p:spPr>
        <p:txBody>
          <a:bodyPr wrap="square" rtlCol="0">
            <a:spAutoFit/>
          </a:bodyPr>
          <a:lstStyle/>
          <a:p>
            <a:r>
              <a:rPr lang="ru-RU" dirty="0" smtClean="0"/>
              <a:t>3. Масленые краски</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4d6ac07-9d60-403d-ada4-7b1b04443535">6V4XDJZHKHHZ-720-2674</_dlc_DocId>
    <_dlc_DocIdUrl xmlns="d4d6ac07-9d60-403d-ada4-7b1b04443535">
      <Url>http://www.eduportal44.ru/sharya_r/13/_layouts/15/DocIdRedir.aspx?ID=6V4XDJZHKHHZ-720-2674</Url>
      <Description>6V4XDJZHKHHZ-720-2674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703A9D0848C25640AE813D246BC689EC" ma:contentTypeVersion="1" ma:contentTypeDescription="Создание документа." ma:contentTypeScope="" ma:versionID="3154dcae2cc9f604d77e1ea1af632ff5">
  <xsd:schema xmlns:xsd="http://www.w3.org/2001/XMLSchema" xmlns:xs="http://www.w3.org/2001/XMLSchema" xmlns:p="http://schemas.microsoft.com/office/2006/metadata/properties" xmlns:ns2="d4d6ac07-9d60-403d-ada4-7b1b04443535" targetNamespace="http://schemas.microsoft.com/office/2006/metadata/properties" ma:root="true" ma:fieldsID="9058e835868557ab8529148d3338b13c" ns2:_="">
    <xsd:import namespace="d4d6ac07-9d60-403d-ada4-7b1b0444353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6ac07-9d60-403d-ada4-7b1b0444353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4B031-D4FF-4D68-AF03-3DACA2A02791}"/>
</file>

<file path=customXml/itemProps2.xml><?xml version="1.0" encoding="utf-8"?>
<ds:datastoreItem xmlns:ds="http://schemas.openxmlformats.org/officeDocument/2006/customXml" ds:itemID="{7B75E89E-778B-41D7-8136-D096A003F6B1}"/>
</file>

<file path=customXml/itemProps3.xml><?xml version="1.0" encoding="utf-8"?>
<ds:datastoreItem xmlns:ds="http://schemas.openxmlformats.org/officeDocument/2006/customXml" ds:itemID="{2AC0C0AA-EAF3-49A1-ACF6-765AF976B471}"/>
</file>

<file path=customXml/itemProps4.xml><?xml version="1.0" encoding="utf-8"?>
<ds:datastoreItem xmlns:ds="http://schemas.openxmlformats.org/officeDocument/2006/customXml" ds:itemID="{82CE89BA-B662-4945-88C3-BCEB4D17467F}"/>
</file>

<file path=docProps/app.xml><?xml version="1.0" encoding="utf-8"?>
<Properties xmlns="http://schemas.openxmlformats.org/officeDocument/2006/extended-properties" xmlns:vt="http://schemas.openxmlformats.org/officeDocument/2006/docPropsVTypes">
  <Template>Flow</Template>
  <TotalTime>91</TotalTime>
  <Words>334</Words>
  <Application>Microsoft Office PowerPoint</Application>
  <PresentationFormat>Экран (4:3)</PresentationFormat>
  <Paragraphs>51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Ивановская школа</cp:lastModifiedBy>
  <cp:revision>13</cp:revision>
  <dcterms:modified xsi:type="dcterms:W3CDTF">2022-02-24T09:57:51Z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0x010100703A9D0848C25640AE813D246BC689EC</vt:lpwstr>
  </property>
  <property fmtid="{D5CDD505-2E9C-101B-9397-08002B2CF9AE}" pid="3" name="_dlc_DocIdItemGuid">
    <vt:lpwstr>13a1afa0-e757-40ff-99e0-83db6cea9378</vt:lpwstr>
  </property>
</Properties>
</file>