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74" r:id="rId6"/>
    <p:sldId id="276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6F61A338-9A97-41AF-B882-522EE2301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06EFC0FF-8CA6-4E91-BAA0-28C37FAB8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CB7280F1-28C3-4BFA-B87F-FBEA1D0272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04C5-F024-453E-BB5A-80381FDEC65E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3FE4-9ADB-4004-BE16-C46317DA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66" y="1340768"/>
            <a:ext cx="8229600" cy="1143000"/>
          </a:xfrm>
        </p:spPr>
        <p:txBody>
          <a:bodyPr/>
          <a:lstStyle/>
          <a:p>
            <a:r>
              <a:rPr lang="ru-RU" sz="2800" b="1" dirty="0"/>
              <a:t>Тема: «Деревянное кружево Костромы»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780928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Цель урока:</a:t>
            </a:r>
            <a:endParaRPr lang="ru-RU" dirty="0"/>
          </a:p>
          <a:p>
            <a:pPr algn="ctr"/>
            <a:r>
              <a:rPr lang="ru-RU" dirty="0"/>
              <a:t>Внедрение в сознание учащихся понятия «малая родина», необходимости сохранения исторической памяти о малой родине, пробуждение патриотических чувств и гордости за своё отечество, воспитание уважения к историческому наследию;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1598613"/>
            <a:ext cx="3168650" cy="2046287"/>
          </a:xfrm>
        </p:spPr>
        <p:txBody>
          <a:bodyPr/>
          <a:lstStyle/>
          <a:p>
            <a:r>
              <a:rPr lang="ru-RU" sz="1800" b="1"/>
              <a:t>Геометрические элементы, изображения цветов, злаков, животных, рыб и сказочных существ  - основные мотивы резьбы.</a:t>
            </a:r>
          </a:p>
        </p:txBody>
      </p:sp>
      <p:pic>
        <p:nvPicPr>
          <p:cNvPr id="91145" name="Picture 9" descr="IMG_15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933825"/>
            <a:ext cx="3168650" cy="2171700"/>
          </a:xfrm>
        </p:spPr>
      </p:pic>
      <p:pic>
        <p:nvPicPr>
          <p:cNvPr id="91146" name="Picture 10" descr="IMG_15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84313"/>
            <a:ext cx="3168650" cy="2173287"/>
          </a:xfrm>
          <a:noFill/>
          <a:ln/>
        </p:spPr>
      </p:pic>
      <p:pic>
        <p:nvPicPr>
          <p:cNvPr id="91151" name="Picture 15" descr="IMG_1563"/>
          <p:cNvPicPr>
            <a:picLocks noChangeAspect="1" noChangeArrowheads="1"/>
          </p:cNvPicPr>
          <p:nvPr/>
        </p:nvPicPr>
        <p:blipFill>
          <a:blip r:embed="rId4" cstate="print"/>
          <a:srcRect l="12436" t="16588" b="14815"/>
          <a:stretch>
            <a:fillRect/>
          </a:stretch>
        </p:blipFill>
        <p:spPr bwMode="auto">
          <a:xfrm>
            <a:off x="4427538" y="3933825"/>
            <a:ext cx="316865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013075" cy="4497387"/>
          </a:xfrm>
        </p:spPr>
        <p:txBody>
          <a:bodyPr/>
          <a:lstStyle/>
          <a:p>
            <a:endParaRPr lang="ru-RU" sz="1800" b="1"/>
          </a:p>
          <a:p>
            <a:r>
              <a:rPr lang="ru-RU" sz="1800" b="1"/>
              <a:t>На протяжении всей своей истории Кострома была преимущественно деревянным городом. Даже к началу 20 века в городе насчитывалось около 3000 деревянных домов и 360 каменных.</a:t>
            </a:r>
          </a:p>
        </p:txBody>
      </p:sp>
      <p:pic>
        <p:nvPicPr>
          <p:cNvPr id="117764" name="Picture 4" descr="IMG_1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2193925"/>
            <a:ext cx="4014788" cy="30099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3616325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/>
              <a:t>На Костромскую домовую резьбу конца 19-начала 20 века  большое влияние оказали народная вышивка и плетение кружев. Резьба, свешивающаяся с карнизов домов сплошным кружевом, напоминает кружево подзора. Орнамент, идущий вдоль карнизов и причелин,  напоминает резьбу из жести, но из-за меньшей прочности дерева узор делается более крупным и лаконичным.</a:t>
            </a:r>
          </a:p>
        </p:txBody>
      </p:sp>
      <p:pic>
        <p:nvPicPr>
          <p:cNvPr id="118792" name="Picture 8" descr="IMG_16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735138"/>
            <a:ext cx="3328988" cy="2497137"/>
          </a:xfrm>
          <a:noFill/>
          <a:ln/>
        </p:spPr>
      </p:pic>
      <p:pic>
        <p:nvPicPr>
          <p:cNvPr id="118794" name="Picture 10" descr="IMG_16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t="33601" b="26662"/>
          <a:stretch>
            <a:fillRect/>
          </a:stretch>
        </p:blipFill>
        <p:spPr>
          <a:xfrm>
            <a:off x="4067175" y="4652963"/>
            <a:ext cx="3313113" cy="1223962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1600"/>
          </a:p>
          <a:p>
            <a:r>
              <a:rPr lang="ru-RU" sz="1800" b="1"/>
              <a:t>Некоторые узоры плоской резьбы напоминают  рельефные изображения каменной архитектуры эпохи классицизма. Так, в период классицизма было модным украшать дома балясинами, которые располагались, как правило, под окнами. Так, балясинами украшен фасад дома №25 по улице Смоленской.</a:t>
            </a:r>
          </a:p>
          <a:p>
            <a:pPr>
              <a:buFontTx/>
              <a:buNone/>
            </a:pPr>
            <a:r>
              <a:rPr lang="ru-RU" sz="1800" b="1"/>
              <a:t>      </a:t>
            </a:r>
          </a:p>
        </p:txBody>
      </p:sp>
      <p:pic>
        <p:nvPicPr>
          <p:cNvPr id="119816" name="Picture 8" descr="Балясины (улица Смоленская, 25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0" y="2597150"/>
            <a:ext cx="3617913" cy="250031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4595813" cy="240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/>
              <a:t>Удивительные образцы деревянного кружева можно увидеть на каждой старинной улице </a:t>
            </a:r>
            <a:r>
              <a:rPr lang="ru-RU" sz="1800" b="1" dirty="0" smtClean="0"/>
              <a:t> </a:t>
            </a:r>
            <a:r>
              <a:rPr lang="ru-RU" sz="1800" b="1" dirty="0"/>
              <a:t>города.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Какое многообразие деревянных резных наличников  нам </a:t>
            </a:r>
            <a:r>
              <a:rPr lang="ru-RU" sz="1800" b="1" dirty="0" smtClean="0"/>
              <a:t>открывается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120840" name="Picture 8" descr="наличник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3813" y="1341438"/>
            <a:ext cx="1630362" cy="2447925"/>
          </a:xfrm>
          <a:noFill/>
          <a:ln/>
        </p:spPr>
      </p:pic>
      <p:pic>
        <p:nvPicPr>
          <p:cNvPr id="120842" name="Picture 10" descr="на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076700"/>
            <a:ext cx="1549400" cy="2520950"/>
          </a:xfrm>
          <a:noFill/>
          <a:ln/>
        </p:spPr>
      </p:pic>
      <p:pic>
        <p:nvPicPr>
          <p:cNvPr id="120846" name="Picture 14" descr="налични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076700"/>
            <a:ext cx="1630363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3616325" cy="3959225"/>
          </a:xfrm>
        </p:spPr>
        <p:txBody>
          <a:bodyPr/>
          <a:lstStyle/>
          <a:p>
            <a:endParaRPr lang="ru-RU" sz="1800" b="1"/>
          </a:p>
          <a:p>
            <a:r>
              <a:rPr lang="ru-RU" sz="1800" b="1"/>
              <a:t>Самые старые наличники  изготовлены в начале 19 века. Их выделяют по классицистическому облику. Глядя на них, угадываешь влияние классицизма и каменной архитектуры. Этот вид наличников имеет  простой и строгий вид, из украшений – ненавязчивая впалая или выпуклая резьба, чаще всего с розеткой.</a:t>
            </a:r>
          </a:p>
        </p:txBody>
      </p:sp>
      <p:pic>
        <p:nvPicPr>
          <p:cNvPr id="121860" name="Picture 4" descr="IMG_15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1598613"/>
            <a:ext cx="2895600" cy="2171700"/>
          </a:xfrm>
          <a:noFill/>
          <a:ln/>
        </p:spPr>
      </p:pic>
      <p:pic>
        <p:nvPicPr>
          <p:cNvPr id="121863" name="Picture 7" descr="IMG_16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92613" y="3922713"/>
            <a:ext cx="2897187" cy="2173287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Деревянное кружево Костромы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989138"/>
            <a:ext cx="3371850" cy="4392612"/>
          </a:xfrm>
        </p:spPr>
        <p:txBody>
          <a:bodyPr/>
          <a:lstStyle/>
          <a:p>
            <a:r>
              <a:rPr lang="ru-RU" sz="1800" b="1" dirty="0"/>
              <a:t>Неповторимы  своим узором «домики» над окном, украшенные резьбой, или целые «терема», в которых заключены фигуры птиц, животных, растения (земляника, колокольчики, стебли с листьями).</a:t>
            </a:r>
          </a:p>
        </p:txBody>
      </p:sp>
      <p:pic>
        <p:nvPicPr>
          <p:cNvPr id="23" name="Picture 2" descr="G:\Новая папка (2)\img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032250" y="1785926"/>
            <a:ext cx="3617913" cy="3286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800" b="1"/>
              <a:t>Многие наличники напомнили нам полотенце с вышивкой и кистями.  Окно выглядит,   как зеркало,  на которое повесили вышитое полотенце. </a:t>
            </a:r>
          </a:p>
          <a:p>
            <a:endParaRPr lang="ru-RU" sz="1800" b="1"/>
          </a:p>
          <a:p>
            <a:pPr>
              <a:buFontTx/>
              <a:buNone/>
            </a:pPr>
            <a:endParaRPr lang="ru-RU" sz="1800" b="1"/>
          </a:p>
          <a:p>
            <a:r>
              <a:rPr lang="ru-RU" sz="1800" b="1"/>
              <a:t>Верх некоторых наличников напоминает кокошник – старинный головной убор русских девушек</a:t>
            </a:r>
          </a:p>
        </p:txBody>
      </p:sp>
      <p:pic>
        <p:nvPicPr>
          <p:cNvPr id="10" name="Picture 4" descr="наличник Костр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6" y="1428736"/>
            <a:ext cx="3786214" cy="3772747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983412" cy="1008062"/>
          </a:xfrm>
        </p:spPr>
        <p:txBody>
          <a:bodyPr/>
          <a:lstStyle/>
          <a:p>
            <a:r>
              <a:rPr lang="ru-RU" sz="1800" b="1" dirty="0"/>
              <a:t>М</a:t>
            </a:r>
            <a:r>
              <a:rPr lang="ru-RU" sz="1800" b="1" dirty="0" smtClean="0"/>
              <a:t>ы </a:t>
            </a:r>
            <a:r>
              <a:rPr lang="ru-RU" sz="1800" b="1" dirty="0"/>
              <a:t>увидели новый образ </a:t>
            </a:r>
            <a:r>
              <a:rPr lang="ru-RU" sz="1800" b="1" dirty="0" smtClean="0"/>
              <a:t> </a:t>
            </a:r>
            <a:r>
              <a:rPr lang="ru-RU" sz="1800" b="1" dirty="0"/>
              <a:t>Костромы - затейливой,  кружевной,  нарядной.</a:t>
            </a:r>
          </a:p>
        </p:txBody>
      </p:sp>
      <p:pic>
        <p:nvPicPr>
          <p:cNvPr id="128008" name="Picture 8" descr="IMG_15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924175"/>
            <a:ext cx="3184525" cy="2603500"/>
          </a:xfrm>
          <a:noFill/>
          <a:ln/>
        </p:spPr>
      </p:pic>
      <p:pic>
        <p:nvPicPr>
          <p:cNvPr id="128010" name="Picture 10" descr="наличник Кост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924175"/>
            <a:ext cx="3421063" cy="26130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56722" cy="52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8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477125" cy="1143000"/>
          </a:xfrm>
        </p:spPr>
        <p:txBody>
          <a:bodyPr/>
          <a:lstStyle/>
          <a:p>
            <a:r>
              <a:rPr lang="ru-RU" sz="3200" dirty="0"/>
              <a:t>Деревянное кружево Костромы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7345362" cy="865187"/>
          </a:xfrm>
        </p:spPr>
        <p:txBody>
          <a:bodyPr/>
          <a:lstStyle/>
          <a:p>
            <a:r>
              <a:rPr lang="ru-RU" sz="1800" b="1" dirty="0"/>
              <a:t>Наиболее распространенным видом резьбы в русском деревянном зодчестве была прорезная резьба по дереву.</a:t>
            </a:r>
          </a:p>
        </p:txBody>
      </p:sp>
      <p:pic>
        <p:nvPicPr>
          <p:cNvPr id="87044" name="Picture 4" descr="IMG_15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420888"/>
            <a:ext cx="5381625" cy="3819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110"/>
            <a:ext cx="6408712" cy="64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1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7207" cy="65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0130" cy="51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3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30850" cy="60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8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 Основных видов резьбы по дерев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033"/>
            <a:ext cx="5018298" cy="6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1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7272338" cy="72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Детали декора, выполненные приемами прорезной резьбы, превращали деревянные дома в произведения искусства. </a:t>
            </a:r>
          </a:p>
        </p:txBody>
      </p:sp>
      <p:pic>
        <p:nvPicPr>
          <p:cNvPr id="88089" name="Picture 25" descr="IMG_16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276475"/>
            <a:ext cx="3429024" cy="4170363"/>
          </a:xfrm>
        </p:spPr>
      </p:pic>
      <p:pic>
        <p:nvPicPr>
          <p:cNvPr id="5" name="Рисунок 4" descr="3rUfVpKZY.jpg"/>
          <p:cNvPicPr>
            <a:picLocks noChangeAspect="1"/>
          </p:cNvPicPr>
          <p:nvPr/>
        </p:nvPicPr>
        <p:blipFill>
          <a:blip r:embed="rId3"/>
          <a:srcRect b="12854"/>
          <a:stretch>
            <a:fillRect/>
          </a:stretch>
        </p:blipFill>
        <p:spPr>
          <a:xfrm>
            <a:off x="571472" y="2143116"/>
            <a:ext cx="407196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7404100" cy="822325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/>
              <a:t>Резные наличники. Резные ставни, подзоры кровли, фронтоны, причелины, резные балясины создавали единый неповторимый художественный облик дома.</a:t>
            </a:r>
          </a:p>
        </p:txBody>
      </p:sp>
      <p:pic>
        <p:nvPicPr>
          <p:cNvPr id="89092" name="Picture 4" descr="IMG_1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636838"/>
            <a:ext cx="4895850" cy="3671887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Наличник- это набитые снаружи вокруг окна резные узкие доски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357938" y="1928813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Фронтон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 flipH="1">
            <a:off x="0" y="3643313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Вертикальные</a:t>
            </a:r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тяги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072188" y="5500688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Подоконная часть</a:t>
            </a:r>
          </a:p>
        </p:txBody>
      </p:sp>
      <p:pic>
        <p:nvPicPr>
          <p:cNvPr id="7" name="Рисунок 6" descr="bc1S17S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643050"/>
            <a:ext cx="26003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2214563" y="4143375"/>
            <a:ext cx="1214437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289550" y="2357438"/>
            <a:ext cx="1271588" cy="2778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214938" y="5214938"/>
            <a:ext cx="1271587" cy="2762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63" y="6500813"/>
            <a:ext cx="642937" cy="357187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AC3900"/>
                </a:solidFill>
              </a:rPr>
              <a:t>Типы наличников</a:t>
            </a:r>
          </a:p>
        </p:txBody>
      </p:sp>
      <p:pic>
        <p:nvPicPr>
          <p:cNvPr id="10243" name="Picture 3" descr="G:\Зеленцова\наличники\40112--7989831-m549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23574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G:\Зеленцова\наличники\40112--7986482-m5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285875"/>
            <a:ext cx="2286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572125" y="61436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</a:p>
        </p:txBody>
      </p:sp>
      <p:pic>
        <p:nvPicPr>
          <p:cNvPr id="10246" name="Picture 8" descr="E:\Documents and Settings\Светлана\Рабочий стол\Новая папка\наличники\40112--8060817-m549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714625"/>
            <a:ext cx="2357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214313" y="535781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Теремной    тип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429000" y="6357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«Плетёнка»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357938" y="5286375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«Полотенце»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Виды резьбы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4313" y="12858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Рельефная резьба</a:t>
            </a:r>
          </a:p>
        </p:txBody>
      </p:sp>
      <p:pic>
        <p:nvPicPr>
          <p:cNvPr id="9220" name="Picture 3" descr="G:\Зеленцова\резьба рельефная\рельефна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2286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G:\Зеленцова\резьба скульптур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785938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000750" y="128587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Скульптурная резьба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071813" y="42148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Пропильная   резьба</a:t>
            </a:r>
          </a:p>
        </p:txBody>
      </p:sp>
      <p:pic>
        <p:nvPicPr>
          <p:cNvPr id="9224" name="Picture 6" descr="G:\Зеленцова\резьба пропильная\пропильная резьб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643438"/>
            <a:ext cx="3500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pic>
        <p:nvPicPr>
          <p:cNvPr id="90119" name="Picture 7" descr="IMG_15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249" b="2448"/>
          <a:stretch>
            <a:fillRect/>
          </a:stretch>
        </p:blipFill>
        <p:spPr>
          <a:xfrm>
            <a:off x="623888" y="1844675"/>
            <a:ext cx="3155950" cy="2663825"/>
          </a:xfrm>
          <a:noFill/>
          <a:ln/>
        </p:spPr>
      </p:pic>
      <p:sp>
        <p:nvSpPr>
          <p:cNvPr id="901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63525" y="4941888"/>
            <a:ext cx="7386638" cy="1154112"/>
          </a:xfrm>
        </p:spPr>
        <p:txBody>
          <a:bodyPr/>
          <a:lstStyle/>
          <a:p>
            <a:r>
              <a:rPr lang="ru-RU" sz="1800" b="1"/>
              <a:t>Для украшения дверей обычно применялась объемная резьба.</a:t>
            </a:r>
          </a:p>
          <a:p>
            <a:endParaRPr lang="ru-RU" sz="1800" b="1"/>
          </a:p>
          <a:p>
            <a:endParaRPr lang="ru-RU" sz="1800" b="1"/>
          </a:p>
        </p:txBody>
      </p:sp>
      <p:pic>
        <p:nvPicPr>
          <p:cNvPr id="90127" name="Picture 15" descr="IMG_15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0912"/>
          <a:stretch>
            <a:fillRect/>
          </a:stretch>
        </p:blipFill>
        <p:spPr>
          <a:xfrm>
            <a:off x="4067175" y="1916113"/>
            <a:ext cx="3221038" cy="25923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Деревянное кружево Костромы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3616325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/>
              <a:t>Первоначально резьба носила культовый характер. Древние славяне наносили  на свое жилище языческие знаки, призванные оберегать жилище, обеспечивать плодородие и защиту от врагов и природных стихий. До сих пор в стилизованных орнаментах можно угадать знаки, обозначающие солнце, дождь, причудливое переплетение растительности.</a:t>
            </a:r>
          </a:p>
        </p:txBody>
      </p:sp>
      <p:pic>
        <p:nvPicPr>
          <p:cNvPr id="92164" name="Picture 4" descr="IMG_15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0649" b="9714"/>
          <a:stretch>
            <a:fillRect/>
          </a:stretch>
        </p:blipFill>
        <p:spPr>
          <a:xfrm>
            <a:off x="4392613" y="1598613"/>
            <a:ext cx="2895600" cy="2171700"/>
          </a:xfrm>
          <a:noFill/>
          <a:ln/>
        </p:spPr>
      </p:pic>
      <p:pic>
        <p:nvPicPr>
          <p:cNvPr id="92167" name="Picture 7" descr="IMG_15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t="10446" b="6720"/>
          <a:stretch>
            <a:fillRect/>
          </a:stretch>
        </p:blipFill>
        <p:spPr>
          <a:xfrm>
            <a:off x="4392613" y="4149725"/>
            <a:ext cx="2897187" cy="180022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6V4XDJZHKHHZ-720-2690</_dlc_DocId>
    <_dlc_DocIdUrl xmlns="d4d6ac07-9d60-403d-ada4-7b1b04443535">
      <Url>http://www.eduportal44.ru/sharya_r/13/_layouts/15/DocIdRedir.aspx?ID=6V4XDJZHKHHZ-720-2690</Url>
      <Description>6V4XDJZHKHHZ-720-2690</Description>
    </_dlc_DocIdUrl>
  </documentManagement>
</p:properties>
</file>

<file path=customXml/itemProps1.xml><?xml version="1.0" encoding="utf-8"?>
<ds:datastoreItem xmlns:ds="http://schemas.openxmlformats.org/officeDocument/2006/customXml" ds:itemID="{192A69C4-129D-45B0-B53F-CF6DD8B61ACE}"/>
</file>

<file path=customXml/itemProps2.xml><?xml version="1.0" encoding="utf-8"?>
<ds:datastoreItem xmlns:ds="http://schemas.openxmlformats.org/officeDocument/2006/customXml" ds:itemID="{AB6FD560-3148-4F05-9002-D14FD1DF28BC}"/>
</file>

<file path=customXml/itemProps3.xml><?xml version="1.0" encoding="utf-8"?>
<ds:datastoreItem xmlns:ds="http://schemas.openxmlformats.org/officeDocument/2006/customXml" ds:itemID="{1C42E265-D43F-4E13-B99D-512081636D79}"/>
</file>

<file path=customXml/itemProps4.xml><?xml version="1.0" encoding="utf-8"?>
<ds:datastoreItem xmlns:ds="http://schemas.openxmlformats.org/officeDocument/2006/customXml" ds:itemID="{F7E82436-DC71-428B-AA71-F29CE289F58D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521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«Деревянное кружево Костромы»</vt:lpstr>
      <vt:lpstr>Деревянное кружево Костромы</vt:lpstr>
      <vt:lpstr>Деревянное кружево Костромы</vt:lpstr>
      <vt:lpstr>Деревянное кружево Костромы</vt:lpstr>
      <vt:lpstr>Наличник- это набитые снаружи вокруг окна резные узкие доски</vt:lpstr>
      <vt:lpstr>Типы наличников</vt:lpstr>
      <vt:lpstr>Виды резьбы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Деревянное кружево Костромы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«Деревянное кружево Костромы»</dc:title>
  <dc:creator>Пользователь</dc:creator>
  <cp:lastModifiedBy>user</cp:lastModifiedBy>
  <cp:revision>8</cp:revision>
  <dcterms:created xsi:type="dcterms:W3CDTF">2015-03-19T08:29:28Z</dcterms:created>
  <dcterms:modified xsi:type="dcterms:W3CDTF">2022-02-27T10:17:16Z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f04bed89-5fd2-4024-8606-f5cc3752437e</vt:lpwstr>
  </property>
</Properties>
</file>