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21.xml" ContentType="application/vnd.openxmlformats-officedocument.presentationml.slide+xml"/>
  <Override PartName="/ppt/slides/slide22.xml" ContentType="application/vnd.openxmlformats-officedocument.presentationml.slide+xml"/>
  <Override PartName="/ppt/presentation.xml" ContentType="application/vnd.openxmlformats-officedocument.presentationml.presentation.main+xml"/>
  <Override PartName="/ppt/slides/slide20.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9.xml" ContentType="application/vnd.openxmlformats-officedocument.presentationml.slide+xml"/>
  <Override PartName="/ppt/slides/slide5.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54" r:id="rId3"/>
    <p:sldMasterId id="2147483656" r:id="rId4"/>
    <p:sldMasterId id="2147483658" r:id="rId5"/>
    <p:sldMasterId id="2147483652" r:id="rId6"/>
  </p:sldMasterIdLst>
  <p:sldIdLst>
    <p:sldId id="256" r:id="rId7"/>
    <p:sldId id="257" r:id="rId8"/>
    <p:sldId id="292" r:id="rId9"/>
    <p:sldId id="303" r:id="rId10"/>
    <p:sldId id="304" r:id="rId11"/>
    <p:sldId id="305" r:id="rId12"/>
    <p:sldId id="307" r:id="rId13"/>
    <p:sldId id="306" r:id="rId14"/>
    <p:sldId id="308" r:id="rId15"/>
    <p:sldId id="309" r:id="rId16"/>
    <p:sldId id="310" r:id="rId17"/>
    <p:sldId id="300" r:id="rId18"/>
    <p:sldId id="311" r:id="rId19"/>
    <p:sldId id="312" r:id="rId20"/>
    <p:sldId id="313" r:id="rId21"/>
    <p:sldId id="314" r:id="rId22"/>
    <p:sldId id="315" r:id="rId23"/>
    <p:sldId id="316" r:id="rId24"/>
    <p:sldId id="317" r:id="rId25"/>
    <p:sldId id="318" r:id="rId26"/>
    <p:sldId id="319" r:id="rId27"/>
    <p:sldId id="265"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9110" autoAdjust="0"/>
  </p:normalViewPr>
  <p:slideViewPr>
    <p:cSldViewPr>
      <p:cViewPr>
        <p:scale>
          <a:sx n="78" d="100"/>
          <a:sy n="78" d="100"/>
        </p:scale>
        <p:origin x="-1344" y="-3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customXml" Target="../customXml/item2.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ustomXml" Target="../customXml/item4.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cstate="print">
            <a:alphaModFix amt="65000"/>
            <a:lum/>
          </a:blip>
          <a:srcRect/>
          <a:stretch>
            <a:fillRect/>
          </a:stretch>
        </a:blip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4716016" y="4437112"/>
            <a:ext cx="3880520" cy="1368152"/>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ru-RU" dirty="0"/>
          </a:p>
        </p:txBody>
      </p:sp>
      <p:sp>
        <p:nvSpPr>
          <p:cNvPr id="12" name="Прямоугольник 11"/>
          <p:cNvSpPr/>
          <p:nvPr userDrawn="1"/>
        </p:nvSpPr>
        <p:spPr>
          <a:xfrm>
            <a:off x="179512" y="188640"/>
            <a:ext cx="8784976" cy="6480720"/>
          </a:xfrm>
          <a:prstGeom prst="rect">
            <a:avLst/>
          </a:prstGeom>
          <a:noFill/>
          <a:ln w="28575" cap="flat" cmpd="tri">
            <a:solidFill>
              <a:schemeClr val="tx2">
                <a:lumMod val="40000"/>
                <a:lumOff val="60000"/>
              </a:schemeClr>
            </a:solidFill>
            <a:prstDash val="sysDot"/>
          </a:ln>
          <a:effectLst>
            <a:outerShdw blurRad="63500" sx="102000" sy="102000" algn="ctr" rotWithShape="0">
              <a:schemeClr val="tx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Заголовок 12"/>
          <p:cNvSpPr>
            <a:spLocks noGrp="1"/>
          </p:cNvSpPr>
          <p:nvPr>
            <p:ph type="title"/>
          </p:nvPr>
        </p:nvSpPr>
        <p:spPr>
          <a:xfrm>
            <a:off x="611560" y="476672"/>
            <a:ext cx="8229600" cy="1143000"/>
          </a:xfrm>
        </p:spPr>
        <p:txBody>
          <a:bodyPr/>
          <a:lstStyle/>
          <a:p>
            <a:r>
              <a:rPr lang="ru-RU" smtClean="0"/>
              <a:t>Образец заголовка</a:t>
            </a:r>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cstate="print"/>
          <a:srcRect/>
          <a:stretch>
            <a:fillRect t="-12000" b="-12000"/>
          </a:stretch>
        </a:blipFill>
        <a:effectLst/>
      </p:bgPr>
    </p:bg>
    <p:spTree>
      <p:nvGrpSpPr>
        <p:cNvPr id="1" name=""/>
        <p:cNvGrpSpPr/>
        <p:nvPr/>
      </p:nvGrpSpPr>
      <p:grpSpPr>
        <a:xfrm>
          <a:off x="0" y="0"/>
          <a:ext cx="0" cy="0"/>
          <a:chOff x="0" y="0"/>
          <a:chExt cx="0" cy="0"/>
        </a:xfrm>
      </p:grpSpPr>
      <p:sp>
        <p:nvSpPr>
          <p:cNvPr id="12" name="Прямоугольник 11"/>
          <p:cNvSpPr/>
          <p:nvPr userDrawn="1"/>
        </p:nvSpPr>
        <p:spPr>
          <a:xfrm>
            <a:off x="107504" y="116632"/>
            <a:ext cx="8928992" cy="6624736"/>
          </a:xfrm>
          <a:prstGeom prst="rect">
            <a:avLst/>
          </a:prstGeom>
          <a:noFill/>
          <a:ln cmpd="tri">
            <a:solidFill>
              <a:schemeClr val="accent2">
                <a:lumMod val="60000"/>
                <a:lumOff val="40000"/>
              </a:schemeClr>
            </a:solidFill>
            <a:prstDash val="sysDot"/>
          </a:ln>
          <a:effectLst>
            <a:outerShdw blurRad="63500" sx="102000" sy="102000" algn="ctr" rotWithShape="0">
              <a:schemeClr val="accent2">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одержимое 13"/>
          <p:cNvSpPr>
            <a:spLocks noGrp="1"/>
          </p:cNvSpPr>
          <p:nvPr>
            <p:ph sz="quarter" idx="10"/>
          </p:nvPr>
        </p:nvSpPr>
        <p:spPr>
          <a:xfrm>
            <a:off x="3779912" y="764704"/>
            <a:ext cx="4464967" cy="864096"/>
          </a:xfrm>
        </p:spPr>
        <p:txBody>
          <a:bodyPr/>
          <a:lstStyle>
            <a:lvl2pPr>
              <a:buNone/>
              <a:defRPr/>
            </a:lvl2pPr>
            <a:lvl3pPr>
              <a:buNone/>
              <a:defRPr/>
            </a:lvl3pPr>
            <a:lvl4pPr>
              <a:buNone/>
              <a:defRPr/>
            </a:lvl4pPr>
            <a:lvl5pPr>
              <a:buNone/>
              <a:defRPr/>
            </a:lvl5pPr>
          </a:lstStyle>
          <a:p>
            <a:pPr lvl="0"/>
            <a:r>
              <a:rPr lang="ru-RU" dirty="0" smtClean="0"/>
              <a:t>Образец текста</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Титульный слайд">
    <p:bg>
      <p:bgPr>
        <a:blipFill dpi="0" rotWithShape="1">
          <a:blip r:embed="rId2" cstate="print">
            <a:alphaModFix amt="70000"/>
            <a:lum/>
          </a:blip>
          <a:srcRect/>
          <a:stretch>
            <a:fillRect t="-25000" b="-25000"/>
          </a:stretch>
        </a:blipFill>
        <a:effectLst/>
      </p:bgPr>
    </p:bg>
    <p:spTree>
      <p:nvGrpSpPr>
        <p:cNvPr id="1" name=""/>
        <p:cNvGrpSpPr/>
        <p:nvPr/>
      </p:nvGrpSpPr>
      <p:grpSpPr>
        <a:xfrm>
          <a:off x="0" y="0"/>
          <a:ext cx="0" cy="0"/>
          <a:chOff x="0" y="0"/>
          <a:chExt cx="0" cy="0"/>
        </a:xfrm>
      </p:grpSpPr>
      <p:sp>
        <p:nvSpPr>
          <p:cNvPr id="3" name="Текст 2"/>
          <p:cNvSpPr>
            <a:spLocks noGrp="1"/>
          </p:cNvSpPr>
          <p:nvPr>
            <p:ph type="body" sz="quarter" idx="10"/>
          </p:nvPr>
        </p:nvSpPr>
        <p:spPr>
          <a:xfrm>
            <a:off x="2555875" y="1412875"/>
            <a:ext cx="4824413" cy="32400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Титульный слайд">
    <p:bg>
      <p:bgPr>
        <a:blipFill dpi="0" rotWithShape="1">
          <a:blip r:embed="rId2" cstate="print">
            <a:alphaModFix amt="70000"/>
            <a:lum/>
          </a:blip>
          <a:srcRect/>
          <a:stretch>
            <a:fillRect t="-25000" b="-25000"/>
          </a:stretch>
        </a:blipFill>
        <a:effectLst/>
      </p:bgPr>
    </p:bg>
    <p:spTree>
      <p:nvGrpSpPr>
        <p:cNvPr id="1" name=""/>
        <p:cNvGrpSpPr/>
        <p:nvPr/>
      </p:nvGrpSpPr>
      <p:grpSpPr>
        <a:xfrm>
          <a:off x="0" y="0"/>
          <a:ext cx="0" cy="0"/>
          <a:chOff x="0" y="0"/>
          <a:chExt cx="0" cy="0"/>
        </a:xfrm>
      </p:grpSpPr>
      <p:sp>
        <p:nvSpPr>
          <p:cNvPr id="3" name="Текст 2"/>
          <p:cNvSpPr>
            <a:spLocks noGrp="1"/>
          </p:cNvSpPr>
          <p:nvPr>
            <p:ph type="body" sz="quarter" idx="10"/>
          </p:nvPr>
        </p:nvSpPr>
        <p:spPr>
          <a:xfrm>
            <a:off x="2555875" y="1412875"/>
            <a:ext cx="4824413" cy="32400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Прямоугольник 6"/>
          <p:cNvSpPr/>
          <p:nvPr userDrawn="1"/>
        </p:nvSpPr>
        <p:spPr>
          <a:xfrm>
            <a:off x="179512" y="188640"/>
            <a:ext cx="8784976" cy="6480720"/>
          </a:xfrm>
          <a:prstGeom prst="rect">
            <a:avLst/>
          </a:prstGeom>
          <a:noFill/>
          <a:ln w="25400">
            <a:solidFill>
              <a:schemeClr val="accent2">
                <a:lumMod val="60000"/>
                <a:lumOff val="40000"/>
              </a:schemeClr>
            </a:solidFill>
          </a:ln>
          <a:effectLst>
            <a:outerShdw blurRad="63500" sx="102000" sy="102000" algn="ctr"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Текст 8"/>
          <p:cNvSpPr>
            <a:spLocks noGrp="1"/>
          </p:cNvSpPr>
          <p:nvPr>
            <p:ph type="body" sz="quarter" idx="13"/>
          </p:nvPr>
        </p:nvSpPr>
        <p:spPr>
          <a:xfrm>
            <a:off x="1619250" y="765175"/>
            <a:ext cx="6193110" cy="1008063"/>
          </a:xfrm>
        </p:spPr>
        <p:txBody>
          <a:bodyPr/>
          <a:lstStyle>
            <a:lvl2pPr>
              <a:buNone/>
              <a:defRPr/>
            </a:lvl2pPr>
            <a:lvl3pPr>
              <a:buNone/>
              <a:defRPr/>
            </a:lvl3pPr>
            <a:lvl4pPr>
              <a:buNone/>
              <a:defRPr/>
            </a:lvl4pPr>
            <a:lvl5pPr>
              <a:buNone/>
              <a:defRPr/>
            </a:lvl5pPr>
          </a:lstStyle>
          <a:p>
            <a:pPr lvl="0"/>
            <a:r>
              <a:rPr lang="ru-RU" dirty="0" smtClean="0"/>
              <a:t>Образец текста</a:t>
            </a:r>
          </a:p>
          <a:p>
            <a:pPr lvl="1"/>
            <a:endParaRPr lang="ru-RU" dirty="0" smtClean="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cstate="print">
            <a:alphaModFix amt="70000"/>
            <a:lum/>
          </a:blip>
          <a:srcRect/>
          <a:stretch>
            <a:fillRect b="-9000"/>
          </a:stretch>
        </a:blipFill>
        <a:effectLst/>
      </p:bgPr>
    </p:bg>
    <p:spTree>
      <p:nvGrpSpPr>
        <p:cNvPr id="1" name=""/>
        <p:cNvGrpSpPr/>
        <p:nvPr/>
      </p:nvGrpSpPr>
      <p:grpSpPr>
        <a:xfrm>
          <a:off x="0" y="0"/>
          <a:ext cx="0" cy="0"/>
          <a:chOff x="0" y="0"/>
          <a:chExt cx="0" cy="0"/>
        </a:xfrm>
      </p:grpSpPr>
      <p:sp>
        <p:nvSpPr>
          <p:cNvPr id="7" name="Прямоугольник 6"/>
          <p:cNvSpPr/>
          <p:nvPr userDrawn="1"/>
        </p:nvSpPr>
        <p:spPr>
          <a:xfrm>
            <a:off x="179512" y="188640"/>
            <a:ext cx="8784976" cy="6480720"/>
          </a:xfrm>
          <a:prstGeom prst="rect">
            <a:avLst/>
          </a:prstGeom>
          <a:noFill/>
          <a:ln>
            <a:solidFill>
              <a:schemeClr val="accent2">
                <a:lumMod val="60000"/>
                <a:lumOff val="40000"/>
              </a:schemeClr>
            </a:solidFill>
            <a:prstDash val="sysDot"/>
          </a:ln>
          <a:effectLst>
            <a:outerShdw blurRad="63500" sx="102000" sy="102000" algn="ctr"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Текст 8"/>
          <p:cNvSpPr>
            <a:spLocks noGrp="1"/>
          </p:cNvSpPr>
          <p:nvPr>
            <p:ph type="body" sz="quarter" idx="10"/>
          </p:nvPr>
        </p:nvSpPr>
        <p:spPr>
          <a:xfrm>
            <a:off x="827088" y="692151"/>
            <a:ext cx="4681537" cy="720626"/>
          </a:xfrm>
        </p:spPr>
        <p:txBody>
          <a:bodyPr/>
          <a:lstStyle>
            <a:lvl2pPr>
              <a:buNone/>
              <a:defRPr/>
            </a:lvl2pPr>
            <a:lvl3pPr>
              <a:buNone/>
              <a:defRPr/>
            </a:lvl3pPr>
            <a:lvl4pPr>
              <a:buNone/>
              <a:defRPr/>
            </a:lvl4pPr>
            <a:lvl5pPr>
              <a:buNone/>
              <a:defRPr/>
            </a:lvl5pPr>
          </a:lstStyle>
          <a:p>
            <a:pPr lvl="0"/>
            <a:r>
              <a:rPr lang="ru-RU" dirty="0" smtClean="0"/>
              <a:t>Образец текста</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cstate="print">
            <a:alphaModFix amt="70000"/>
            <a:lum/>
          </a:blip>
          <a:srcRect/>
          <a:stretch>
            <a:fillRect l="-11000" r="-11000"/>
          </a:stretch>
        </a:blipFill>
        <a:effectLst/>
      </p:bgPr>
    </p:bg>
    <p:spTree>
      <p:nvGrpSpPr>
        <p:cNvPr id="1" name=""/>
        <p:cNvGrpSpPr/>
        <p:nvPr/>
      </p:nvGrpSpPr>
      <p:grpSpPr>
        <a:xfrm>
          <a:off x="0" y="0"/>
          <a:ext cx="0" cy="0"/>
          <a:chOff x="0" y="0"/>
          <a:chExt cx="0" cy="0"/>
        </a:xfrm>
      </p:grpSpPr>
      <p:sp>
        <p:nvSpPr>
          <p:cNvPr id="7" name="Прямоугольник 6"/>
          <p:cNvSpPr/>
          <p:nvPr userDrawn="1"/>
        </p:nvSpPr>
        <p:spPr>
          <a:xfrm>
            <a:off x="107504" y="116632"/>
            <a:ext cx="8928992" cy="6624736"/>
          </a:xfrm>
          <a:prstGeom prst="rect">
            <a:avLst/>
          </a:prstGeom>
          <a:noFill/>
          <a:ln>
            <a:solidFill>
              <a:schemeClr val="accent6">
                <a:lumMod val="75000"/>
              </a:schemeClr>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Текст 8"/>
          <p:cNvSpPr>
            <a:spLocks noGrp="1"/>
          </p:cNvSpPr>
          <p:nvPr>
            <p:ph type="body" sz="quarter" idx="10"/>
          </p:nvPr>
        </p:nvSpPr>
        <p:spPr>
          <a:xfrm>
            <a:off x="3203848" y="836712"/>
            <a:ext cx="5184775" cy="719534"/>
          </a:xfrm>
        </p:spPr>
        <p:txBody>
          <a:bodyPr/>
          <a:lstStyle>
            <a:lvl2pPr>
              <a:buNone/>
              <a:defRPr/>
            </a:lvl2pPr>
            <a:lvl3pPr>
              <a:buNone/>
              <a:defRPr/>
            </a:lvl3pPr>
            <a:lvl4pPr>
              <a:buNone/>
              <a:defRPr/>
            </a:lvl4pPr>
            <a:lvl5pPr>
              <a:buNone/>
              <a:defRPr/>
            </a:lvl5pPr>
          </a:lstStyle>
          <a:p>
            <a:pPr lvl="0"/>
            <a:r>
              <a:rPr lang="ru-RU" dirty="0" smtClean="0"/>
              <a:t>Образец текста</a:t>
            </a:r>
          </a:p>
          <a:p>
            <a:pPr lvl="1"/>
            <a:endParaRPr lang="ru-RU" dirty="0" smtClean="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cstate="print">
            <a:alphaModFix amt="70000"/>
            <a:lum/>
          </a:blip>
          <a:srcRect/>
          <a:stretch>
            <a:fillRect t="-25000" b="-25000"/>
          </a:stretch>
        </a:blipFill>
        <a:effectLst/>
      </p:bgPr>
    </p:bg>
    <p:spTree>
      <p:nvGrpSpPr>
        <p:cNvPr id="1" name=""/>
        <p:cNvGrpSpPr/>
        <p:nvPr/>
      </p:nvGrpSpPr>
      <p:grpSpPr>
        <a:xfrm>
          <a:off x="0" y="0"/>
          <a:ext cx="0" cy="0"/>
          <a:chOff x="0" y="0"/>
          <a:chExt cx="0" cy="0"/>
        </a:xfrm>
      </p:grpSpPr>
      <p:sp>
        <p:nvSpPr>
          <p:cNvPr id="3" name="Текст 2"/>
          <p:cNvSpPr>
            <a:spLocks noGrp="1"/>
          </p:cNvSpPr>
          <p:nvPr>
            <p:ph type="body" sz="quarter" idx="10"/>
          </p:nvPr>
        </p:nvSpPr>
        <p:spPr>
          <a:xfrm>
            <a:off x="2555875" y="1412875"/>
            <a:ext cx="4824413" cy="32400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4B12D-0A64-4D8D-BC31-30001EC4B599}" type="datetimeFigureOut">
              <a:rPr lang="ru-RU" smtClean="0"/>
              <a:pPr/>
              <a:t>21.11.2020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5EE3CD-3372-4DD9-BE19-97439476411C}"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0AF7EC-D31E-4A5D-AB49-3062EA355775}" type="datetimeFigureOut">
              <a:rPr lang="ru-RU" smtClean="0"/>
              <a:pPr/>
              <a:t>21.11.2020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A9565-E0DC-4E8E-875A-2B2E5F743D8B}"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51" r:id="rId1"/>
    <p:sldLayoutId id="2147483675" r:id="rId2"/>
    <p:sldLayoutId id="2147483677"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EB10A-1F03-4536-A751-58A423376059}" type="datetimeFigureOut">
              <a:rPr lang="ru-RU" smtClean="0"/>
              <a:pPr/>
              <a:t>21.11.2020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755D3-31E9-49FB-BBB6-85FA6F6E5434}"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9B5CD1-C252-496C-ACED-0A228ED04D8F}" type="datetimeFigureOut">
              <a:rPr lang="ru-RU" smtClean="0"/>
              <a:t>21.11.2020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68FF9-FE49-4B4D-B9E9-28A375DB48B4}"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5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1D505-1702-46FE-8095-10783E661D75}" type="datetimeFigureOut">
              <a:rPr lang="ru-RU" smtClean="0"/>
              <a:t>21.11.2020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52144-B3FA-468B-A5DB-C621F986E1FD}"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9BCB64-D23A-4FF0-A467-78D55AEBAD71}" type="datetimeFigureOut">
              <a:rPr lang="ru-RU" smtClean="0"/>
              <a:pPr/>
              <a:t>21.11.2020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31517-D96A-4B3B-94EA-133871B4518B}"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 Id="rId5" Type="http://schemas.openxmlformats.org/officeDocument/2006/relationships/image" Target="../media/image84.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332656"/>
            <a:ext cx="7772400" cy="1152128"/>
          </a:xfrm>
        </p:spPr>
        <p:txBody>
          <a:bodyPr>
            <a:normAutofit fontScale="90000"/>
          </a:bodyPr>
          <a:lstStyle/>
          <a:p>
            <a:r>
              <a:rPr lang="ru-RU" sz="2000" dirty="0" smtClean="0">
                <a:solidFill>
                  <a:srgbClr val="7030A0"/>
                </a:solidFill>
                <a:latin typeface="Times New Roman" pitchFamily="18" charset="0"/>
                <a:cs typeface="Times New Roman" pitchFamily="18" charset="0"/>
              </a:rPr>
              <a:t>Муниципальное общеобразовательное учреждение </a:t>
            </a:r>
            <a:r>
              <a:rPr lang="ru-RU" sz="2000" dirty="0" err="1" smtClean="0">
                <a:solidFill>
                  <a:srgbClr val="7030A0"/>
                </a:solidFill>
                <a:latin typeface="Times New Roman" pitchFamily="18" charset="0"/>
                <a:cs typeface="Times New Roman" pitchFamily="18" charset="0"/>
              </a:rPr>
              <a:t>Зебляковская</a:t>
            </a:r>
            <a:r>
              <a:rPr lang="ru-RU" sz="2000" dirty="0" smtClean="0">
                <a:solidFill>
                  <a:srgbClr val="7030A0"/>
                </a:solidFill>
                <a:latin typeface="Times New Roman" pitchFamily="18" charset="0"/>
                <a:cs typeface="Times New Roman" pitchFamily="18" charset="0"/>
              </a:rPr>
              <a:t> средняя общеобразовательная школа по адресу с. Заболотье, ул. Центральная, 16 </a:t>
            </a:r>
            <a:r>
              <a:rPr lang="ru-RU" sz="2000" dirty="0" err="1" smtClean="0">
                <a:solidFill>
                  <a:srgbClr val="7030A0"/>
                </a:solidFill>
                <a:latin typeface="Times New Roman" pitchFamily="18" charset="0"/>
                <a:cs typeface="Times New Roman" pitchFamily="18" charset="0"/>
              </a:rPr>
              <a:t>Шарьинского</a:t>
            </a:r>
            <a:r>
              <a:rPr lang="ru-RU" sz="2000" dirty="0" smtClean="0">
                <a:solidFill>
                  <a:srgbClr val="7030A0"/>
                </a:solidFill>
                <a:latin typeface="Times New Roman" pitchFamily="18" charset="0"/>
                <a:cs typeface="Times New Roman" pitchFamily="18" charset="0"/>
              </a:rPr>
              <a:t> муниципального района Костромской области </a:t>
            </a:r>
            <a:endParaRPr lang="ru-RU" sz="2000" dirty="0">
              <a:solidFill>
                <a:srgbClr val="7030A0"/>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3635896" y="2276872"/>
            <a:ext cx="4600600" cy="2016224"/>
          </a:xfrm>
        </p:spPr>
        <p:txBody>
          <a:bodyPr>
            <a:noAutofit/>
          </a:bodyPr>
          <a:lstStyle/>
          <a:p>
            <a:r>
              <a:rPr lang="ru-RU" b="1" dirty="0" smtClean="0">
                <a:solidFill>
                  <a:srgbClr val="C00000"/>
                </a:solidFill>
                <a:latin typeface="Times New Roman" pitchFamily="18" charset="0"/>
                <a:cs typeface="Times New Roman" pitchFamily="18" charset="0"/>
              </a:rPr>
              <a:t>Представление </a:t>
            </a:r>
            <a:r>
              <a:rPr lang="ru-RU" b="1" dirty="0" smtClean="0">
                <a:solidFill>
                  <a:srgbClr val="C00000"/>
                </a:solidFill>
                <a:latin typeface="Times New Roman" pitchFamily="18" charset="0"/>
                <a:cs typeface="Times New Roman" pitchFamily="18" charset="0"/>
              </a:rPr>
              <a:t>педагогического </a:t>
            </a:r>
            <a:r>
              <a:rPr lang="ru-RU" b="1" dirty="0" smtClean="0">
                <a:solidFill>
                  <a:srgbClr val="C00000"/>
                </a:solidFill>
                <a:latin typeface="Times New Roman" pitchFamily="18" charset="0"/>
                <a:cs typeface="Times New Roman" pitchFamily="18" charset="0"/>
              </a:rPr>
              <a:t>опыта работы  воспитателя дошкольной группы</a:t>
            </a:r>
            <a:endParaRPr lang="ru-RU" b="1" dirty="0">
              <a:solidFill>
                <a:srgbClr val="C00000"/>
              </a:solidFill>
              <a:latin typeface="Times New Roman" pitchFamily="18" charset="0"/>
              <a:cs typeface="Times New Roman" pitchFamily="18" charset="0"/>
            </a:endParaRPr>
          </a:p>
          <a:p>
            <a:r>
              <a:rPr lang="ru-RU" b="1" i="1" dirty="0" smtClean="0">
                <a:solidFill>
                  <a:srgbClr val="C00000"/>
                </a:solidFill>
                <a:latin typeface="Times New Roman" pitchFamily="18" charset="0"/>
                <a:cs typeface="Times New Roman" pitchFamily="18" charset="0"/>
              </a:rPr>
              <a:t> </a:t>
            </a:r>
            <a:r>
              <a:rPr lang="ru-RU" b="1" i="1" dirty="0" err="1" smtClean="0">
                <a:solidFill>
                  <a:srgbClr val="C00000"/>
                </a:solidFill>
                <a:latin typeface="Times New Roman" pitchFamily="18" charset="0"/>
                <a:cs typeface="Times New Roman" pitchFamily="18" charset="0"/>
              </a:rPr>
              <a:t>Калининой</a:t>
            </a:r>
            <a:r>
              <a:rPr lang="ru-RU" b="1" i="1" dirty="0" smtClean="0">
                <a:solidFill>
                  <a:srgbClr val="C00000"/>
                </a:solidFill>
                <a:latin typeface="Times New Roman" pitchFamily="18" charset="0"/>
                <a:cs typeface="Times New Roman" pitchFamily="18" charset="0"/>
              </a:rPr>
              <a:t> Анастасии Анатольевны</a:t>
            </a:r>
          </a:p>
          <a:p>
            <a:endParaRPr lang="ru-RU" sz="2000" b="1" i="1" dirty="0">
              <a:solidFill>
                <a:srgbClr val="7030A0"/>
              </a:solidFill>
              <a:latin typeface="Times New Roman" pitchFamily="18" charset="0"/>
              <a:cs typeface="Times New Roman" pitchFamily="18" charset="0"/>
            </a:endParaRPr>
          </a:p>
        </p:txBody>
      </p:sp>
      <p:sp>
        <p:nvSpPr>
          <p:cNvPr id="4" name="TextBox 3"/>
          <p:cNvSpPr txBox="1"/>
          <p:nvPr/>
        </p:nvSpPr>
        <p:spPr>
          <a:xfrm>
            <a:off x="4427984" y="6165304"/>
            <a:ext cx="732893" cy="369332"/>
          </a:xfrm>
          <a:prstGeom prst="rect">
            <a:avLst/>
          </a:prstGeom>
          <a:noFill/>
        </p:spPr>
        <p:txBody>
          <a:bodyPr wrap="none" rtlCol="0">
            <a:spAutoFit/>
          </a:bodyPr>
          <a:lstStyle/>
          <a:p>
            <a:r>
              <a:rPr lang="ru-RU" dirty="0" smtClean="0"/>
              <a:t>2020г</a:t>
            </a:r>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107504" y="116632"/>
            <a:ext cx="8928991" cy="6624736"/>
          </a:xfrm>
        </p:spPr>
        <p:txBody>
          <a:bodyPr>
            <a:normAutofit/>
          </a:bodyPr>
          <a:lstStyle/>
          <a:p>
            <a:pPr marL="0" indent="0" algn="ctr">
              <a:buNone/>
            </a:pP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В соответствии с ФГОС развивающие технологии обучения должны быть направлены на гармоничное, всестороннее развитие личности, ее способностей, соответствовать интересам, желаниям, уровню знаний. </a:t>
            </a:r>
          </a:p>
          <a:p>
            <a:pPr marL="0" indent="0" algn="ctr">
              <a:buNone/>
            </a:pPr>
            <a:endPar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a:p>
            <a:pPr marL="0" indent="0" algn="ctr">
              <a:buNone/>
            </a:pP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В своей работе использую такие технологии: игровые, </a:t>
            </a:r>
            <a:r>
              <a:rPr lang="ru-RU" sz="28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здоровьесберегающие</a:t>
            </a: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исследовательские, личностно- ориентированные, технологию портфолио.   </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8884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107504" y="116632"/>
            <a:ext cx="8928992" cy="6552728"/>
          </a:xfrm>
        </p:spPr>
        <p:txBody>
          <a:bodyPr>
            <a:normAutofit/>
          </a:bodyPr>
          <a:lstStyle/>
          <a:p>
            <a:pPr marL="0" indent="0">
              <a:buNone/>
            </a:pPr>
            <a:r>
              <a:rPr lang="ru-RU" sz="2000" b="1" dirty="0" smtClean="0">
                <a:solidFill>
                  <a:srgbClr val="0070C0"/>
                </a:solidFill>
              </a:rPr>
              <a:t>Игровые технологии                                                                    Исследовательские </a:t>
            </a:r>
          </a:p>
          <a:p>
            <a:pPr marL="0" indent="0">
              <a:buNone/>
            </a:pPr>
            <a:r>
              <a:rPr lang="ru-RU" sz="2000" b="1" dirty="0">
                <a:solidFill>
                  <a:srgbClr val="0070C0"/>
                </a:solidFill>
              </a:rPr>
              <a:t> </a:t>
            </a:r>
            <a:r>
              <a:rPr lang="ru-RU" sz="2000" b="1" dirty="0" smtClean="0">
                <a:solidFill>
                  <a:srgbClr val="0070C0"/>
                </a:solidFill>
              </a:rPr>
              <a:t>                                                                                                                технологии                              </a:t>
            </a:r>
          </a:p>
          <a:p>
            <a:pPr marL="0" indent="0" algn="ctr">
              <a:buNone/>
            </a:pPr>
            <a:endParaRPr lang="ru-RU" sz="2000" b="1" dirty="0">
              <a:solidFill>
                <a:srgbClr val="0070C0"/>
              </a:solidFill>
            </a:endParaRPr>
          </a:p>
          <a:p>
            <a:pPr marL="0" indent="0" algn="ctr">
              <a:buNone/>
            </a:pPr>
            <a:endParaRPr lang="ru-RU" sz="2000" b="1" dirty="0" smtClean="0">
              <a:solidFill>
                <a:srgbClr val="0070C0"/>
              </a:solidFill>
            </a:endParaRPr>
          </a:p>
          <a:p>
            <a:pPr marL="0" indent="0" algn="ctr">
              <a:buNone/>
            </a:pPr>
            <a:endParaRPr lang="ru-RU" sz="2000" b="1" dirty="0">
              <a:solidFill>
                <a:srgbClr val="0070C0"/>
              </a:solidFill>
            </a:endParaRPr>
          </a:p>
          <a:p>
            <a:pPr marL="0" indent="0" algn="ctr">
              <a:buNone/>
            </a:pPr>
            <a:endParaRPr lang="ru-RU" sz="2000" b="1" dirty="0" smtClean="0">
              <a:solidFill>
                <a:srgbClr val="0070C0"/>
              </a:solidFill>
            </a:endParaRPr>
          </a:p>
          <a:p>
            <a:pPr marL="0" indent="0" algn="ctr">
              <a:buNone/>
            </a:pPr>
            <a:endParaRPr lang="ru-RU" sz="2000" b="1" dirty="0">
              <a:solidFill>
                <a:srgbClr val="0070C0"/>
              </a:solidFill>
            </a:endParaRPr>
          </a:p>
          <a:p>
            <a:pPr marL="0" indent="0" algn="ctr">
              <a:buNone/>
            </a:pPr>
            <a:endParaRPr lang="ru-RU" sz="2000" b="1" dirty="0" smtClean="0">
              <a:solidFill>
                <a:srgbClr val="0070C0"/>
              </a:solidFill>
            </a:endParaRPr>
          </a:p>
          <a:p>
            <a:pPr marL="0" indent="0" algn="ctr">
              <a:buNone/>
            </a:pPr>
            <a:endParaRPr lang="ru-RU" sz="2000" b="1" dirty="0">
              <a:solidFill>
                <a:srgbClr val="0070C0"/>
              </a:solidFill>
            </a:endParaRPr>
          </a:p>
          <a:p>
            <a:pPr marL="0" indent="0" algn="ctr">
              <a:buNone/>
            </a:pPr>
            <a:endParaRPr lang="ru-RU" sz="2000" b="1" dirty="0" smtClean="0">
              <a:solidFill>
                <a:srgbClr val="0070C0"/>
              </a:solidFill>
            </a:endParaRPr>
          </a:p>
          <a:p>
            <a:pPr marL="0" indent="0">
              <a:buNone/>
            </a:pPr>
            <a:r>
              <a:rPr lang="ru-RU" sz="2000" b="1" dirty="0" err="1" smtClean="0">
                <a:solidFill>
                  <a:srgbClr val="0070C0"/>
                </a:solidFill>
              </a:rPr>
              <a:t>Здоровьесберегающие</a:t>
            </a:r>
            <a:r>
              <a:rPr lang="ru-RU" sz="2000" b="1" dirty="0" smtClean="0">
                <a:solidFill>
                  <a:srgbClr val="0070C0"/>
                </a:solidFill>
              </a:rPr>
              <a:t> технологии</a:t>
            </a:r>
          </a:p>
          <a:p>
            <a:pPr marL="0" indent="0" algn="ctr">
              <a:buNone/>
            </a:pPr>
            <a:endParaRPr lang="ru-RU" sz="2000" b="1" dirty="0">
              <a:solidFill>
                <a:srgbClr val="0070C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214" y="260648"/>
            <a:ext cx="2574408" cy="265485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196752"/>
            <a:ext cx="2376264" cy="315753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98599"/>
            <a:ext cx="2352675" cy="314642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77" y="4217497"/>
            <a:ext cx="2676525" cy="229176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9968" y="4224355"/>
            <a:ext cx="2511340" cy="243722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1308" y="4240707"/>
            <a:ext cx="2592288" cy="244664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2280" y="2759904"/>
            <a:ext cx="1728192" cy="237681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47638" y="951769"/>
            <a:ext cx="2432050" cy="196373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31192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107504" y="476672"/>
            <a:ext cx="8352928" cy="6048672"/>
          </a:xfrm>
        </p:spPr>
        <p:txBody>
          <a:bodyPr/>
          <a:lstStyle/>
          <a:p>
            <a:pPr marL="0" indent="0" algn="ctr">
              <a:buNone/>
            </a:pPr>
            <a:r>
              <a:rPr lang="ru-RU" sz="2000" b="1" i="1" dirty="0" smtClean="0">
                <a:solidFill>
                  <a:srgbClr val="7030A0"/>
                </a:solidFill>
                <a:latin typeface="Times New Roman" pitchFamily="18" charset="0"/>
                <a:cs typeface="Times New Roman" pitchFamily="18" charset="0"/>
              </a:rPr>
              <a:t>Одна из наиболее значимых ступеней моей пирамиды- это индивидуальные образовательные достижения воспитанников. Они имеют положительную динамику освоения основной образовательной программы дошкольного образования.</a:t>
            </a:r>
            <a:endParaRPr lang="ru-RU" sz="2000" b="1" i="1" dirty="0">
              <a:solidFill>
                <a:srgbClr val="7030A0"/>
              </a:solidFill>
              <a:latin typeface="Times New Roman" pitchFamily="18" charset="0"/>
              <a:cs typeface="Times New Roman" pitchFamily="18" charset="0"/>
            </a:endParaRPr>
          </a:p>
          <a:p>
            <a:pPr marL="0" indent="0" algn="ctr">
              <a:buNone/>
            </a:pPr>
            <a:r>
              <a:rPr lang="ru-RU" sz="2000" b="1" i="1" dirty="0" smtClean="0">
                <a:solidFill>
                  <a:srgbClr val="7030A0"/>
                </a:solidFill>
                <a:latin typeface="Times New Roman" pitchFamily="18" charset="0"/>
                <a:cs typeface="Times New Roman" pitchFamily="18" charset="0"/>
              </a:rPr>
              <a:t>Уровни </a:t>
            </a:r>
            <a:r>
              <a:rPr lang="ru-RU" sz="2000" b="1" i="1" dirty="0">
                <a:solidFill>
                  <a:srgbClr val="7030A0"/>
                </a:solidFill>
                <a:latin typeface="Times New Roman" pitchFamily="18" charset="0"/>
                <a:cs typeface="Times New Roman" pitchFamily="18" charset="0"/>
              </a:rPr>
              <a:t>усвоения программы «От рождения до школы» под редакцией Н.Е. </a:t>
            </a:r>
            <a:r>
              <a:rPr lang="ru-RU" sz="2000" b="1" i="1" dirty="0" err="1">
                <a:solidFill>
                  <a:srgbClr val="7030A0"/>
                </a:solidFill>
                <a:latin typeface="Times New Roman" pitchFamily="18" charset="0"/>
                <a:cs typeface="Times New Roman" pitchFamily="18" charset="0"/>
              </a:rPr>
              <a:t>Вераксы</a:t>
            </a:r>
            <a:r>
              <a:rPr lang="ru-RU" sz="2000" b="1" i="1" dirty="0">
                <a:solidFill>
                  <a:srgbClr val="7030A0"/>
                </a:solidFill>
                <a:latin typeface="Times New Roman" pitchFamily="18" charset="0"/>
                <a:cs typeface="Times New Roman" pitchFamily="18" charset="0"/>
              </a:rPr>
              <a:t>, Т.С. Комаровой, М.А. Васильевой</a:t>
            </a:r>
            <a:r>
              <a:rPr lang="ru-RU" dirty="0"/>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636912"/>
            <a:ext cx="6651266"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051720" y="5661248"/>
            <a:ext cx="3240360" cy="5760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ru-RU" sz="1200" b="1" dirty="0" smtClean="0"/>
              <a:t>2017-2018           2018-2019           2019-2020</a:t>
            </a:r>
            <a:endParaRPr lang="ru-RU" sz="1200" b="1" dirty="0"/>
          </a:p>
        </p:txBody>
      </p:sp>
    </p:spTree>
    <p:extLst>
      <p:ext uri="{BB962C8B-B14F-4D97-AF65-F5344CB8AC3E}">
        <p14:creationId xmlns:p14="http://schemas.microsoft.com/office/powerpoint/2010/main" val="17222330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107504" y="116632"/>
            <a:ext cx="8928991" cy="6624736"/>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lgn="ctr">
              <a:buNone/>
            </a:pPr>
            <a:r>
              <a:rPr lang="ru-RU"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Дети регулярно принимают участие в муниципальных, областных и всероссийских мероприятиях, выставках, конкурсах, викторинах, занимая призовые места. </a:t>
            </a:r>
          </a:p>
          <a:p>
            <a:pPr marL="0" indent="0" algn="ctr">
              <a:buNone/>
            </a:pPr>
            <a:r>
              <a:rPr lang="ru-RU"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Дипломы, грамоты, сертификаты их достижений систематически пополняют личные портфолио детей.</a:t>
            </a:r>
            <a:endParaRPr lang="ru-RU"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97828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179512" y="116632"/>
            <a:ext cx="8856983" cy="6552728"/>
          </a:xfrm>
        </p:spPr>
        <p:txBody>
          <a:bodyPr/>
          <a:lstStyle/>
          <a:p>
            <a:pPr marL="0" indent="0" algn="ctr">
              <a:buNone/>
            </a:pPr>
            <a:r>
              <a:rPr lang="ru-RU" b="1" dirty="0" smtClean="0">
                <a:solidFill>
                  <a:srgbClr val="FF0000"/>
                </a:solidFill>
                <a:latin typeface="Times New Roman" panose="02020603050405020304" pitchFamily="18" charset="0"/>
                <a:cs typeface="Times New Roman" panose="02020603050405020304" pitchFamily="18" charset="0"/>
              </a:rPr>
              <a:t>Часть работ, представленные на конкурсы</a:t>
            </a:r>
            <a:endParaRPr lang="ru-RU" b="1" dirty="0">
              <a:solidFill>
                <a:srgbClr val="FF0000"/>
              </a:solidFill>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633" y="3367615"/>
            <a:ext cx="2575123" cy="2771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904806"/>
            <a:ext cx="2914650" cy="249396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566699"/>
            <a:ext cx="2990006" cy="277638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806481"/>
            <a:ext cx="2952328" cy="259228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1168" y="3394651"/>
            <a:ext cx="2882216" cy="245065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9439" y="3473484"/>
            <a:ext cx="2338585" cy="2524869"/>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9234" y="3305621"/>
            <a:ext cx="2109787" cy="281622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0500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179512" y="188640"/>
            <a:ext cx="8856983" cy="6552728"/>
          </a:xfrm>
        </p:spPr>
        <p:txBody>
          <a:bodyPr>
            <a:normAutofit/>
          </a:bodyPr>
          <a:lstStyle/>
          <a:p>
            <a:pPr marL="0" indent="0" algn="ctr">
              <a:buNone/>
            </a:pPr>
            <a:r>
              <a:rPr lang="ru-RU" sz="4000" b="1" dirty="0" smtClean="0">
                <a:solidFill>
                  <a:srgbClr val="7030A0"/>
                </a:solidFill>
                <a:latin typeface="Times New Roman" panose="02020603050405020304" pitchFamily="18" charset="0"/>
                <a:cs typeface="Times New Roman" panose="02020603050405020304" pitchFamily="18" charset="0"/>
              </a:rPr>
              <a:t>Награды детей</a:t>
            </a:r>
          </a:p>
          <a:p>
            <a:pPr marL="0" indent="0" algn="ctr">
              <a:buNone/>
            </a:pPr>
            <a:endParaRPr lang="ru-RU" sz="4000" b="1" dirty="0">
              <a:solidFill>
                <a:srgbClr val="7030A0"/>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088" y="233265"/>
            <a:ext cx="2347347" cy="319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178" y="3545633"/>
            <a:ext cx="2261165" cy="3123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205849"/>
            <a:ext cx="2264725" cy="319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176" y="3545633"/>
            <a:ext cx="2299765" cy="3167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832" y="908720"/>
            <a:ext cx="316835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2558" y="3545633"/>
            <a:ext cx="2737594" cy="3123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96356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107504" y="188640"/>
            <a:ext cx="8856983" cy="6552728"/>
          </a:xfrm>
        </p:spPr>
        <p:txBody>
          <a:bodyPr/>
          <a:lstStyle/>
          <a:p>
            <a:pPr marL="0" indent="0">
              <a:buNone/>
            </a:pPr>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2160239" cy="3059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9280" y="317720"/>
            <a:ext cx="2160240" cy="3059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316041"/>
            <a:ext cx="2304256" cy="3004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3377203"/>
            <a:ext cx="2304255" cy="3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848" y="3501008"/>
            <a:ext cx="2160240" cy="3225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2160" y="3501007"/>
            <a:ext cx="2320345" cy="30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30440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179512" y="188640"/>
            <a:ext cx="8856983" cy="6552728"/>
          </a:xfrm>
        </p:spPr>
        <p:txBody>
          <a:bodyPr>
            <a:normAutofit/>
          </a:bodyPr>
          <a:lstStyle/>
          <a:p>
            <a:pPr marL="0" indent="0" algn="ctr">
              <a:buNone/>
            </a:pPr>
            <a:r>
              <a:rPr lang="ru-RU" sz="2800" b="1" dirty="0" smtClean="0">
                <a:solidFill>
                  <a:schemeClr val="accent2"/>
                </a:solidFill>
                <a:latin typeface="Times New Roman" panose="02020603050405020304" pitchFamily="18" charset="0"/>
                <a:cs typeface="Times New Roman" panose="02020603050405020304" pitchFamily="18" charset="0"/>
              </a:rPr>
              <a:t>В семьях своих воспитанников я нахожу понимание и поддержку. Проводим совместные праздники, мастер- классы. Родители с радостью помогают своим детям в участии в конкурсах различного уровня. У детей повышается интерес к совместным действиям с мамами и папами. </a:t>
            </a:r>
          </a:p>
          <a:p>
            <a:pPr marL="0" indent="0" algn="ctr">
              <a:buNone/>
            </a:pPr>
            <a:endParaRPr lang="ru-RU" b="1" dirty="0" smtClean="0">
              <a:solidFill>
                <a:schemeClr val="accent2"/>
              </a:solidFill>
              <a:latin typeface="Times New Roman" panose="02020603050405020304" pitchFamily="18" charset="0"/>
              <a:cs typeface="Times New Roman" panose="02020603050405020304" pitchFamily="18" charset="0"/>
            </a:endParaRPr>
          </a:p>
          <a:p>
            <a:pPr marL="0" indent="0" algn="ctr">
              <a:buNone/>
            </a:pPr>
            <a:endParaRPr lang="ru-RU" b="1" dirty="0">
              <a:solidFill>
                <a:schemeClr val="accent2"/>
              </a:solidFill>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866992"/>
            <a:ext cx="2805113" cy="210343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893128"/>
            <a:ext cx="2882900" cy="185896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228" y="2793315"/>
            <a:ext cx="3816424" cy="217711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4634" y="4531090"/>
            <a:ext cx="2389187" cy="223202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3821" y="4750958"/>
            <a:ext cx="3182937" cy="191840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49716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107505" y="116632"/>
            <a:ext cx="8856984" cy="6624736"/>
          </a:xfrm>
        </p:spPr>
        <p:txBody>
          <a:bodyPr>
            <a:normAutofit/>
          </a:bodyPr>
          <a:lstStyle/>
          <a:p>
            <a:pPr marL="0" indent="0" algn="ctr">
              <a:buNone/>
            </a:pPr>
            <a:r>
              <a:rPr lang="ru-RU" sz="2800" b="1" dirty="0" smtClean="0">
                <a:solidFill>
                  <a:srgbClr val="00B050"/>
                </a:solidFill>
                <a:latin typeface="Times New Roman" panose="02020603050405020304" pitchFamily="18" charset="0"/>
                <a:cs typeface="Times New Roman" panose="02020603050405020304" pitchFamily="18" charset="0"/>
              </a:rPr>
              <a:t>Предметно- развивающую среду в группе строю с учетом возрастных особенностей и интересов, что способствует реализации потребностей умственной, творческой и физической самостоятельной деятельности.</a:t>
            </a:r>
          </a:p>
          <a:p>
            <a:pPr marL="0" indent="0">
              <a:buNone/>
            </a:pPr>
            <a:r>
              <a:rPr lang="ru-RU" sz="1600" b="1" dirty="0" smtClean="0">
                <a:solidFill>
                  <a:schemeClr val="accent5">
                    <a:lumMod val="50000"/>
                  </a:schemeClr>
                </a:solidFill>
                <a:latin typeface="Times New Roman" panose="02020603050405020304" pitchFamily="18" charset="0"/>
                <a:cs typeface="Times New Roman" panose="02020603050405020304" pitchFamily="18" charset="0"/>
              </a:rPr>
              <a:t>              Физкультурный уголок                                           </a:t>
            </a:r>
            <a:r>
              <a:rPr lang="ru-RU" sz="1600" b="1" dirty="0" err="1" smtClean="0">
                <a:solidFill>
                  <a:schemeClr val="accent5">
                    <a:lumMod val="50000"/>
                  </a:schemeClr>
                </a:solidFill>
                <a:latin typeface="Times New Roman" panose="02020603050405020304" pitchFamily="18" charset="0"/>
                <a:cs typeface="Times New Roman" panose="02020603050405020304" pitchFamily="18" charset="0"/>
              </a:rPr>
              <a:t>Уголок</a:t>
            </a:r>
            <a:r>
              <a:rPr lang="ru-RU" sz="1600" b="1" dirty="0" smtClean="0">
                <a:solidFill>
                  <a:schemeClr val="accent5">
                    <a:lumMod val="50000"/>
                  </a:schemeClr>
                </a:solidFill>
                <a:latin typeface="Times New Roman" panose="02020603050405020304" pitchFamily="18" charset="0"/>
                <a:cs typeface="Times New Roman" panose="02020603050405020304" pitchFamily="18" charset="0"/>
              </a:rPr>
              <a:t> развивающих игр</a:t>
            </a:r>
          </a:p>
          <a:p>
            <a:pPr marL="0" indent="0">
              <a:buNone/>
            </a:pPr>
            <a:endParaRPr lang="ru-RU" sz="1600"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endParaRPr lang="ru-RU" sz="1600" b="1" dirty="0" smtClean="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endParaRPr lang="ru-RU" sz="1600"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endParaRPr lang="ru-RU" sz="1600" b="1" dirty="0" smtClean="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endParaRPr lang="ru-RU" sz="1600"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endParaRPr lang="ru-RU" sz="1600" b="1" dirty="0" smtClean="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endParaRPr lang="ru-RU" sz="1600"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endParaRPr lang="ru-RU" sz="1600" b="1" dirty="0" smtClean="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endParaRPr lang="ru-RU" sz="1600" b="1" dirty="0" smtClean="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endParaRPr lang="ru-RU" sz="1600"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r>
              <a:rPr lang="ru-RU" sz="1600" b="1" dirty="0" smtClean="0">
                <a:solidFill>
                  <a:schemeClr val="accent5">
                    <a:lumMod val="50000"/>
                  </a:schemeClr>
                </a:solidFill>
                <a:latin typeface="Times New Roman" panose="02020603050405020304" pitchFamily="18" charset="0"/>
                <a:cs typeface="Times New Roman" panose="02020603050405020304" pitchFamily="18" charset="0"/>
              </a:rPr>
              <a:t>     Книжный уголок </a:t>
            </a:r>
            <a:endParaRPr lang="ru-RU" sz="16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4" y="2708920"/>
            <a:ext cx="3760787" cy="201771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708920"/>
            <a:ext cx="3760787" cy="201771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4581128"/>
            <a:ext cx="3760787" cy="211613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1705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107504" y="116632"/>
            <a:ext cx="8928991" cy="6624736"/>
          </a:xfrm>
        </p:spPr>
        <p:txBody>
          <a:bodyPr>
            <a:normAutofit/>
          </a:bodyPr>
          <a:lstStyle/>
          <a:p>
            <a:pPr marL="0" indent="0" algn="ctr">
              <a:buNone/>
            </a:pPr>
            <a:r>
              <a:rPr lang="ru-RU" sz="2000" b="1" dirty="0" smtClean="0">
                <a:solidFill>
                  <a:schemeClr val="accent5">
                    <a:lumMod val="50000"/>
                  </a:schemeClr>
                </a:solidFill>
                <a:latin typeface="Times New Roman" panose="02020603050405020304" pitchFamily="18" charset="0"/>
                <a:cs typeface="Times New Roman" panose="02020603050405020304" pitchFamily="18" charset="0"/>
              </a:rPr>
              <a:t>Уголок безопасности</a:t>
            </a:r>
          </a:p>
          <a:p>
            <a:pPr marL="0" indent="0" algn="ctr">
              <a:buNone/>
            </a:pPr>
            <a:endParaRPr lang="ru-RU" sz="2000"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lgn="ctr">
              <a:buNone/>
            </a:pPr>
            <a:endParaRPr lang="ru-RU" sz="2000" b="1" dirty="0" smtClean="0">
              <a:solidFill>
                <a:schemeClr val="accent5">
                  <a:lumMod val="50000"/>
                </a:schemeClr>
              </a:solidFill>
              <a:latin typeface="Times New Roman" panose="02020603050405020304" pitchFamily="18" charset="0"/>
              <a:cs typeface="Times New Roman" panose="02020603050405020304" pitchFamily="18" charset="0"/>
            </a:endParaRPr>
          </a:p>
          <a:p>
            <a:pPr marL="0" indent="0" algn="ctr">
              <a:buNone/>
            </a:pPr>
            <a:endParaRPr lang="ru-RU" sz="2000"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lgn="ctr">
              <a:buNone/>
            </a:pPr>
            <a:endParaRPr lang="ru-RU" sz="2000" b="1" dirty="0" smtClean="0">
              <a:solidFill>
                <a:schemeClr val="accent5">
                  <a:lumMod val="50000"/>
                </a:schemeClr>
              </a:solidFill>
              <a:latin typeface="Times New Roman" panose="02020603050405020304" pitchFamily="18" charset="0"/>
              <a:cs typeface="Times New Roman" panose="02020603050405020304" pitchFamily="18" charset="0"/>
            </a:endParaRPr>
          </a:p>
          <a:p>
            <a:pPr marL="0" indent="0" algn="ctr">
              <a:buNone/>
            </a:pPr>
            <a:endParaRPr lang="ru-RU" sz="2000"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lgn="ctr">
              <a:buNone/>
            </a:pPr>
            <a:endParaRPr lang="ru-RU" sz="2000" b="1" dirty="0" smtClean="0">
              <a:solidFill>
                <a:schemeClr val="accent5">
                  <a:lumMod val="50000"/>
                </a:schemeClr>
              </a:solidFill>
              <a:latin typeface="Times New Roman" panose="02020603050405020304" pitchFamily="18" charset="0"/>
              <a:cs typeface="Times New Roman" panose="02020603050405020304" pitchFamily="18" charset="0"/>
            </a:endParaRPr>
          </a:p>
          <a:p>
            <a:pPr marL="0" indent="0" algn="ctr">
              <a:buNone/>
            </a:pPr>
            <a:endParaRPr lang="ru-RU" sz="2000"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lgn="ctr">
              <a:buNone/>
            </a:pPr>
            <a:r>
              <a:rPr lang="ru-RU" sz="2000" b="1" dirty="0" smtClean="0">
                <a:solidFill>
                  <a:schemeClr val="accent5">
                    <a:lumMod val="50000"/>
                  </a:schemeClr>
                </a:solidFill>
                <a:latin typeface="Times New Roman" panose="02020603050405020304" pitchFamily="18" charset="0"/>
                <a:cs typeface="Times New Roman" panose="02020603050405020304" pitchFamily="18" charset="0"/>
              </a:rPr>
              <a:t>Игровая зона</a:t>
            </a:r>
            <a:endParaRPr lang="ru-RU" sz="20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875447"/>
            <a:ext cx="3312368" cy="225038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3761176"/>
            <a:ext cx="2200507" cy="266429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0744" y="908720"/>
            <a:ext cx="3371850" cy="189547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23493"/>
            <a:ext cx="3057840" cy="171895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1640" y="260648"/>
            <a:ext cx="3148291" cy="172909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8756" t="20433" r="10215" b="4117"/>
          <a:stretch/>
        </p:blipFill>
        <p:spPr bwMode="auto">
          <a:xfrm>
            <a:off x="5771432" y="3480047"/>
            <a:ext cx="2942064" cy="267436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2377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sz="quarter" idx="10"/>
          </p:nvPr>
        </p:nvSpPr>
        <p:spPr>
          <a:xfrm>
            <a:off x="3779913" y="764704"/>
            <a:ext cx="4464496" cy="1224136"/>
          </a:xfrm>
        </p:spPr>
        <p:txBody>
          <a:bodyPr>
            <a:normAutofit fontScale="70000" lnSpcReduction="20000"/>
          </a:bodyPr>
          <a:lstStyle/>
          <a:p>
            <a:pPr marL="0" indent="0">
              <a:buNone/>
            </a:pPr>
            <a:r>
              <a:rPr lang="ru-RU" sz="3000" b="1" i="1" dirty="0" smtClean="0">
                <a:solidFill>
                  <a:srgbClr val="7030A0"/>
                </a:solidFill>
                <a:latin typeface="Times New Roman" pitchFamily="18" charset="0"/>
                <a:cs typeface="Times New Roman" pitchFamily="18" charset="0"/>
              </a:rPr>
              <a:t>«Дети должны жить в мире красоты, игры, сказки, музыки, рисунка, фантазии, творчестве»</a:t>
            </a:r>
          </a:p>
          <a:p>
            <a:pPr marL="0" indent="0" algn="r">
              <a:buNone/>
            </a:pPr>
            <a:r>
              <a:rPr lang="ru-RU" sz="3000" b="1" i="1" dirty="0" smtClean="0">
                <a:solidFill>
                  <a:srgbClr val="7030A0"/>
                </a:solidFill>
                <a:latin typeface="Times New Roman" pitchFamily="18" charset="0"/>
                <a:cs typeface="Times New Roman" pitchFamily="18" charset="0"/>
              </a:rPr>
              <a:t>В. А. Сухомлинский</a:t>
            </a:r>
            <a:r>
              <a:rPr lang="ru-RU" sz="2000" b="1" i="1" dirty="0" smtClean="0">
                <a:solidFill>
                  <a:srgbClr val="7030A0"/>
                </a:solidFill>
                <a:latin typeface="Times New Roman" pitchFamily="18" charset="0"/>
                <a:cs typeface="Times New Roman" pitchFamily="18" charset="0"/>
              </a:rPr>
              <a:t> </a:t>
            </a:r>
          </a:p>
          <a:p>
            <a:pPr marL="0" indent="0">
              <a:buNone/>
            </a:pPr>
            <a:endParaRPr lang="ru-RU" sz="2400" b="1" i="1" dirty="0">
              <a:solidFill>
                <a:srgbClr val="7030A0"/>
              </a:solidFill>
              <a:latin typeface="Times New Roman" pitchFamily="18" charset="0"/>
              <a:cs typeface="Times New Roman" pitchFamily="18" charset="0"/>
            </a:endParaRPr>
          </a:p>
        </p:txBody>
      </p:sp>
      <p:sp>
        <p:nvSpPr>
          <p:cNvPr id="3" name="TextBox 2"/>
          <p:cNvSpPr txBox="1"/>
          <p:nvPr/>
        </p:nvSpPr>
        <p:spPr>
          <a:xfrm>
            <a:off x="4644008" y="5013176"/>
            <a:ext cx="3993786" cy="646331"/>
          </a:xfrm>
          <a:prstGeom prst="rect">
            <a:avLst/>
          </a:prstGeom>
          <a:noFill/>
        </p:spPr>
        <p:txBody>
          <a:bodyPr wrap="none" rtlCol="0">
            <a:spAutoFit/>
          </a:bodyPr>
          <a:lstStyle/>
          <a:p>
            <a:r>
              <a:rPr lang="ru-RU" sz="3600" b="1" i="1" dirty="0">
                <a:solidFill>
                  <a:srgbClr val="7030A0"/>
                </a:solidFill>
                <a:latin typeface="Times New Roman" pitchFamily="18" charset="0"/>
                <a:cs typeface="Times New Roman" pitchFamily="18" charset="0"/>
              </a:rPr>
              <a:t>Я – воспитатель! </a:t>
            </a:r>
          </a:p>
        </p:txBody>
      </p:sp>
      <p:sp>
        <p:nvSpPr>
          <p:cNvPr id="5" name="TextBox 4"/>
          <p:cNvSpPr txBox="1"/>
          <p:nvPr/>
        </p:nvSpPr>
        <p:spPr>
          <a:xfrm>
            <a:off x="4427984" y="2592486"/>
            <a:ext cx="3600400" cy="1384995"/>
          </a:xfrm>
          <a:prstGeom prst="rect">
            <a:avLst/>
          </a:prstGeom>
          <a:noFill/>
        </p:spPr>
        <p:txBody>
          <a:bodyPr wrap="square" rtlCol="0">
            <a:spAutoFit/>
          </a:bodyPr>
          <a:lstStyle/>
          <a:p>
            <a:pPr algn="ctr"/>
            <a:r>
              <a:rPr lang="ru-RU" sz="2400" b="1" i="1" dirty="0" smtClean="0">
                <a:solidFill>
                  <a:srgbClr val="7030A0"/>
                </a:solidFill>
                <a:latin typeface="Times New Roman" pitchFamily="18" charset="0"/>
                <a:cs typeface="Times New Roman" pitchFamily="18" charset="0"/>
              </a:rPr>
              <a:t> </a:t>
            </a:r>
            <a:r>
              <a:rPr lang="ru-RU" sz="2800" b="1" i="1" dirty="0" smtClean="0">
                <a:solidFill>
                  <a:srgbClr val="7030A0"/>
                </a:solidFill>
                <a:latin typeface="Times New Roman" pitchFamily="18" charset="0"/>
                <a:cs typeface="Times New Roman" pitchFamily="18" charset="0"/>
              </a:rPr>
              <a:t>Калинина Анастасия Анатольевна </a:t>
            </a:r>
            <a:endParaRPr lang="ru-RU" sz="2800" b="1" i="1" dirty="0">
              <a:solidFill>
                <a:srgbClr val="7030A0"/>
              </a:solidFill>
              <a:latin typeface="Times New Roman" pitchFamily="18" charset="0"/>
              <a:cs typeface="Times New Roman" pitchFamily="18" charset="0"/>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327733"/>
            <a:ext cx="2376264" cy="451093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179512" y="188640"/>
            <a:ext cx="8856983" cy="6552728"/>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lgn="ctr">
              <a:buNone/>
            </a:pP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И завершает пирамиду качество, которым должен обладать каждый современный педагог- это активная жизненная позиция.</a:t>
            </a:r>
          </a:p>
          <a:p>
            <a:pPr marL="0" indent="0" algn="ctr">
              <a:buNone/>
            </a:pP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Я, мои воспитанники и их семьи- постоянные участники муниципальных, региональных и всероссийских акций, конкурсов, которые повышают имидж образовательного учреждения, способствуют укреплению семьи. И делаем мы это, не потому что надо, а потому что, нам это нравится, нам это интересно.</a:t>
            </a:r>
          </a:p>
          <a:p>
            <a:pPr marL="0" indent="0" algn="ctr">
              <a:buNone/>
            </a:pPr>
            <a:endPar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718710"/>
            <a:ext cx="200025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3707598"/>
            <a:ext cx="2011363"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3696486"/>
            <a:ext cx="2000250"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56004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107504" y="188640"/>
            <a:ext cx="8928991" cy="6552728"/>
          </a:xfrm>
        </p:spPr>
        <p:txBody>
          <a:bodyPr>
            <a:normAutofit/>
          </a:bodyPr>
          <a:lstStyle/>
          <a:p>
            <a:pPr marL="0" indent="0" algn="ctr">
              <a:buNone/>
            </a:pPr>
            <a:r>
              <a:rPr lang="ru-RU"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Подводя итог всему выше представленному, хочу сказать, что современному воспитателю сегодня работать не просто. Он должен постоянно идти вперед, совершенствовать свое мастерство, используя достижения педагогической науки, осваивать инновационные технологии, нетрадиционные методы. Именно все это делает профессию воспитателя одной из самых интересных, творческих и привлекательных.</a:t>
            </a:r>
          </a:p>
          <a:p>
            <a:pPr marL="0" indent="0" algn="ctr">
              <a:buNone/>
            </a:pPr>
            <a:endParaRPr lang="ru-RU" sz="2800" b="1"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814608"/>
            <a:ext cx="200025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3814608"/>
            <a:ext cx="2005013"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5" y="4154538"/>
            <a:ext cx="3456385" cy="2541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80596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3"/>
          </p:nvPr>
        </p:nvSpPr>
        <p:spPr>
          <a:xfrm>
            <a:off x="1619250" y="765175"/>
            <a:ext cx="6193110" cy="2735833"/>
          </a:xfrm>
        </p:spPr>
        <p:txBody>
          <a:bodyPr>
            <a:normAutofit fontScale="92500" lnSpcReduction="20000"/>
          </a:bodyPr>
          <a:lstStyle/>
          <a:p>
            <a:pPr marL="0" indent="0" algn="ctr">
              <a:buNone/>
            </a:pPr>
            <a:r>
              <a:rPr lang="ru-RU" sz="2800" dirty="0" smtClean="0">
                <a:solidFill>
                  <a:srgbClr val="FF0000"/>
                </a:solidFill>
                <a:latin typeface="Times New Roman" pitchFamily="18" charset="0"/>
                <a:cs typeface="Times New Roman" pitchFamily="18" charset="0"/>
              </a:rPr>
              <a:t>Заключение </a:t>
            </a:r>
          </a:p>
          <a:p>
            <a:pPr marL="0" indent="0" algn="ctr">
              <a:buNone/>
            </a:pPr>
            <a:endParaRPr lang="ru-RU" sz="2800" i="1" dirty="0" smtClean="0">
              <a:solidFill>
                <a:srgbClr val="7030A0"/>
              </a:solidFill>
              <a:latin typeface="Times New Roman" pitchFamily="18" charset="0"/>
              <a:cs typeface="Times New Roman" pitchFamily="18" charset="0"/>
            </a:endParaRPr>
          </a:p>
          <a:p>
            <a:pPr marL="0" indent="0" algn="ctr">
              <a:buNone/>
            </a:pPr>
            <a:r>
              <a:rPr lang="ru-RU" sz="2800" i="1" dirty="0" smtClean="0">
                <a:solidFill>
                  <a:srgbClr val="7030A0"/>
                </a:solidFill>
                <a:latin typeface="Times New Roman" pitchFamily="18" charset="0"/>
                <a:cs typeface="Times New Roman" pitchFamily="18" charset="0"/>
              </a:rPr>
              <a:t>Дети –это одна треть населения нашей страны и все наше будущее .</a:t>
            </a:r>
          </a:p>
          <a:p>
            <a:pPr marL="0" indent="0" algn="ctr">
              <a:buNone/>
            </a:pPr>
            <a:r>
              <a:rPr lang="ru-RU" sz="2800" i="1" dirty="0" smtClean="0">
                <a:solidFill>
                  <a:srgbClr val="7030A0"/>
                </a:solidFill>
                <a:latin typeface="Times New Roman" pitchFamily="18" charset="0"/>
                <a:cs typeface="Times New Roman" pitchFamily="18" charset="0"/>
              </a:rPr>
              <a:t>От того, как вы воспитываете детей, зависит  наше с вами будущее.</a:t>
            </a:r>
          </a:p>
          <a:p>
            <a:pPr marL="0" indent="0" algn="ctr">
              <a:buNone/>
            </a:pPr>
            <a:r>
              <a:rPr lang="ru-RU" sz="2800" i="1" dirty="0" smtClean="0">
                <a:solidFill>
                  <a:srgbClr val="7030A0"/>
                </a:solidFill>
                <a:latin typeface="Times New Roman" pitchFamily="18" charset="0"/>
                <a:cs typeface="Times New Roman" pitchFamily="18" charset="0"/>
              </a:rPr>
              <a:t> </a:t>
            </a:r>
            <a:endParaRPr lang="ru-RU" sz="2800" i="1" dirty="0">
              <a:solidFill>
                <a:srgbClr val="7030A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50090">
            <a:off x="7629591" y="196895"/>
            <a:ext cx="1311275" cy="2655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61948">
            <a:off x="923655" y="3056660"/>
            <a:ext cx="1547813" cy="2356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63066">
            <a:off x="459269" y="218018"/>
            <a:ext cx="1483849" cy="2214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07492">
            <a:off x="6475521" y="3120465"/>
            <a:ext cx="2034146" cy="229023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90803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107504" y="260648"/>
            <a:ext cx="8784976" cy="6264696"/>
          </a:xfrm>
        </p:spPr>
        <p:txBody>
          <a:bodyPr>
            <a:normAutofit/>
          </a:bodyPr>
          <a:lstStyle/>
          <a:p>
            <a:pPr marL="0" indent="0" algn="ctr">
              <a:buNone/>
            </a:pPr>
            <a:endParaRPr lang="ru-RU" sz="2000" dirty="0" smtClean="0">
              <a:solidFill>
                <a:srgbClr val="002060"/>
              </a:solidFill>
              <a:latin typeface="Times New Roman" pitchFamily="18" charset="0"/>
              <a:cs typeface="Times New Roman" pitchFamily="18" charset="0"/>
            </a:endParaRPr>
          </a:p>
          <a:p>
            <a:pPr marL="0" indent="0" algn="ctr">
              <a:buNone/>
            </a:pPr>
            <a:endParaRPr lang="ru-RU" sz="2000" dirty="0">
              <a:solidFill>
                <a:srgbClr val="002060"/>
              </a:solidFill>
              <a:latin typeface="Times New Roman" pitchFamily="18" charset="0"/>
              <a:cs typeface="Times New Roman" pitchFamily="18" charset="0"/>
            </a:endParaRPr>
          </a:p>
          <a:p>
            <a:pPr marL="0" indent="0" algn="ctr">
              <a:buNone/>
            </a:pPr>
            <a:endParaRPr lang="ru-RU" sz="2000" dirty="0" smtClean="0">
              <a:solidFill>
                <a:srgbClr val="002060"/>
              </a:solidFill>
              <a:latin typeface="Times New Roman" pitchFamily="18" charset="0"/>
              <a:cs typeface="Times New Roman" pitchFamily="18" charset="0"/>
            </a:endParaRPr>
          </a:p>
          <a:p>
            <a:pPr marL="0" indent="0" algn="ctr">
              <a:buNone/>
            </a:pPr>
            <a:endParaRPr lang="ru-RU" sz="2000" dirty="0">
              <a:solidFill>
                <a:srgbClr val="002060"/>
              </a:solidFill>
              <a:latin typeface="Times New Roman" pitchFamily="18" charset="0"/>
              <a:cs typeface="Times New Roman" pitchFamily="18" charset="0"/>
            </a:endParaRPr>
          </a:p>
          <a:p>
            <a:pPr marL="0" indent="0" algn="ctr">
              <a:buNone/>
            </a:pPr>
            <a:endParaRPr lang="ru-RU" sz="2000" dirty="0" smtClean="0">
              <a:solidFill>
                <a:srgbClr val="002060"/>
              </a:solidFill>
              <a:latin typeface="Times New Roman" pitchFamily="18" charset="0"/>
              <a:cs typeface="Times New Roman" pitchFamily="18" charset="0"/>
            </a:endParaRPr>
          </a:p>
          <a:p>
            <a:pPr marL="0" indent="0" algn="ctr">
              <a:buNone/>
            </a:pPr>
            <a:endParaRPr lang="ru-RU" sz="2000" dirty="0">
              <a:solidFill>
                <a:srgbClr val="002060"/>
              </a:solidFill>
              <a:latin typeface="Times New Roman" pitchFamily="18" charset="0"/>
              <a:cs typeface="Times New Roman" pitchFamily="18" charset="0"/>
            </a:endParaRPr>
          </a:p>
          <a:p>
            <a:pPr marL="0" indent="0" algn="ctr">
              <a:buNone/>
            </a:pPr>
            <a:endParaRPr lang="ru-RU" sz="2000" dirty="0">
              <a:solidFill>
                <a:srgbClr val="002060"/>
              </a:solidFill>
              <a:latin typeface="Times New Roman" pitchFamily="18" charset="0"/>
              <a:cs typeface="Times New Roman" pitchFamily="18" charset="0"/>
            </a:endParaRPr>
          </a:p>
        </p:txBody>
      </p:sp>
      <p:sp>
        <p:nvSpPr>
          <p:cNvPr id="4" name="Прямоугольник 3"/>
          <p:cNvSpPr/>
          <p:nvPr/>
        </p:nvSpPr>
        <p:spPr>
          <a:xfrm>
            <a:off x="251520" y="474344"/>
            <a:ext cx="8424936" cy="646331"/>
          </a:xfrm>
          <a:prstGeom prst="rect">
            <a:avLst/>
          </a:prstGeom>
        </p:spPr>
        <p:txBody>
          <a:bodyPr wrap="square">
            <a:spAutoFit/>
          </a:bodyPr>
          <a:lstStyle/>
          <a:p>
            <a:r>
              <a:rPr lang="ru-RU" dirty="0"/>
              <a:t> </a:t>
            </a:r>
          </a:p>
          <a:p>
            <a:r>
              <a:rPr lang="ru-RU" dirty="0"/>
              <a:t> </a:t>
            </a:r>
            <a:endParaRPr lang="ru-RU" sz="2000" dirty="0">
              <a:latin typeface="Times New Roman" pitchFamily="18" charset="0"/>
              <a:cs typeface="Times New Roman" pitchFamily="18" charset="0"/>
            </a:endParaRPr>
          </a:p>
        </p:txBody>
      </p:sp>
      <p:sp>
        <p:nvSpPr>
          <p:cNvPr id="3" name="Овал 2"/>
          <p:cNvSpPr/>
          <p:nvPr/>
        </p:nvSpPr>
        <p:spPr>
          <a:xfrm>
            <a:off x="827584" y="474345"/>
            <a:ext cx="7848872" cy="187453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15000"/>
              </a:lnSpc>
              <a:spcAft>
                <a:spcPts val="0"/>
              </a:spcAft>
            </a:pPr>
            <a:r>
              <a:rPr lang="ru-RU" sz="2000" dirty="0">
                <a:solidFill>
                  <a:srgbClr val="7030A0"/>
                </a:solidFill>
                <a:latin typeface="Times New Roman"/>
                <a:cs typeface="Times New Roman"/>
              </a:rPr>
              <a:t>Целью моей работы в детском саду является-  всестороннее развитие детей дошкольного </a:t>
            </a:r>
            <a:r>
              <a:rPr lang="ru-RU" sz="2000" dirty="0" smtClean="0">
                <a:solidFill>
                  <a:srgbClr val="7030A0"/>
                </a:solidFill>
                <a:latin typeface="Times New Roman"/>
                <a:cs typeface="Times New Roman"/>
              </a:rPr>
              <a:t>возраста </a:t>
            </a:r>
            <a:r>
              <a:rPr lang="ru-RU" sz="2000" dirty="0">
                <a:solidFill>
                  <a:srgbClr val="7030A0"/>
                </a:solidFill>
                <a:latin typeface="Times New Roman"/>
                <a:cs typeface="Times New Roman"/>
              </a:rPr>
              <a:t>через различные виды детской деятельности.</a:t>
            </a:r>
            <a:endParaRPr lang="ru-RU" sz="2000" dirty="0">
              <a:solidFill>
                <a:srgbClr val="7030A0"/>
              </a:solidFill>
              <a:ea typeface="Calibri"/>
              <a:cs typeface="Times New Roman"/>
            </a:endParaRPr>
          </a:p>
        </p:txBody>
      </p:sp>
      <p:sp>
        <p:nvSpPr>
          <p:cNvPr id="6" name="Скругленный прямоугольник 5"/>
          <p:cNvSpPr/>
          <p:nvPr/>
        </p:nvSpPr>
        <p:spPr>
          <a:xfrm>
            <a:off x="251520" y="2564904"/>
            <a:ext cx="8712968" cy="403244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15000"/>
              </a:lnSpc>
              <a:spcAft>
                <a:spcPts val="0"/>
              </a:spcAft>
            </a:pPr>
            <a:r>
              <a:rPr lang="ru-RU" sz="2000" b="1" dirty="0">
                <a:solidFill>
                  <a:schemeClr val="accent6">
                    <a:lumMod val="50000"/>
                  </a:schemeClr>
                </a:solidFill>
                <a:latin typeface="Times New Roman"/>
                <a:cs typeface="Times New Roman"/>
              </a:rPr>
              <a:t>Задачи: </a:t>
            </a:r>
            <a:endParaRPr lang="ru-RU" sz="2000" dirty="0">
              <a:solidFill>
                <a:schemeClr val="accent6">
                  <a:lumMod val="50000"/>
                </a:schemeClr>
              </a:solidFill>
              <a:ea typeface="Calibri"/>
              <a:cs typeface="Times New Roman"/>
            </a:endParaRPr>
          </a:p>
          <a:p>
            <a:pPr lvl="0" algn="ctr">
              <a:spcAft>
                <a:spcPts val="0"/>
              </a:spcAft>
              <a:tabLst>
                <a:tab pos="457200" algn="l"/>
              </a:tabLst>
            </a:pPr>
            <a:r>
              <a:rPr lang="ru-RU" dirty="0" smtClean="0">
                <a:solidFill>
                  <a:srgbClr val="000000"/>
                </a:solidFill>
                <a:latin typeface="Times New Roman"/>
                <a:cs typeface="Times New Roman"/>
              </a:rPr>
              <a:t>- </a:t>
            </a:r>
            <a:r>
              <a:rPr lang="ru-RU" dirty="0" smtClean="0">
                <a:solidFill>
                  <a:schemeClr val="accent4">
                    <a:lumMod val="75000"/>
                  </a:schemeClr>
                </a:solidFill>
                <a:latin typeface="Times New Roman"/>
                <a:cs typeface="Times New Roman"/>
              </a:rPr>
              <a:t>Охрана </a:t>
            </a:r>
            <a:r>
              <a:rPr lang="ru-RU" dirty="0">
                <a:solidFill>
                  <a:schemeClr val="accent4">
                    <a:lumMod val="75000"/>
                  </a:schemeClr>
                </a:solidFill>
                <a:latin typeface="Times New Roman"/>
                <a:cs typeface="Times New Roman"/>
              </a:rPr>
              <a:t>и </a:t>
            </a:r>
            <a:r>
              <a:rPr lang="ru-RU" dirty="0" smtClean="0">
                <a:solidFill>
                  <a:schemeClr val="accent4">
                    <a:lumMod val="75000"/>
                  </a:schemeClr>
                </a:solidFill>
                <a:latin typeface="Times New Roman"/>
                <a:cs typeface="Times New Roman"/>
              </a:rPr>
              <a:t>укрепление </a:t>
            </a:r>
            <a:r>
              <a:rPr lang="ru-RU" dirty="0">
                <a:solidFill>
                  <a:schemeClr val="accent4">
                    <a:lumMod val="75000"/>
                  </a:schemeClr>
                </a:solidFill>
                <a:latin typeface="Times New Roman"/>
                <a:cs typeface="Times New Roman"/>
              </a:rPr>
              <a:t>физического и психического здоровья детей, в том числе их эмоционального благополучия;</a:t>
            </a:r>
            <a:endParaRPr lang="ru-RU" dirty="0">
              <a:solidFill>
                <a:schemeClr val="accent4">
                  <a:lumMod val="75000"/>
                </a:schemeClr>
              </a:solidFill>
              <a:cs typeface="Times New Roman"/>
            </a:endParaRPr>
          </a:p>
          <a:p>
            <a:pPr lvl="0" algn="ctr">
              <a:spcAft>
                <a:spcPts val="0"/>
              </a:spcAft>
              <a:tabLst>
                <a:tab pos="457200" algn="l"/>
              </a:tabLst>
            </a:pPr>
            <a:r>
              <a:rPr lang="ru-RU" dirty="0" smtClean="0">
                <a:solidFill>
                  <a:schemeClr val="accent4">
                    <a:lumMod val="75000"/>
                  </a:schemeClr>
                </a:solidFill>
                <a:latin typeface="Times New Roman"/>
                <a:cs typeface="Times New Roman"/>
              </a:rPr>
              <a:t>- Создание </a:t>
            </a:r>
            <a:r>
              <a:rPr lang="ru-RU" dirty="0">
                <a:solidFill>
                  <a:schemeClr val="accent4">
                    <a:lumMod val="75000"/>
                  </a:schemeClr>
                </a:solidFill>
                <a:latin typeface="Times New Roman"/>
                <a:cs typeface="Times New Roman"/>
              </a:rPr>
              <a:t>условий для активной практической и интеллектуальной деятельности ребенка, формирующей доброжелательные </a:t>
            </a:r>
            <a:r>
              <a:rPr lang="ru-RU" dirty="0" smtClean="0">
                <a:solidFill>
                  <a:schemeClr val="accent4">
                    <a:lumMod val="75000"/>
                  </a:schemeClr>
                </a:solidFill>
                <a:latin typeface="Times New Roman"/>
                <a:cs typeface="Times New Roman"/>
              </a:rPr>
              <a:t>взаимоотношения;</a:t>
            </a:r>
            <a:endParaRPr lang="ru-RU" dirty="0">
              <a:solidFill>
                <a:schemeClr val="accent4">
                  <a:lumMod val="75000"/>
                </a:schemeClr>
              </a:solidFill>
              <a:cs typeface="Times New Roman"/>
            </a:endParaRPr>
          </a:p>
          <a:p>
            <a:pPr lvl="0" algn="ctr">
              <a:spcAft>
                <a:spcPts val="0"/>
              </a:spcAft>
              <a:tabLst>
                <a:tab pos="457200" algn="l"/>
              </a:tabLst>
            </a:pPr>
            <a:r>
              <a:rPr lang="ru-RU" dirty="0" smtClean="0">
                <a:solidFill>
                  <a:schemeClr val="accent4">
                    <a:lumMod val="75000"/>
                  </a:schemeClr>
                </a:solidFill>
                <a:latin typeface="Times New Roman"/>
                <a:cs typeface="Times New Roman"/>
              </a:rPr>
              <a:t>- Активно </a:t>
            </a:r>
            <a:r>
              <a:rPr lang="ru-RU" dirty="0">
                <a:solidFill>
                  <a:schemeClr val="accent4">
                    <a:lumMod val="75000"/>
                  </a:schemeClr>
                </a:solidFill>
                <a:latin typeface="Times New Roman"/>
                <a:cs typeface="Times New Roman"/>
              </a:rPr>
              <a:t>включать детей в различные виды детской деятельности: (музыкальную, изобразительную, театрализованную, игровую</a:t>
            </a:r>
            <a:r>
              <a:rPr lang="ru-RU" dirty="0" smtClean="0">
                <a:solidFill>
                  <a:schemeClr val="accent4">
                    <a:lumMod val="75000"/>
                  </a:schemeClr>
                </a:solidFill>
                <a:latin typeface="Times New Roman"/>
                <a:cs typeface="Times New Roman"/>
              </a:rPr>
              <a:t>);</a:t>
            </a:r>
            <a:endParaRPr lang="ru-RU" dirty="0">
              <a:solidFill>
                <a:schemeClr val="accent4">
                  <a:lumMod val="75000"/>
                </a:schemeClr>
              </a:solidFill>
              <a:cs typeface="Times New Roman"/>
            </a:endParaRPr>
          </a:p>
          <a:p>
            <a:pPr lvl="0" algn="ctr">
              <a:spcAft>
                <a:spcPts val="0"/>
              </a:spcAft>
              <a:tabLst>
                <a:tab pos="457200" algn="l"/>
              </a:tabLst>
            </a:pPr>
            <a:r>
              <a:rPr lang="ru-RU" dirty="0" smtClean="0">
                <a:solidFill>
                  <a:schemeClr val="accent4">
                    <a:lumMod val="75000"/>
                  </a:schemeClr>
                </a:solidFill>
                <a:latin typeface="Times New Roman"/>
                <a:cs typeface="Times New Roman"/>
              </a:rPr>
              <a:t>- Воспитание </a:t>
            </a:r>
            <a:r>
              <a:rPr lang="ru-RU" dirty="0">
                <a:solidFill>
                  <a:schemeClr val="accent4">
                    <a:lumMod val="75000"/>
                  </a:schemeClr>
                </a:solidFill>
                <a:latin typeface="Times New Roman"/>
                <a:cs typeface="Times New Roman"/>
              </a:rPr>
              <a:t>детей в духе ценностного, гуманного отношения к природе и человеку;</a:t>
            </a:r>
            <a:endParaRPr lang="ru-RU" dirty="0">
              <a:solidFill>
                <a:schemeClr val="accent4">
                  <a:lumMod val="75000"/>
                </a:schemeClr>
              </a:solidFill>
              <a:cs typeface="Times New Roman"/>
            </a:endParaRPr>
          </a:p>
          <a:p>
            <a:pPr lvl="0" algn="ctr">
              <a:spcAft>
                <a:spcPts val="0"/>
              </a:spcAft>
              <a:tabLst>
                <a:tab pos="457200" algn="l"/>
              </a:tabLst>
            </a:pPr>
            <a:r>
              <a:rPr lang="ru-RU" dirty="0" smtClean="0">
                <a:solidFill>
                  <a:schemeClr val="accent4">
                    <a:lumMod val="75000"/>
                  </a:schemeClr>
                </a:solidFill>
                <a:latin typeface="Times New Roman"/>
                <a:cs typeface="Times New Roman"/>
              </a:rPr>
              <a:t>- Творческая </a:t>
            </a:r>
            <a:r>
              <a:rPr lang="ru-RU" dirty="0">
                <a:solidFill>
                  <a:schemeClr val="accent4">
                    <a:lumMod val="75000"/>
                  </a:schemeClr>
                </a:solidFill>
                <a:latin typeface="Times New Roman"/>
                <a:cs typeface="Times New Roman"/>
              </a:rPr>
              <a:t>организация  </a:t>
            </a:r>
            <a:r>
              <a:rPr lang="ru-RU" dirty="0" err="1">
                <a:solidFill>
                  <a:schemeClr val="accent4">
                    <a:lumMod val="75000"/>
                  </a:schemeClr>
                </a:solidFill>
                <a:latin typeface="Times New Roman"/>
                <a:cs typeface="Times New Roman"/>
              </a:rPr>
              <a:t>воспитательно</a:t>
            </a:r>
            <a:r>
              <a:rPr lang="ru-RU" dirty="0">
                <a:solidFill>
                  <a:schemeClr val="accent4">
                    <a:lumMod val="75000"/>
                  </a:schemeClr>
                </a:solidFill>
                <a:latin typeface="Times New Roman"/>
                <a:cs typeface="Times New Roman"/>
              </a:rPr>
              <a:t>-образовательного процесса</a:t>
            </a:r>
            <a:endParaRPr lang="ru-RU" dirty="0">
              <a:solidFill>
                <a:schemeClr val="accent4">
                  <a:lumMod val="75000"/>
                </a:schemeClr>
              </a:solidFill>
              <a:cs typeface="Times New Roman"/>
            </a:endParaRPr>
          </a:p>
          <a:p>
            <a:pPr algn="ctr">
              <a:lnSpc>
                <a:spcPct val="115000"/>
              </a:lnSpc>
              <a:spcAft>
                <a:spcPts val="1000"/>
              </a:spcAft>
            </a:pPr>
            <a:r>
              <a:rPr lang="ru-RU" dirty="0" smtClean="0">
                <a:solidFill>
                  <a:schemeClr val="accent4">
                    <a:lumMod val="75000"/>
                  </a:schemeClr>
                </a:solidFill>
                <a:latin typeface="Times New Roman"/>
                <a:cs typeface="Times New Roman"/>
              </a:rPr>
              <a:t>- Оказание  </a:t>
            </a:r>
            <a:r>
              <a:rPr lang="ru-RU" dirty="0">
                <a:solidFill>
                  <a:schemeClr val="accent4">
                    <a:lumMod val="75000"/>
                  </a:schemeClr>
                </a:solidFill>
                <a:latin typeface="Times New Roman"/>
                <a:cs typeface="Times New Roman"/>
              </a:rPr>
              <a:t>консультативной и методической помощи  родителям </a:t>
            </a:r>
            <a:r>
              <a:rPr lang="ru-RU">
                <a:solidFill>
                  <a:schemeClr val="accent4">
                    <a:lumMod val="75000"/>
                  </a:schemeClr>
                </a:solidFill>
                <a:latin typeface="Times New Roman"/>
                <a:cs typeface="Times New Roman"/>
              </a:rPr>
              <a:t>по </a:t>
            </a:r>
            <a:r>
              <a:rPr lang="ru-RU" smtClean="0">
                <a:solidFill>
                  <a:schemeClr val="accent4">
                    <a:lumMod val="75000"/>
                  </a:schemeClr>
                </a:solidFill>
                <a:latin typeface="Times New Roman"/>
                <a:cs typeface="Times New Roman"/>
              </a:rPr>
              <a:t>воспитанию, </a:t>
            </a:r>
            <a:r>
              <a:rPr lang="ru-RU" dirty="0">
                <a:solidFill>
                  <a:schemeClr val="accent4">
                    <a:lumMod val="75000"/>
                  </a:schemeClr>
                </a:solidFill>
                <a:latin typeface="Times New Roman"/>
                <a:cs typeface="Times New Roman"/>
              </a:rPr>
              <a:t>обучению, развитию детей.</a:t>
            </a:r>
            <a:endParaRPr lang="ru-RU" sz="1050" dirty="0">
              <a:solidFill>
                <a:schemeClr val="accent4">
                  <a:lumMod val="75000"/>
                </a:schemeClr>
              </a:solidFill>
              <a:ea typeface="Calibri"/>
              <a:cs typeface="Times New Roman"/>
            </a:endParaRPr>
          </a:p>
        </p:txBody>
      </p:sp>
    </p:spTree>
    <p:extLst>
      <p:ext uri="{BB962C8B-B14F-4D97-AF65-F5344CB8AC3E}">
        <p14:creationId xmlns:p14="http://schemas.microsoft.com/office/powerpoint/2010/main" val="11150083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251520" y="188640"/>
            <a:ext cx="8784975" cy="6552728"/>
          </a:xfrm>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indent="0" algn="ctr">
              <a:buNone/>
            </a:pPr>
            <a:r>
              <a:rPr lang="ru-RU" sz="4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Условно свой педагогический опыт я хотела бы представить в виде пирамиды, которая состоит из ступеней, отражающие основные компетенции педагога и составляющие мой портрет воспитателя.</a:t>
            </a:r>
            <a:endParaRPr lang="ru-RU"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71054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107504" y="116632"/>
            <a:ext cx="8928991" cy="6624736"/>
          </a:xfrm>
        </p:spPr>
        <p:txBody>
          <a:bodyPr/>
          <a:lstStyle/>
          <a:p>
            <a:pPr marL="0" indent="0">
              <a:buNone/>
            </a:pPr>
            <a:endParaRPr lang="ru-RU" dirty="0"/>
          </a:p>
        </p:txBody>
      </p:sp>
      <p:sp>
        <p:nvSpPr>
          <p:cNvPr id="3" name="Овал 2"/>
          <p:cNvSpPr/>
          <p:nvPr/>
        </p:nvSpPr>
        <p:spPr>
          <a:xfrm>
            <a:off x="1547664" y="5517232"/>
            <a:ext cx="6408712" cy="115212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dirty="0" smtClean="0"/>
              <a:t>Воспитатель- это моя жизнь!</a:t>
            </a:r>
            <a:endParaRPr lang="ru-RU" dirty="0"/>
          </a:p>
        </p:txBody>
      </p:sp>
      <p:sp>
        <p:nvSpPr>
          <p:cNvPr id="4" name="Овал 3"/>
          <p:cNvSpPr/>
          <p:nvPr/>
        </p:nvSpPr>
        <p:spPr>
          <a:xfrm>
            <a:off x="2159732" y="4653136"/>
            <a:ext cx="5148572" cy="100811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dirty="0" smtClean="0"/>
              <a:t>Работа с детьми</a:t>
            </a:r>
            <a:endParaRPr lang="ru-RU" dirty="0"/>
          </a:p>
        </p:txBody>
      </p:sp>
      <p:sp>
        <p:nvSpPr>
          <p:cNvPr id="5" name="Овал 4"/>
          <p:cNvSpPr/>
          <p:nvPr/>
        </p:nvSpPr>
        <p:spPr>
          <a:xfrm>
            <a:off x="2771800" y="3717032"/>
            <a:ext cx="4032448" cy="115212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smtClean="0"/>
              <a:t>Педагогические технологии</a:t>
            </a:r>
            <a:endParaRPr lang="ru-RU" dirty="0"/>
          </a:p>
        </p:txBody>
      </p:sp>
      <p:sp>
        <p:nvSpPr>
          <p:cNvPr id="6" name="Овал 5"/>
          <p:cNvSpPr/>
          <p:nvPr/>
        </p:nvSpPr>
        <p:spPr>
          <a:xfrm>
            <a:off x="3275856" y="3080016"/>
            <a:ext cx="3168352" cy="85304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smtClean="0"/>
              <a:t>Индивидуальные достижения воспитанников</a:t>
            </a:r>
            <a:endParaRPr lang="ru-RU" dirty="0"/>
          </a:p>
        </p:txBody>
      </p:sp>
      <p:sp>
        <p:nvSpPr>
          <p:cNvPr id="7" name="Овал 6"/>
          <p:cNvSpPr/>
          <p:nvPr/>
        </p:nvSpPr>
        <p:spPr>
          <a:xfrm>
            <a:off x="4067944" y="548680"/>
            <a:ext cx="1800200" cy="1008112"/>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dirty="0" smtClean="0"/>
              <a:t>Активная жизненная позиция</a:t>
            </a:r>
            <a:endParaRPr lang="ru-RU" dirty="0"/>
          </a:p>
        </p:txBody>
      </p:sp>
      <p:sp>
        <p:nvSpPr>
          <p:cNvPr id="8" name="Овал 7"/>
          <p:cNvSpPr/>
          <p:nvPr/>
        </p:nvSpPr>
        <p:spPr>
          <a:xfrm>
            <a:off x="3581890" y="2359936"/>
            <a:ext cx="2628292" cy="72008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dirty="0" smtClean="0"/>
              <a:t>Взаимодействие с семьями детей</a:t>
            </a:r>
            <a:endParaRPr lang="ru-RU" dirty="0"/>
          </a:p>
        </p:txBody>
      </p:sp>
      <p:sp>
        <p:nvSpPr>
          <p:cNvPr id="9" name="Овал 8"/>
          <p:cNvSpPr/>
          <p:nvPr/>
        </p:nvSpPr>
        <p:spPr>
          <a:xfrm>
            <a:off x="3851920" y="1459836"/>
            <a:ext cx="2160240" cy="9001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dirty="0" smtClean="0"/>
              <a:t>Предметно- развивающая среда</a:t>
            </a:r>
            <a:endParaRPr lang="ru-RU"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94875">
            <a:off x="320644" y="531156"/>
            <a:ext cx="2839327" cy="1711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86534">
            <a:off x="6177702" y="471783"/>
            <a:ext cx="2644635" cy="197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2830158"/>
            <a:ext cx="2140777" cy="2327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917653">
            <a:off x="175744" y="2947047"/>
            <a:ext cx="2505447" cy="203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521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107503" y="116632"/>
            <a:ext cx="8928993" cy="6624736"/>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lgn="ctr">
              <a:buNone/>
            </a:pP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Считаю себя счастливым человеком, люблю свою профессию. Воспитатель- это не просто моя профессия, это моя жизнь.</a:t>
            </a:r>
          </a:p>
          <a:p>
            <a:pPr marL="0" indent="0" algn="ctr">
              <a:buNone/>
            </a:pP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Придя работать в дошкольную группу, поняла: каждый ребенок талантлив по- своему и нужно каждого любить и окружать лаской и заботой.</a:t>
            </a:r>
          </a:p>
          <a:p>
            <a:pPr marL="0" indent="0" algn="ctr">
              <a:buNone/>
            </a:pPr>
            <a:endPar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513" y="3051812"/>
            <a:ext cx="3096344" cy="242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857" y="3111997"/>
            <a:ext cx="2755849" cy="2448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3111997"/>
            <a:ext cx="2592288" cy="250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26077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107504" y="188640"/>
            <a:ext cx="8928991" cy="6552728"/>
          </a:xfrm>
        </p:spPr>
        <p:txBody>
          <a:bodyPr>
            <a:normAutofit/>
          </a:bodyPr>
          <a:lstStyle/>
          <a:p>
            <a:pPr marL="0" indent="0" algn="ctr">
              <a:buNone/>
            </a:pP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Основной формой организации работы с детьми является организованная образовательная деятельность (ООД). Организованная образовательная деятельность организуется и проводится мной в соответствии с основной общеобразовательной программой «От рождения до школы» под редакцией Н.Е. </a:t>
            </a:r>
            <a:r>
              <a:rPr lang="ru-RU"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Вераксы</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Т.С. Комаровой, М.А. Васильевой.</a:t>
            </a:r>
          </a:p>
          <a:p>
            <a:pPr marL="0" indent="0" algn="ctr">
              <a:buNone/>
            </a:pPr>
            <a:endPar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790575"/>
            <a:ext cx="2852737" cy="18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893" y="2757022"/>
            <a:ext cx="2462213" cy="173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797152"/>
            <a:ext cx="2444750" cy="18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4881" y="2647485"/>
            <a:ext cx="3048000"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4795" y="4799024"/>
            <a:ext cx="2398713"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1175" y="4638179"/>
            <a:ext cx="304165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3481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107504" y="188640"/>
            <a:ext cx="8928991" cy="6552728"/>
          </a:xfrm>
        </p:spPr>
        <p:txBody>
          <a:bodyPr>
            <a:normAutofit/>
          </a:bodyPr>
          <a:lstStyle/>
          <a:p>
            <a:pPr marL="0" indent="0" algn="ctr">
              <a:buNone/>
            </a:pPr>
            <a:r>
              <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Работа с детьми осуществляется не только на занятиях, но и на экскурсиях, прогулках. Большое место занимают систематические наблюдения за погодой, изменениями в растительном и животном мире. </a:t>
            </a:r>
            <a:endPar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370072"/>
            <a:ext cx="3312368" cy="209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2370072"/>
            <a:ext cx="301783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6080" y="3866424"/>
            <a:ext cx="2792365" cy="2991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9637" y="2204864"/>
            <a:ext cx="3168352" cy="212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2238" y="3866424"/>
            <a:ext cx="2783149" cy="2769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4227943"/>
            <a:ext cx="3101649"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06472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179512" y="188640"/>
            <a:ext cx="8856983" cy="6552728"/>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lgn="ctr">
              <a:buNone/>
            </a:pPr>
            <a:r>
              <a:rPr lang="ru-RU"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Дети активно участвуют в праздниках, досугах.</a:t>
            </a:r>
          </a:p>
          <a:p>
            <a:pPr marL="0" indent="0" algn="ctr">
              <a:buNone/>
            </a:pPr>
            <a:endParaRPr lang="ru-RU"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84784"/>
            <a:ext cx="2590800" cy="279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767" y="1473921"/>
            <a:ext cx="3176587"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84" y="4005064"/>
            <a:ext cx="2249487" cy="269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1431" y="3829066"/>
            <a:ext cx="2620417"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258" y="1484785"/>
            <a:ext cx="2900214" cy="2291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2136" y="3923057"/>
            <a:ext cx="3240360" cy="276743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13849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Документ" ma:contentTypeID="0x010100093FDFA1663AAE4FA27ADBC601FC136C" ma:contentTypeVersion="0" ma:contentTypeDescription="Создание документа." ma:contentTypeScope="" ma:versionID="df8979cc2693328ebfb03c32007a5ae9">
  <xsd:schema xmlns:xsd="http://www.w3.org/2001/XMLSchema" xmlns:xs="http://www.w3.org/2001/XMLSchema" xmlns:p="http://schemas.microsoft.com/office/2006/metadata/properties" xmlns:ns2="d4d6ac07-9d60-403d-ada4-7b1b04443535" targetNamespace="http://schemas.microsoft.com/office/2006/metadata/properties" ma:root="true" ma:fieldsID="e2647b407a52db4dba2500ff20f29458" ns2:_="">
    <xsd:import namespace="d4d6ac07-9d60-403d-ada4-7b1b04443535"/>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d6ac07-9d60-403d-ada4-7b1b04443535" elementFormDefault="qualified">
    <xsd:import namespace="http://schemas.microsoft.com/office/2006/documentManagement/types"/>
    <xsd:import namespace="http://schemas.microsoft.com/office/infopath/2007/PartnerControls"/>
    <xsd:element name="_dlc_DocId" ma:index="8" nillable="true" ma:displayName="Значение идентификатора документа" ma:description="Значение идентификатора документа, присвоенного данному элементу." ma:internalName="_dlc_DocId" ma:readOnly="true">
      <xsd:simpleType>
        <xsd:restriction base="dms:Text"/>
      </xsd:simpleType>
    </xsd:element>
    <xsd:element name="_dlc_DocIdUrl" ma:index="9" nillable="true" ma:displayName="Идентификатор документа" ma:description="Постоянная ссылка на этот документ."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Сохранить идентификатор" ma:description="Сохранять идентификатор при добавлении."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C1BC14-BC21-45F3-A8E4-8825802E1EF1}"/>
</file>

<file path=customXml/itemProps2.xml><?xml version="1.0" encoding="utf-8"?>
<ds:datastoreItem xmlns:ds="http://schemas.openxmlformats.org/officeDocument/2006/customXml" ds:itemID="{F7F37173-60C9-4CF8-9032-4D1E0714B30F}"/>
</file>

<file path=customXml/itemProps3.xml><?xml version="1.0" encoding="utf-8"?>
<ds:datastoreItem xmlns:ds="http://schemas.openxmlformats.org/officeDocument/2006/customXml" ds:itemID="{86907416-32EF-4AEA-94C2-05D5B51F77E5}"/>
</file>

<file path=customXml/itemProps4.xml><?xml version="1.0" encoding="utf-8"?>
<ds:datastoreItem xmlns:ds="http://schemas.openxmlformats.org/officeDocument/2006/customXml" ds:itemID="{99F19531-3565-412D-AF11-44F87E15157E}"/>
</file>

<file path=docProps/app.xml><?xml version="1.0" encoding="utf-8"?>
<Properties xmlns="http://schemas.openxmlformats.org/officeDocument/2006/extended-properties" xmlns:vt="http://schemas.openxmlformats.org/officeDocument/2006/docPropsVTypes">
  <TotalTime>2974</TotalTime>
  <Words>725</Words>
  <Application>Microsoft Office PowerPoint</Application>
  <PresentationFormat>Экран (4:3)</PresentationFormat>
  <Paragraphs>88</Paragraphs>
  <Slides>22</Slides>
  <Notes>0</Notes>
  <HiddenSlides>0</HiddenSlides>
  <MMClips>0</MMClips>
  <ScaleCrop>false</ScaleCrop>
  <HeadingPairs>
    <vt:vector size="4" baseType="variant">
      <vt:variant>
        <vt:lpstr>Тема</vt:lpstr>
      </vt:variant>
      <vt:variant>
        <vt:i4>6</vt:i4>
      </vt:variant>
      <vt:variant>
        <vt:lpstr>Заголовки слайдов</vt:lpstr>
      </vt:variant>
      <vt:variant>
        <vt:i4>22</vt:i4>
      </vt:variant>
    </vt:vector>
  </HeadingPairs>
  <TitlesOfParts>
    <vt:vector size="28" baseType="lpstr">
      <vt:lpstr>Тема Office</vt:lpstr>
      <vt:lpstr>Специальное оформление</vt:lpstr>
      <vt:lpstr>2_Специальное оформление</vt:lpstr>
      <vt:lpstr>3_Специальное оформление</vt:lpstr>
      <vt:lpstr>4_Специальное оформление</vt:lpstr>
      <vt:lpstr>1_Специальное оформление</vt:lpstr>
      <vt:lpstr>Муниципальное общеобразовательное учреждение Зебляковская средняя общеобразовательная школа по адресу с. Заболотье, ул. Центральная, 16 Шарьинского муниципального района Костромской области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Светлана</dc:creator>
  <cp:lastModifiedBy>Иван</cp:lastModifiedBy>
  <cp:revision>190</cp:revision>
  <dcterms:created xsi:type="dcterms:W3CDTF">2016-02-28T17:36:07Z</dcterms:created>
  <dcterms:modified xsi:type="dcterms:W3CDTF">2020-11-21T11:24:49Z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0x010100093FDFA1663AAE4FA27ADBC601FC136C</vt:lpwstr>
  </property>
</Properties>
</file>