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37FD-09BC-41B7-BB00-32360664AFB5}" type="datetimeFigureOut">
              <a:rPr lang="ru-RU" smtClean="0"/>
              <a:t>14.06.2017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FEB38-A3A4-42DC-B42C-A82D6299C683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3528" y="1412776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Экскурсия </a:t>
            </a:r>
          </a:p>
          <a:p>
            <a:pPr algn="ctr"/>
            <a:r>
              <a:rPr lang="ru-RU" sz="6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к</a:t>
            </a:r>
            <a:r>
              <a:rPr lang="ru-RU" sz="6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картине</a:t>
            </a:r>
          </a:p>
          <a:p>
            <a:pPr algn="ctr"/>
            <a:r>
              <a:rPr lang="ru-RU" sz="60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Саврасова</a:t>
            </a:r>
            <a:endParaRPr lang="ru-RU" sz="60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  <a:reflection blurRad="6350" stA="60000" endA="900" endPos="58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60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  <a:reflection blurRad="6350" stA="60000" endA="900" endPos="58000" dir="5400000" sy="-100000" algn="bl" rotWithShape="0"/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« Грачи прилетели»</a:t>
            </a:r>
            <a:endParaRPr lang="ru-RU" sz="6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  <a:reflection blurRad="6350" stA="60000" endA="900" endPos="58000" dir="5400000" sy="-100000" algn="bl" rotWithShape="0"/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pic>
        <p:nvPicPr>
          <p:cNvPr id="4" name="Рисунок 3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2592288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3347864" y="332656"/>
            <a:ext cx="550810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1A1A1A"/>
                </a:solidFill>
                <a:effectLst/>
                <a:latin typeface="open_sansregular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Грачи прилетели». Уже само название дарит каждому из нас ощущение весны, поры рассвета природы, жизненной энергии и целую гамму непонятных, но прекрасных и захватывающих чувств. Картина не представляет на суть зрителя символичные образы, она проста и понятна, а поэтому, близка каждому человеку.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pic>
        <p:nvPicPr>
          <p:cNvPr id="3" name="Рисунок 2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2592288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932040" y="2636912"/>
            <a:ext cx="90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3347864" y="240904"/>
            <a:ext cx="54006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Обычный весенний немного сероватый день. Коряво изогнутые березки на холме просто облепили грачи. Они галдят и деловито вьют новые гнезда или обновляют старые. Весенняя свежесть витает в воздухе, а проталины на снегу отражают голубое небо, спрятанное за сизыми облаками. Дощатые заборы домов не могут скрыть маленькую церквушку с облупленными стенами. Купол ее лишь подчеркивает типичность русской деревни и широту русской души. Чуть дальше видны поля, на которых скоро будет пахота, но пока на них еще лежит снег. Нежно-лиловые перелески дополняют горизонт. Где-то там, вдалеке течет своим чередом повседневный ход жизни, и лишь легкий ветерок объединяет его и природу в единое целое.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pic>
        <p:nvPicPr>
          <p:cNvPr id="3" name="Рисунок 2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2592288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491880" y="548680"/>
            <a:ext cx="511256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В русском фольклоре есть поговорка о том, что грач может расклевать зиму – так начинается встреча весны.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Саврасовский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холст и поражает тем, что автор передал не только преображение всего живого, а и обновление внутреннего мира человека, который живет в единении с природой.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pic>
        <p:nvPicPr>
          <p:cNvPr id="3" name="Рисунок 2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2592288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347864" y="293167"/>
            <a:ext cx="54006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"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Грачи прилетели" - знаменитая, чудная, нежная, до боли любимая, знакомая всем с детства картина, ставшая самым популярным русским пейзажем, своего рода, живописным символом природы средней полосы России. Даже в творчестве Исаака Левитана сложно найти такое произведение, которое бы так полно, глубоко и правдиво отображало бы самую суть России. В "Грачах" - в этой скромной и серой картинке - больше России, больше самой сути России, нежели во всем Шишкине или Клоде. 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04" y="0"/>
            <a:ext cx="9173204" cy="6858000"/>
          </a:xfrm>
          <a:prstGeom prst="rect">
            <a:avLst/>
          </a:prstGeom>
          <a:noFill/>
        </p:spPr>
      </p:pic>
      <p:pic>
        <p:nvPicPr>
          <p:cNvPr id="3" name="Рисунок 2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2592288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563888" y="0"/>
            <a:ext cx="5256584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Подготовительная работа над будущей картиной шла в марте 1871 года, в деревне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Молвитино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Костромской губернии(в настоящее время посёлок Сусанино Костромской области). Талый серый снег, суетливые грачи на березках, серо-голубое, блеклое небо, какое и бывает только ранней весною, мутная талая вода с отражением небес и деревьев, мокрые избы и старая колокольня на фоне далеких лугов и перелесков, - все это слилось в удивительно проникновенном и лирическом образе... Живописный строй картины вызывает в памяти лучшие стихотворения о Родине, написанные Лермонтовым, Блоком, Есениным... И сама картина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Саврасова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прочно вошла в нашу жизнь наравне со стихотворениями этих прославленных поэтов. 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pic>
        <p:nvPicPr>
          <p:cNvPr id="3" name="Рисунок 2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4464496" cy="6408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436096" y="1113419"/>
            <a:ext cx="2952328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В этой работе художник достиг удивительного состояния единства русской природы и народного настроения.</a:t>
            </a: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pic>
        <p:nvPicPr>
          <p:cNvPr id="3" name="Рисунок 2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88640"/>
            <a:ext cx="5328592" cy="64807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6516216" y="908720"/>
            <a:ext cx="24482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Franklin Gothic Medium" pitchFamily="34" charset="0"/>
                <a:ea typeface="Tahoma" pitchFamily="34" charset="0"/>
                <a:cs typeface="Tahoma" pitchFamily="34" charset="0"/>
              </a:rPr>
              <a:t>« Грачи прилетели» - знаменитая картина  русского художника Алексея </a:t>
            </a:r>
            <a:r>
              <a:rPr lang="ru-RU" sz="32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Franklin Gothic Medium" pitchFamily="34" charset="0"/>
                <a:ea typeface="Tahoma" pitchFamily="34" charset="0"/>
                <a:cs typeface="Tahoma" pitchFamily="34" charset="0"/>
              </a:rPr>
              <a:t>Саврасова</a:t>
            </a:r>
            <a:r>
              <a:rPr lang="ru-RU" sz="32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Franklin Gothic Medium" pitchFamily="34" charset="0"/>
                <a:ea typeface="Tahoma" pitchFamily="34" charset="0"/>
                <a:cs typeface="Tahoma" pitchFamily="34" charset="0"/>
              </a:rPr>
              <a:t>, созданная в 1871 году</a:t>
            </a:r>
            <a:endParaRPr lang="ru-RU" sz="32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Franklin Gothic Medium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pic>
        <p:nvPicPr>
          <p:cNvPr id="4" name="Рисунок 3" descr="Саврасов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32656"/>
            <a:ext cx="3312368" cy="424847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3851920" y="260648"/>
            <a:ext cx="50405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Родился он 12 мая 1830 года в семье купца, в Москве. С ранних лет мальчик увлекался рисованием и с легкостью красками, гуашью перерисовывал картины признанных мастеров.</a:t>
            </a:r>
          </a:p>
          <a:p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Многие из этих «копий он продавал, это был его первый заработок.  В 14 лет Саврасов поступил в Московское училище живописи, которое окончил в 1854 году. Училище художник закончил в звании Академика. Это звание он получил за картину «Пейзаж в окрестностях Ораниенбаума».</a:t>
            </a:r>
          </a:p>
          <a:p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9204" y="0"/>
            <a:ext cx="9173204" cy="6858000"/>
          </a:xfrm>
          <a:prstGeom prst="rect">
            <a:avLst/>
          </a:prstGeom>
          <a:noFill/>
        </p:spPr>
      </p:pic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491880" y="260648"/>
            <a:ext cx="543609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spc="50" normalizeH="0" baseline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Самая главная картина в его творчестве - холст </a:t>
            </a:r>
            <a:r>
              <a:rPr kumimoji="0" lang="ru-RU" sz="2000" b="1" i="0" u="none" strike="noStrike" spc="50" normalizeH="0" baseline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/>
                <a:ea typeface="Times New Roman" pitchFamily="18" charset="0"/>
                <a:cs typeface="Tahoma" pitchFamily="34" charset="0"/>
              </a:rPr>
              <a:t>«</a:t>
            </a:r>
            <a:r>
              <a:rPr kumimoji="0" lang="ru-RU" sz="2000" b="1" i="0" u="none" strike="noStrike" spc="50" normalizeH="0" baseline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Грачи прилетели</a:t>
            </a:r>
            <a:r>
              <a:rPr kumimoji="0" lang="ru-RU" sz="2000" b="1" i="0" u="none" strike="noStrike" spc="50" normalizeH="0" baseline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libri"/>
                <a:ea typeface="Times New Roman" pitchFamily="18" charset="0"/>
                <a:cs typeface="Tahoma" pitchFamily="34" charset="0"/>
              </a:rPr>
              <a:t>»</a:t>
            </a:r>
            <a:r>
              <a:rPr kumimoji="0" lang="ru-RU" sz="2000" b="1" i="0" u="none" strike="noStrike" spc="50" normalizeH="0" baseline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. Пейзаж русской Земли, пробуждающейся от зимней спячки.</a:t>
            </a:r>
            <a:endParaRPr kumimoji="0" lang="ru-RU" sz="2000" b="1" i="0" u="none" strike="noStrike" spc="50" normalizeH="0" baseline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spc="50" normalizeH="0" baseline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В семидесятые годы 19 века, Алексей Кондратьевич работает преподавателем в Московском училище живописи, в котором он получал навыки художественного мастерства. Время берет свое, и теперь уже состоявшийся художник Саврасов, учит таких же подростков, каким, когда-то был он сам.</a:t>
            </a:r>
            <a:endParaRPr kumimoji="0" lang="ru-RU" sz="2000" b="1" i="0" u="none" strike="noStrike" spc="50" normalizeH="0" baseline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2592288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683568" y="4797152"/>
            <a:ext cx="79208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В семидесятых годах 19 века у Алексея Кондратьевича начинает ломаться жизнь. В творчестве наступил кризис, пошатнулось здоровье, распался бывший доселе счастливый брак. Саврасов пил.</a:t>
            </a:r>
          </a:p>
          <a:p>
            <a:pPr algn="ctr"/>
            <a:endParaRPr lang="ru-RU" sz="20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27584" y="4437112"/>
            <a:ext cx="48245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похоронен на Ваганьковском кладбище в Москве.</a:t>
            </a:r>
          </a:p>
          <a:p>
            <a:pPr algn="ctr"/>
            <a:endParaRPr lang="ru-RU" dirty="0"/>
          </a:p>
        </p:txBody>
      </p:sp>
      <p:pic>
        <p:nvPicPr>
          <p:cNvPr id="7" name="Рисунок 6" descr="https://upload.wikimedia.org/wikipedia/commons/thumb/7/79/Grave-savrasov.jpg/185px-Grave-savrasov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2852936"/>
            <a:ext cx="2843808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987824" y="476672"/>
            <a:ext cx="61561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ru-RU" sz="2400" b="1" i="0" u="none" strike="noStrike" spc="50" normalizeH="0" baseline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Алексей Кондратьевич Саврасов умер 26 сентября 1897 года. Был гениальным художником, сумевшим оставить после себя большое культурное наследие картин, а также учеников – замечательных художников Коровина и Левитана.</a:t>
            </a:r>
          </a:p>
          <a:p>
            <a:endParaRPr lang="ru-RU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8" name="Рисунок 7" descr="Саврасов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60648"/>
            <a:ext cx="2376264" cy="32143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pic>
        <p:nvPicPr>
          <p:cNvPr id="3" name="Рисунок 2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2592288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915816" y="-57764"/>
            <a:ext cx="6048672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Первоначальные этюды к картине "Грачи прилетели" А. Саврасов писал в селе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Молвитино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, находившемся близ Костромы. Это было довольно большое село со старинной церковью на окраине. Церковь была построена в конце XVIII века. Колокольня с кокошниками у основания остроконечного шатра, белый храм с пятью небольшими куполами. Потемневшие от времени избы, крестовые дворы, деревья с мокрыми стволами, свисающие с крыш длинные сосульки... Сколько было таких сел в России! Правда, рассказывают, что из этих мест происходил родом Иван Сусанин.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pic>
        <p:nvPicPr>
          <p:cNvPr id="3" name="Рисунок 2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2592288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915816" y="747513"/>
            <a:ext cx="590465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А.К. Саврасов приехал 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Молвитино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марте 1871 года, здесь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много и плодотворно работал над этюдами с натуры, так что ни одна мелочь не ускользала от его пристального взгляда. Уже в первых этюдах тонкие, трепетные стволы берез потянулись к солнцу, просыпалась от зимней спячки земля. Все оживало с наступлением весны - любимой поры художника.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pic>
        <p:nvPicPr>
          <p:cNvPr id="3" name="Рисунок 2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2592288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139952" y="210026"/>
            <a:ext cx="432048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Доработка картины происходила в Москве, в мастерской художника. В конце 1871 года картина «Грачи прилетели» впервые предстала перед публикой на первой выставке Товарищества </a:t>
            </a:r>
            <a:r>
              <a:rPr lang="ru-RU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передвижных </a:t>
            </a:r>
            <a:r>
              <a:rPr lang="ru-RU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художественных выставок «Грачи» стали открытием в живописи. Статичные пейзажи </a:t>
            </a:r>
            <a:r>
              <a:rPr lang="ru-RU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Куинджи </a:t>
            </a:r>
            <a:r>
              <a:rPr lang="ru-RU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Шишкина сразу потеряли статус новаторских.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Красное дерев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04" cy="6858000"/>
          </a:xfrm>
          <a:prstGeom prst="rect">
            <a:avLst/>
          </a:prstGeom>
          <a:noFill/>
        </p:spPr>
      </p:pic>
      <p:pic>
        <p:nvPicPr>
          <p:cNvPr id="3" name="Рисунок 2" descr="Картинки по запросу картина саврасова грачи прилетел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2592288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419872" y="1462718"/>
            <a:ext cx="532859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Произведение было сразу же куплено Павлом Третьяковым для его коллекции. В 1872 году 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Саврасову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было впервые заказано повторение картины «Грачи прилетели». Позже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Саврасовым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было сделано ещё несколько копий картины.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4d6ac07-9d60-403d-ada4-7b1b04443535">6V4XDJZHKHHZ-516-3368</_dlc_DocId>
    <_dlc_DocIdUrl xmlns="d4d6ac07-9d60-403d-ada4-7b1b04443535">
      <Url>http://www.eduportal44.ru/sharya_r/1/_layouts/15/DocIdRedir.aspx?ID=6V4XDJZHKHHZ-516-3368</Url>
      <Description>6V4XDJZHKHHZ-516-3368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69E442FA96BE40A2A1A0B4A65C32D3" ma:contentTypeVersion="1" ma:contentTypeDescription="Создание документа." ma:contentTypeScope="" ma:versionID="d9abfe9ce6a7e7594973e40bfef06546">
  <xsd:schema xmlns:xsd="http://www.w3.org/2001/XMLSchema" xmlns:xs="http://www.w3.org/2001/XMLSchema" xmlns:p="http://schemas.microsoft.com/office/2006/metadata/properties" xmlns:ns2="d4d6ac07-9d60-403d-ada4-7b1b04443535" targetNamespace="http://schemas.microsoft.com/office/2006/metadata/properties" ma:root="true" ma:fieldsID="9058e835868557ab8529148d3338b13c" ns2:_="">
    <xsd:import namespace="d4d6ac07-9d60-403d-ada4-7b1b0444353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6ac07-9d60-403d-ada4-7b1b0444353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3A63F3A-15A9-46F3-8015-B774924D9539}"/>
</file>

<file path=customXml/itemProps2.xml><?xml version="1.0" encoding="utf-8"?>
<ds:datastoreItem xmlns:ds="http://schemas.openxmlformats.org/officeDocument/2006/customXml" ds:itemID="{EF2C6374-EF24-4624-8369-6A0498D006BE}"/>
</file>

<file path=customXml/itemProps3.xml><?xml version="1.0" encoding="utf-8"?>
<ds:datastoreItem xmlns:ds="http://schemas.openxmlformats.org/officeDocument/2006/customXml" ds:itemID="{2C60F88E-10E1-4476-8927-C1D10EE5290A}"/>
</file>

<file path=customXml/itemProps4.xml><?xml version="1.0" encoding="utf-8"?>
<ds:datastoreItem xmlns:ds="http://schemas.openxmlformats.org/officeDocument/2006/customXml" ds:itemID="{995854E4-D7E0-44F4-B4AF-BC04F8C32A4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700</Words>
  <Application>Microsoft Office PowerPoint</Application>
  <PresentationFormat>Экран (4:3)</PresentationFormat>
  <Paragraphs>22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Ольга</cp:lastModifiedBy>
  <cp:revision>11</cp:revision>
  <dcterms:created xsi:type="dcterms:W3CDTF">2017-06-14T16:30:08Z</dcterms:created>
  <dcterms:modified xsi:type="dcterms:W3CDTF">2017-06-14T18:11:18Z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f60857e9-074a-417d-8a17-5c1ba37e8426</vt:lpwstr>
  </property>
  <property fmtid="{D5CDD505-2E9C-101B-9397-08002B2CF9AE}" pid="3" name="ContentTypeId">
    <vt:lpwstr>0x010100D169E442FA96BE40A2A1A0B4A65C32D3</vt:lpwstr>
  </property>
</Properties>
</file>