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558E-9BE6-4B21-A740-E40104B9E9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55EF-52CB-44DF-A49F-EF7CA358B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 dir="vert"/>
    <p:sndAc>
      <p:stSnd>
        <p:snd r:embed="rId13" name="typ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peterburg.biz/images/bel1b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однотонные"/>
          <p:cNvPicPr>
            <a:picLocks noChangeAspect="1" noChangeArrowheads="1"/>
          </p:cNvPicPr>
          <p:nvPr/>
        </p:nvPicPr>
        <p:blipFill>
          <a:blip r:embed="rId3" cstate="print"/>
          <a:srcRect b="344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908720"/>
            <a:ext cx="4285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6350" stA="55000" endA="50" endPos="85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ПУТЕШЕСТВИЕ </a:t>
            </a:r>
            <a:br>
              <a:rPr lang="ru-RU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6350" stA="55000" endA="50" endPos="85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6350" stA="55000" endA="50" endPos="85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ПЕТЕРБУРГУ </a:t>
            </a:r>
            <a:br>
              <a:rPr lang="ru-RU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6350" stA="55000" endA="50" endPos="85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6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990099"/>
              </a:solidFill>
              <a:effectLst>
                <a:reflection blurRad="6350" stA="55000" endA="50" endPos="85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 descr="Картинки по запросу мосты петербурга"/>
          <p:cNvPicPr>
            <a:picLocks noChangeAspect="1" noChangeArrowheads="1"/>
          </p:cNvPicPr>
          <p:nvPr/>
        </p:nvPicPr>
        <p:blipFill>
          <a:blip r:embed="rId4" cstate="print"/>
          <a:srcRect b="4851"/>
          <a:stretch>
            <a:fillRect/>
          </a:stretch>
        </p:blipFill>
        <p:spPr bwMode="auto">
          <a:xfrm>
            <a:off x="899592" y="2708920"/>
            <a:ext cx="75608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лые ночи в Санкт-Петербурге">
            <a:hlinkClick r:id="rId4" tgtFrame="&quot;_self&quot;"/>
          </p:cNvPr>
          <p:cNvPicPr/>
          <p:nvPr/>
        </p:nvPicPr>
        <p:blipFill>
          <a:blip r:embed="rId5" cstate="print"/>
          <a:srcRect b="6135"/>
          <a:stretch>
            <a:fillRect/>
          </a:stretch>
        </p:blipFill>
        <p:spPr bwMode="auto">
          <a:xfrm>
            <a:off x="827584" y="476672"/>
            <a:ext cx="7617460" cy="405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548680"/>
            <a:ext cx="38978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И, не пуская тьму ночную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На золотые небеса,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Одна заря сменить другую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Спешит, дав ночи полчаса</a:t>
            </a:r>
            <a:r>
              <a:rPr lang="ru-RU" sz="2400" i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3" y="4005064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Вот Вам и поэтическое определение самого романтического периода в жизни «Северной Пальмиры» -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белых ночей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Именно потому, что Петербург – северный город, подобное природное явление присутствует здесь несколько недель – с 10-х чисел июня по начало июля.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География подарила Петербургу роскошное природно-климатическое явление, ставшее почти сразу знаменитым символом города на Неве, его романтически - чувственной и эстетически- зрелищной «визиткой».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5940425" cy="400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больница святого георгия"/>
          <p:cNvPicPr/>
          <p:nvPr/>
        </p:nvPicPr>
        <p:blipFill>
          <a:blip r:embed="rId5" cstate="print"/>
          <a:srcRect t="12297" b="12712"/>
          <a:stretch>
            <a:fillRect/>
          </a:stretch>
        </p:blipFill>
        <p:spPr bwMode="auto">
          <a:xfrm>
            <a:off x="4211960" y="2204864"/>
            <a:ext cx="4563773" cy="256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4293096"/>
            <a:ext cx="9143999" cy="23391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Городская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больница Святого Георгия 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это крупный медицинский комплекс состоящий из 16 стационарных отделений хирургического и терапевтического профилей, 5 диагностических отделений, а также амбулаторно-поликлинического отделения с профильными кабинетами. Основной принцип  работы - сочетание лучших старых традиций и новых технологий при оказании диагностической и лечебной помощи пациентам с самыми различными заболеваниями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0"/>
          </a:xfrm>
          <a:prstGeom prst="rect">
            <a:avLst/>
          </a:prstGeom>
          <a:noFill/>
        </p:spPr>
      </p:pic>
      <p:pic>
        <p:nvPicPr>
          <p:cNvPr id="3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памятник бегемоту в питер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5940425" cy="39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332656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Петербурге есть интересный и необычный памятник… </a:t>
            </a:r>
            <a:r>
              <a:rPr lang="ru-RU" sz="2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бегемоту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точнее </a:t>
            </a:r>
            <a:r>
              <a:rPr lang="ru-RU" b="1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бегемотихе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 ним связана красивая и грустная история о любви и преданности</a:t>
            </a:r>
            <a:endParaRPr lang="ru-RU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2936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XVIII веке влюблённая пара была разлучена родителями. История не нова и могла бы быть похожа на судьбу известных шекспировских героев: девушка, как и Джульетта, хотела покончить с собой, бросившись в Неву, а за ней, не пережив горя, последовал и её преданный возлюбленный, попытавшись разделить участь Ромео. Однако, наша «повесть» совсем не самая печальная на свете, потому что влюблённым было суждено выжить. На их счастье в Неве оказалась </a:t>
            </a:r>
            <a:r>
              <a:rPr lang="ru-RU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бегемотиха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которая спасла влюблённых. Девушка схватилась за её правое ухо, а парень – за левое: так они и доплыли до берега, где тут же и поженились. Спасительницу назвали Тоней и стали её почитать как покровительницу влюблённых, а также как символ благополучия и единства. Сегодня, благодаря декану филологического факультета СПБГУ Сергею Богданову, бронзовая скульптура Тони находится во дворе корпуса филфака. Рядом с ней находится табличка, которая гласит, что девушка, мечтающая о женихе, должна подержаться за правое ухо Тони, а молодой человек, желающий найти невесту – за левое. Не удивительно, что уши у </a:t>
            </a:r>
            <a:r>
              <a:rPr lang="ru-RU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бегемотихи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теперь сияют, как золото. Вот только правое ушко натёрто гораздо сильнее…</a:t>
            </a:r>
            <a:b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opeterburge.ru/images/photo_gallery/Nazvanija_ulic/B/bolshaya-morskaya-ulitsa/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2657"/>
            <a:ext cx="59404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780928"/>
            <a:ext cx="91439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Большая Морская улица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один из двух исторических проездов, связывавших образованное в 1704 году для строительства судов Адмиралтейство с поселениями трудившихся на нем «мастеровых» — рабочего люда и матросов. Первый из этих проездов, расположенных на левобережье Невы, в 1731 году был назван Малой Морской улицей. Спустя 2 года (в 1733 году) второй проезд нарекли Большой Морской улицей.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Изначально протяженность Большой Морской улицы была намного меньше нынешней, поскольку некоторые ее современные участки долгое время считались самостоятельными улицами и имели собственные названия. 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Неоднократно менял названия участок, соединявший Дворцовую площадь и Невский проспект: он был и Большой Луговой, и Луговой, и Малой Миллионной Луговой и Малой Миллионной улицей. 16 апреля 1887 года было принято постановление, в соответствии с которым произошло объединение всех названных участков в одну Большую Морскую улицу.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43434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Неоднократно менял названия участок, соединявший Дворцовую площадь и Невский проспект: он был и Большой Луговой, и Луговой, и Малой Миллионной Луговой и Малой Миллионной улицей. 16 апреля 1887 года было принято постановление, в соответствии с которым произошло объединение всех названных участков в одну Большую Морскую улицу.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AutoShape 2" descr="1200px Bolshoy Konushenny Bridge SPB 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Рисунок 3" descr="http://opeterburge.ru/images/photo_gallery/Parki/botanicheskij-sad/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47525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188640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Роскошный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Ботанический сад 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это настоящая гордость жителей</a:t>
            </a:r>
          </a:p>
          <a:p>
            <a:pPr algn="ctr"/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Санкт-Петербурга.</a:t>
            </a:r>
          </a:p>
          <a:p>
            <a:pPr algn="ctr" fontAlgn="base"/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Здесь можно не только отдохнуть, полюбовавшись природой, но и насладиться потрясающим видовым разнообразием флоры и диковинными растениями. В холодное время года неизгладимое впечатление оставит посещение оранжереи и дендрария, где собраны удивительные представители растительности различных стран и континентов.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Ботанического сада началась с приказа Петра Первого, который в 1712 году велел организовать на этом месте Аптекарский огород.</a:t>
            </a:r>
            <a:b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за два года огород постепенно преобразился и стал больше походить на восхитительный сад, территория которого занимала практически весь Вороний остров.</a:t>
            </a:r>
            <a:b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opeterburge.ru/images/photo_gallery/vokzaly/1200px-Spb_06-2012_Baltic_Railway_Term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"/>
            <a:ext cx="594042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7809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железной дороги между Петербургом и Петергофом совпало по времени с событиями Крымской войны, поэтому денег на строительство в казне катастрофически не хватало. Однако петербуржец, барон А.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Штиглиц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взял на себя большую часть расходов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3305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Разработал проект здания известный архитектор А.И.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Кракау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В своем проекте он использовал архитектурный облик Восточного вокзала в Париже. Здание выполнено в стиле ренессанса.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Вокзал получил название - Петергофский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0120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1864 году железнодорожную линию проложили до Ораниенбаума (Ломоносов), а в 1872 году соединили с другой веткой, которая соединяла Гатчину с прибалтийскими городами Нарвой и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Ревелем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Поэтому вскоре Петергофский вокзал переименовали в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Балтийский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Bankovskii mos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32656"/>
            <a:ext cx="594042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Являясь одним из нескольких, сохранившихся в Санкт-Петербурге, уникальных по своей конструкции висячих мостов,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Банковский мост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пересекает канал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Грибоедова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и располагается  напротив бывшего Ассигнационного банка, в здании которого в настоящее время находится Финансово-экономический институт. Нетрудно догадаться, что название мост получил именно от своего соседа – того самого, не дожившего до наших дней, Ассигнационного банка.       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Сооружение пешеходного Банковского моста произошло в 1825 году, по проекту инженеров В.К.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Треттера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В.А.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Христиановича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Нужно отметить, что возведенный мост стал одним из первых цепных, висячих мостов и выделился своей легкостью и изяществом оформления. 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Царское село и Екатерининский Дворец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32656"/>
            <a:ext cx="562165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645024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Большой Екатерининский дворец</a:t>
            </a:r>
          </a:p>
          <a:p>
            <a:pPr algn="just" fontAlgn="base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Здание было заложено по приказу Екатерины I в 1717 году. Над дворцом работал архитектор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Браунштейн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Но современный вид сложился в результате перестройки дворца, которой руководили архитекторы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Земцов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Квасов и Чевакинский, а затем Растрелли. Именно Растрелли является основным творцом архитектуры здания, скульптурного оформления его фасадов и всей планировки и декоративной отделки залов.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3861048"/>
            <a:ext cx="77048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Янтарная комната (Янтарный Кабинет) является одним из самых популярных помещений Екатерининского дворца среди туристов, одной из достопримечательностей России. Этот известный по всему миру шедевр ювелирного искусства с самого момента своего создания был окружен легендами и мифами.</a:t>
            </a:r>
          </a:p>
        </p:txBody>
      </p:sp>
      <p:pic>
        <p:nvPicPr>
          <p:cNvPr id="4" name="Рисунок 3" descr="Картинки по запросу большой екатерининский дворец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88640"/>
            <a:ext cx="446449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и по запросу большой екатерининский дворец"/>
          <p:cNvPicPr/>
          <p:nvPr/>
        </p:nvPicPr>
        <p:blipFill>
          <a:blip r:embed="rId5" cstate="print"/>
          <a:srcRect b="6126"/>
          <a:stretch>
            <a:fillRect/>
          </a:stretch>
        </p:blipFill>
        <p:spPr bwMode="auto">
          <a:xfrm>
            <a:off x="4788024" y="188640"/>
            <a:ext cx="421306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троице измайловский собор сп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59404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272677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Тро́ице-Изма́йловский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собо́р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</a:t>
            </a:r>
            <a:r>
              <a:rPr lang="ru-RU" b="1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Тро́ицкий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собо́р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 — православный собор на Троицком проспекте в Адмиралтейском районе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Санк-Петербурга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Полное историческое наименование — 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Собор Святой </a:t>
            </a:r>
            <a:r>
              <a:rPr lang="ru-RU" b="1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Живоначальной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Троицы </a:t>
            </a:r>
            <a:r>
              <a:rPr lang="ru-RU" b="1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Лейб-Гвардии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Измайловского полка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Троице-Измайловский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собор - один из самых больших монументальных храмов Санкт-Петербурга. Его ярко-синие купола, которые раньше были украшены звездами, можно увидеть с расстояния 20 км от города. Собор был возведен архитектором В. Стасовым в 1828-1835 годах в честь лейб-гвардии Измайловского полка, одного из старейших в России. 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spb.sutochno.ru/doc/images/galleries/166/petergo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88640"/>
            <a:ext cx="46085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достопримечательности питера"/>
          <p:cNvPicPr/>
          <p:nvPr/>
        </p:nvPicPr>
        <p:blipFill>
          <a:blip r:embed="rId5" cstate="print"/>
          <a:srcRect r="34339"/>
          <a:stretch>
            <a:fillRect/>
          </a:stretch>
        </p:blipFill>
        <p:spPr bwMode="auto">
          <a:xfrm>
            <a:off x="5004048" y="260648"/>
            <a:ext cx="390532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867889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Триумф, торжество, победа — вот какой смысл заложен в одном из самых красивых фонтанных комплексов мира, в блестящем памятнике искусства барокко, в легендарном </a:t>
            </a:r>
            <a:r>
              <a:rPr kumimoji="0" lang="ru-RU" sz="20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Большом каскаде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Петергофа. Но этот каскад — не просто шедевр в архитектурном плане, но и кульминация всего дворцово-паркового комплекса Петра, его апогей, венец, зенит славы.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Художественный замысел Большого каскада восходит к началу 18 столетия. Его главная идея — прославление торжества России, которая получила выход к Балтийскому морю и победила в Северной войне могущественного противника — Швецию, став одной из величайших держав в Европе.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BOLSHOJ DO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08720"/>
            <a:ext cx="5940425" cy="37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XIX веке в районе нынешнего дома № 4 по Литейному проспекту располагался старый пушечный двор (Старый арсенал). В 1865 году его отдали в распоряжение Окружного суда и Судебной палаты, где проходили самые известные политические процессы столицы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72677"/>
            <a:ext cx="91439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начале 30-х годов XX века по инициативе С.М. Кирова на месте окружного суда были построены два административных здания, соединенных между собой общими коридорами и переходами.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1932 г. С этого же года в зданиях разместилось управление НКВД, позже сюда переехало управление КГБ.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«Большой дом»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его стали называть в народе, стал символом беззакония и террора, знаком беды. В тяжелые годы репрессий через кабинеты этого дома  прошли тысячи заключенных ленинградцев, многие из которых вскоре были расстреляны. 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6V4XDJZHKHHZ-516-3369</_dlc_DocId>
    <_dlc_DocIdUrl xmlns="d4d6ac07-9d60-403d-ada4-7b1b04443535">
      <Url>http://www.eduportal44.ru/sharya_r/1/_layouts/15/DocIdRedir.aspx?ID=6V4XDJZHKHHZ-516-3369</Url>
      <Description>6V4XDJZHKHHZ-516-3369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11E713-FAA3-4804-84F4-A8CAA64BCD26}"/>
</file>

<file path=customXml/itemProps2.xml><?xml version="1.0" encoding="utf-8"?>
<ds:datastoreItem xmlns:ds="http://schemas.openxmlformats.org/officeDocument/2006/customXml" ds:itemID="{38055109-15B7-4336-890B-92C4C3988746}"/>
</file>

<file path=customXml/itemProps3.xml><?xml version="1.0" encoding="utf-8"?>
<ds:datastoreItem xmlns:ds="http://schemas.openxmlformats.org/officeDocument/2006/customXml" ds:itemID="{CB92BA72-2884-43B6-8FB8-3230BE59444D}"/>
</file>

<file path=customXml/itemProps4.xml><?xml version="1.0" encoding="utf-8"?>
<ds:datastoreItem xmlns:ds="http://schemas.openxmlformats.org/officeDocument/2006/customXml" ds:itemID="{E104C95A-5390-41CD-AB3E-7D7098778BEF}"/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796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33</cp:revision>
  <dcterms:created xsi:type="dcterms:W3CDTF">2017-06-16T05:54:20Z</dcterms:created>
  <dcterms:modified xsi:type="dcterms:W3CDTF">2021-01-31T19:23:15Z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0x010100D169E442FA96BE40A2A1A0B4A65C32D3</vt:lpwstr>
  </property>
  <property fmtid="{D5CDD505-2E9C-101B-9397-08002B2CF9AE}" pid="3" name="_dlc_DocIdItemGuid">
    <vt:lpwstr>86abd208-78b6-4373-824b-405bd7af7731</vt:lpwstr>
  </property>
</Properties>
</file>