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8" r:id="rId6"/>
    <p:sldId id="269" r:id="rId7"/>
    <p:sldId id="267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294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35369-63D9-49E7-902A-B73B979F241C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4D4E-AD99-4F77-A173-F97E7AD2B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масленица современные тради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06892"/>
            <a:ext cx="7632848" cy="4574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188640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БОЯРЫНЯ</a:t>
            </a:r>
          </a:p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МАСЛЕНИЦА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3691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этого дня начинались разные развлечения: катания на санях, народные гулянья, представления. В больших деревянных балаганах давали представления во главе с Петрушкой и "Масленичным Дедом". На улицах попадались большие группы ряженых, в масках, разъезжавших по знакомым домам, где экспромтом устраивались веселые домашние концерты. Большими компаниями катались по городу, на тройках и на простых розвальнях. Катались на санках с обледенелых гор.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Вообще, все масленичные забавы и потехи клонились, по сути дела, к сватовству, чтобы после великого поста играть на Красной горке свадьбу.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lvl="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Гостей принимали-встречали у ворот, у крыльца. После угощения отпускали покататься на горы, где братцы высматривали невест, а сестрицы поглядывали украдкой на суженых.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 b="13406"/>
          <a:stretch>
            <a:fillRect/>
          </a:stretch>
        </p:blipFill>
        <p:spPr bwMode="auto">
          <a:xfrm>
            <a:off x="179512" y="188640"/>
            <a:ext cx="417646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ртинки по запросу масленица катание на саня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0648"/>
            <a:ext cx="3954448" cy="249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2204864"/>
            <a:ext cx="416652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Вторник  -  </a:t>
            </a:r>
            <a:r>
              <a:rPr lang="ru-RU" sz="2800" b="1" i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</a:t>
            </a:r>
            <a:r>
              <a:rPr lang="ru-RU" sz="2800" b="1" i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аигрыш</a:t>
            </a:r>
            <a:endParaRPr lang="ru-RU" sz="2800" b="1" i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Картинки по запросу масленица современные тради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и по запросу масленица современные традиции"/>
          <p:cNvPicPr/>
          <p:nvPr/>
        </p:nvPicPr>
        <p:blipFill>
          <a:blip r:embed="rId4" cstate="print"/>
          <a:srcRect b="4574"/>
          <a:stretch>
            <a:fillRect/>
          </a:stretch>
        </p:blipFill>
        <p:spPr bwMode="auto">
          <a:xfrm>
            <a:off x="4788024" y="332657"/>
            <a:ext cx="408194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627784" y="2924944"/>
            <a:ext cx="464400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Среда - Лакомка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331857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каждой семье накрывали столы с вкусной едой, пекли блины, в деревнях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складчину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варили пиво. Повсюду появлялись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торговые палатки. В них продавались горячие сбитни (напиток из воды, меда и пряностей), каленые орехи, медовые пряники. Здесь же, прямо под открытым небом, из кипящего самовара можно было выпить чаю.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Лакомку тещи принимали зятьев к блинам, а для забавы зятьев созывали всех родных.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ведь раньше зятьев было не один-два, как в современных семьях, а по пять-десять! Вот и приходилось теще всех привечать и угощать, да так, чтобы ни один в обиде не остался.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вечерам пели песни про заботливую тещу, угощающую зятя блинами,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разыгрывали фарсы с наряженным медведем про то, как теща для зятя блины пекла, как у тещи головушка болит, как зятек-то теще спасибо сказал.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Считалось, что в Масленицу, а особенно на Лакомку, нужно есть столько, сколько душе угодно, или, как говорили в народе, «сколько раз собака хвостом махнет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40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масленица кулачные бо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2484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supercook.ru/images-maslenica/rus-masl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37062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3068960"/>
            <a:ext cx="7871065" cy="7386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Четверг - Разгул (перелом, широкий четверг)</a:t>
            </a:r>
            <a:endParaRPr lang="ru-RU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61048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</a:rPr>
              <a:t>На этот день приходилась середина игр и веселья. Возможно, именно тогда проходили и жаркие масленичные кулачные бои, кулачки, ведущие свое начало из Древней Руси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</a:rPr>
              <a:t>В этот день чтобы помочь солнцу прогнать зиму, люди устраивают по традиции катание на лошадях "по солнышку" ‑ то есть по часовой стрелке вокруг деревни. Главное для мужской половины в четверг ‑ оборона или взятие снежного городка.</a:t>
            </a: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63688" y="0"/>
            <a:ext cx="55081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Пятница - Тещины вечера</a:t>
            </a:r>
            <a:endParaRPr kumimoji="0" lang="ru-RU" sz="24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6672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успели тещи в среду накормить зятьев блинами, как уж теперь зятья приглашают их к себе в гости! Ведь в пятницу, на тещины вечерки зятья угощали матерей своих жен блинами да сладостями.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Зять должен был накануне вечером лично пригласить тещу, а утром прислать за ней специальных, парадных "</a:t>
            </a:r>
            <a:r>
              <a:rPr lang="ru-RU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позываток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". Чем больше оказывалось "званных", тем больше оказывалось теще почестей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just"/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Неуважение зятя к этому событию считалось бесчестием и обидой и было поводом к вечной вражде между ним и тещей.</a:t>
            </a:r>
          </a:p>
          <a:p>
            <a:pPr lvl="0"/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4509120"/>
            <a:ext cx="741769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Суббота</a:t>
            </a:r>
            <a:r>
              <a:rPr lang="ru-RU" sz="2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— </a:t>
            </a:r>
            <a:r>
              <a:rPr lang="ru-RU" sz="2400" b="1" i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Золовкины</a:t>
            </a:r>
            <a:r>
              <a:rPr lang="ru-RU" sz="2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посиделки</a:t>
            </a:r>
            <a:endParaRPr lang="ru-RU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57192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субботу, на </a:t>
            </a:r>
            <a:r>
              <a:rPr lang="ru-RU" sz="20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золовкины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посиделки (золовка - сестра мужа) молодая невестка приглашала родных мужа к себе в гости.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40"/>
          </a:xfrm>
          <a:prstGeom prst="rect">
            <a:avLst/>
          </a:prstGeom>
          <a:noFill/>
        </p:spPr>
      </p:pic>
      <p:pic>
        <p:nvPicPr>
          <p:cNvPr id="6" name="Рисунок 5" descr="Картинки по запросу масленица на руси стол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402261" cy="268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27376" y="188640"/>
            <a:ext cx="56166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Воскресенье - Прощенный день</a:t>
            </a: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sz="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8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140968"/>
            <a:ext cx="4442629" cy="341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692697"/>
            <a:ext cx="52920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России этот день называли "Прощеным воскресеньем", когда близкие люди просили друг у друга прощения за все причиненные им обиды и неприятности; по вечерам принято было посещать кладбища и “прощаться” с умершими.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Вечером между родными и близкими происходило Прощение: дети кланялись в ноги своим родителям и просили прощения, после них приходили все близкие и родные. Таким образом, люди освобождались от старых обид, накопленных за год, и встречали новый год с чистым сердцем и легкой душой.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масленица современные тради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76872"/>
            <a:ext cx="676875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Основным эпизодом последнего дня были "проводы Масленицы". К этому дню делали чучело Масленицы из соломы или тряпок, наряжали его обычно в женскую одежду, несли через всю деревню, иногда посадив чучело на колесо, воткнутое сверху на шест; выйдя за село, чучело либо топили в проруби, либо сжигали или просто разрывали на части, а оставшуюся солому раскидывали по полю: на богатый урожай.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40"/>
          </a:xfrm>
          <a:prstGeom prst="rect">
            <a:avLst/>
          </a:prstGeom>
          <a:noFill/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248472" cy="302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4797152"/>
            <a:ext cx="91440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Единственное, что делают практически все, так это пекут блины и приглашают к себе гостей на угощения.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В некоторых семьях сохраняется традиция среды и пятницы (лакомки и тещины вечерки).</a:t>
            </a:r>
          </a:p>
          <a:p>
            <a:endParaRPr lang="ru-RU" dirty="0"/>
          </a:p>
        </p:txBody>
      </p:sp>
      <p:pic>
        <p:nvPicPr>
          <p:cNvPr id="7170" name="Picture 2" descr="Картинки по запросу масленица бли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44824"/>
            <a:ext cx="417646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на Руси можно было устраивать шумные гулянья на протяжении всей недели, то в современном мире это проблематично. Из-за того, что подавляющее большинство </a:t>
            </a:r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 работает, ритуалы каждого дня недели практически не соблюдаются.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58326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артинки по запросу масленица на руси стол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2552908"/>
            <a:ext cx="2880320" cy="430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Картинки по запросу масленица гулян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608416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2132856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 вот в последний день недели до сих пор во многих городах проходят шумные и 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массовые гулянья.</a:t>
            </a:r>
            <a:endParaRPr lang="ru-RU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Именно в этот день практически во всех городах России устраиваются веселые гулянья. Соблюдаются обе традиции последнего дня Масленицы.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 descr="Картинки по запросу масленица гуляни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7800" y="188640"/>
            <a:ext cx="2616200" cy="174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40"/>
            <a:ext cx="9144000" cy="6870340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масленица современные традиции"/>
          <p:cNvPicPr/>
          <p:nvPr/>
        </p:nvPicPr>
        <p:blipFill>
          <a:blip r:embed="rId3" cstate="print"/>
          <a:srcRect l="8000" t="12791" r="14667"/>
          <a:stretch>
            <a:fillRect/>
          </a:stretch>
        </p:blipFill>
        <p:spPr bwMode="auto">
          <a:xfrm>
            <a:off x="0" y="764704"/>
            <a:ext cx="46805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1628800"/>
            <a:ext cx="504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МАСЛЕНИЦА - ПРАЗДНИК, СОХРАНИВШИЙСЯ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НА РУСИ С  ЯЗЫЧЕСКИХ ВРЕМЕН.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ОБРЯД ПРАЗДНОВАНИЯ МАСЛЕНИЦЫ СВЯЗАН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egoe Print" pitchFamily="2" charset="0"/>
              </a:rPr>
              <a:t>С ПРОВОДАМИ ЗИМЫ И ВСТРЕЧЕЙ ВЕСНЫ.</a:t>
            </a:r>
            <a:endParaRPr lang="ru-RU" sz="2400" b="1" dirty="0">
              <a:latin typeface="Segoe Print" pitchFamily="2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supercook.ru/images-maslenica/rus-masl-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5040560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27984" y="404664"/>
            <a:ext cx="471601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Масленица на протяжении многих веков сохранила характер народного гулянья. Все традиции Масленицы направлены на то, чтобы прогнать зиму и разбудить природу ото сна. Масленицу встречали с величальными песнями на снежных горках. Символом Масленицы было чучело из соломы, обряженное в женские одежды, с которым вместе веселились, а затем хоронили или сжигали на костре вместе с блином, которое чучело держало в руке.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40"/>
            <a:ext cx="9144000" cy="6870340"/>
          </a:xfrm>
          <a:prstGeom prst="rect">
            <a:avLst/>
          </a:prstGeom>
          <a:noFill/>
        </p:spPr>
      </p:pic>
      <p:pic>
        <p:nvPicPr>
          <p:cNvPr id="4" name="Рисунок 3" descr="Картинки по запросу масленица современные тради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60648"/>
            <a:ext cx="5418485" cy="482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210026"/>
            <a:ext cx="446449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Блины являются основным угощением и символом Масленицы. 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Их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пекут каждый день с понедельника, 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особенно много с четверга по воскресенье. Традиция печь блины была на Руси еще со времен поклонения языческим богам. Ведь именно бога солнца Ярило призывали прогнать зиму, а круглый румяный блин очень похож на летнее солнце.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Женщина с блинами в дни празднования Широкой Масленицы в Москве. Архи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716905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78904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Масленица – древний славянский праздник, пришедший к нам из языческой культуры и сохранившийся после принятия христианства. Церковь включила Масленицу в число своих праздников, назвав его Сырной, или Мясопустной неделей, так как Масленица приходится на неделю, предшествующую Великому посту.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Церковь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смотрит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языческую обрядовую сторону этой недели?</a:t>
            </a:r>
            <a:endParaRPr lang="ru-RU" sz="2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одной стороны, христианство отвергает большинство философских посылов язычества. Например, Библии чуждо учение о цикличности времени. Она говорит о том, что время – линейно, что у него, как и у всего бытия, есть отправная точка, а в его основе лежит не что иное, как воля Божья. Также евангельская мысль отрицает идею одушевленности материальной природы, а ведь именно таков был образ мышления у большинства язычников.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12976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Но, с другой стороны, Православие не стало полностью уничтожать Масленицу как светский народный праздник, в котором присутствовали и вполне положительные смыслы. Это и уважение к природе, и трепетное отношение к женщине (особенно в традициях народов Украины и Беларуси), и почитание предков, и любовь к прошлому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03674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Церковь переплавила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Масленицу и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именно это многовековое влияние христианства сделало некогда языческий праздник тем ярким и гротескным периодом, который известен уже несколько столетий. Стараниями Церкви Масленица лишилась прежнего сакрального значения и превратилась в простую неделю отдыха и веселья.</a:t>
            </a:r>
            <a:endParaRPr lang="ru-RU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артинки по запросу масленица современные традиц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604867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2852936"/>
            <a:ext cx="9144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Праславянская Масленица отмечалась в начале весны – в день весеннего равноденствия, когда день окончательно отвоевывал у ночи преимущество. По современному календарю это примерно 21 или 22 марта. В средней полосе, на территории нынешних России, в Беларуси и Украине – регионах, где, собственно, и зародились масличные обычаи, – последние дни первого весеннего месяца всегда были непредсказуемы. То оттепель придет, то морозы прижмут. «Весна с зимой борются», – говорили наши предки. И вот именно на Масленицу проводился некий рубеж, до которого в мире господствовал  холод, а после – окончательно приходило тепло. Все вновь возвращалось на круги своя, и это возвращение жизни было один из главных предметов празднования.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34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84600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 одной из версий, название "масленица"  возникло потому, что на этой неделе, по православному обычаю, мясо уже исключалось из пищи, а молочные продукты еще можно было употреблять.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427565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Масленица ‑ самый веселый и сытный народный праздник, длящийся целую неделю.  Народ его всегда любил и ласково называл "касаточка", "сахарные уста", 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целовальница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", "честная масленица", "веселая", 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пеpепелочка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", 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пеpебуха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", "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объедуха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", "ясочка".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919008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Вся неделя на масленицу именовалась не иначе как "честная, широкая, веселая,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боярыня ‑ масленица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госпожа масленица". До сих пор каждый день недели 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имеет своё название,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которое говорит о том, что в этот день нужно делать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supercook.ru/images-maslenica/rus-masl-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573016"/>
            <a:ext cx="914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этот день из соломы делали чучело, надевали на него старую женскую одежду, насаживали это чучело на шест и с пением возили на санях по деревне. Затем Масленицу ставили на снежной горе, где начиналось катание на санях.</a:t>
            </a:r>
          </a:p>
          <a:p>
            <a:pPr algn="ctr">
              <a:buFont typeface="Arial" pitchFamily="34" charset="0"/>
              <a:buChar char="•"/>
            </a:pPr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Богатые люди начинали печь блины с понедельника, бедные - с четверга или пятницы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endParaRPr lang="ru-RU" sz="20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7" name="Рисунок 6" descr="http://supercook.ru/images-maslenica/rus-masl-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8640"/>
            <a:ext cx="436576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2924944"/>
            <a:ext cx="6264696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Понедельник - Встреча</a:t>
            </a:r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169E442FA96BE40A2A1A0B4A65C32D3" ma:contentTypeVersion="1" ma:contentTypeDescription="Создание документа." ma:contentTypeScope="" ma:versionID="d9abfe9ce6a7e7594973e40bfef06546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6V4XDJZHKHHZ-516-3378</_dlc_DocId>
    <_dlc_DocIdUrl xmlns="d4d6ac07-9d60-403d-ada4-7b1b04443535">
      <Url>http://www.eduportal44.ru/sharya_r/1/_layouts/15/DocIdRedir.aspx?ID=6V4XDJZHKHHZ-516-3378</Url>
      <Description>6V4XDJZHKHHZ-516-3378</Description>
    </_dlc_DocIdUrl>
  </documentManagement>
</p:properties>
</file>

<file path=customXml/itemProps1.xml><?xml version="1.0" encoding="utf-8"?>
<ds:datastoreItem xmlns:ds="http://schemas.openxmlformats.org/officeDocument/2006/customXml" ds:itemID="{345C6CA2-9B5C-47F3-8214-54FC4A28F5B8}"/>
</file>

<file path=customXml/itemProps2.xml><?xml version="1.0" encoding="utf-8"?>
<ds:datastoreItem xmlns:ds="http://schemas.openxmlformats.org/officeDocument/2006/customXml" ds:itemID="{7CCAF589-0587-4C8C-B3F9-AC69A76E506B}"/>
</file>

<file path=customXml/itemProps3.xml><?xml version="1.0" encoding="utf-8"?>
<ds:datastoreItem xmlns:ds="http://schemas.openxmlformats.org/officeDocument/2006/customXml" ds:itemID="{83D309C7-2862-491D-9F59-E38196C7EEF1}"/>
</file>

<file path=customXml/itemProps4.xml><?xml version="1.0" encoding="utf-8"?>
<ds:datastoreItem xmlns:ds="http://schemas.openxmlformats.org/officeDocument/2006/customXml" ds:itemID="{AC0930A2-F871-4CDA-9559-3319E241CDF7}"/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878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24</cp:revision>
  <dcterms:created xsi:type="dcterms:W3CDTF">2017-06-15T08:36:22Z</dcterms:created>
  <dcterms:modified xsi:type="dcterms:W3CDTF">2017-06-15T18:45:51Z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0x010100D169E442FA96BE40A2A1A0B4A65C32D3</vt:lpwstr>
  </property>
  <property fmtid="{D5CDD505-2E9C-101B-9397-08002B2CF9AE}" pid="3" name="_dlc_DocIdItemGuid">
    <vt:lpwstr>a8d51b6e-99f9-4198-93b9-f56f3e0f0fe3</vt:lpwstr>
  </property>
</Properties>
</file>