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5" r:id="rId7"/>
    <p:sldId id="264" r:id="rId8"/>
    <p:sldId id="266" r:id="rId9"/>
    <p:sldId id="268" r:id="rId10"/>
    <p:sldId id="263" r:id="rId11"/>
    <p:sldId id="269" r:id="rId12"/>
    <p:sldId id="267" r:id="rId13"/>
    <p:sldId id="260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34" autoAdjust="0"/>
    <p:restoredTop sz="94660"/>
  </p:normalViewPr>
  <p:slideViewPr>
    <p:cSldViewPr snapToGrid="0">
      <p:cViewPr varScale="1">
        <p:scale>
          <a:sx n="67" d="100"/>
          <a:sy n="67" d="100"/>
        </p:scale>
        <p:origin x="-132" y="-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63EA3-37C0-432B-A46B-B829E3A00135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634D-B7F4-43BF-8B8C-58B714CBA4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5479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63EA3-37C0-432B-A46B-B829E3A00135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634D-B7F4-43BF-8B8C-58B714CBA4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5448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63EA3-37C0-432B-A46B-B829E3A00135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634D-B7F4-43BF-8B8C-58B714CBA4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5231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63EA3-37C0-432B-A46B-B829E3A00135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634D-B7F4-43BF-8B8C-58B714CBA4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3840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63EA3-37C0-432B-A46B-B829E3A00135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634D-B7F4-43BF-8B8C-58B714CBA4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926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63EA3-37C0-432B-A46B-B829E3A00135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634D-B7F4-43BF-8B8C-58B714CBA4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7830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63EA3-37C0-432B-A46B-B829E3A00135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634D-B7F4-43BF-8B8C-58B714CBA4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9206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63EA3-37C0-432B-A46B-B829E3A00135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634D-B7F4-43BF-8B8C-58B714CBA4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6469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63EA3-37C0-432B-A46B-B829E3A00135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634D-B7F4-43BF-8B8C-58B714CBA4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406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63EA3-37C0-432B-A46B-B829E3A00135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634D-B7F4-43BF-8B8C-58B714CBA4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1407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63EA3-37C0-432B-A46B-B829E3A00135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634D-B7F4-43BF-8B8C-58B714CBA4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6831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63EA3-37C0-432B-A46B-B829E3A00135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7634D-B7F4-43BF-8B8C-58B714CBA4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353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egypt.ru/DUgallery/DUphotogall/pictures/book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img-fotki.yandex.ru/get/6620/60637665.46f/0_96921_5792b788_XL.gif" TargetMode="External"/><Relationship Id="rId3" Type="http://schemas.openxmlformats.org/officeDocument/2006/relationships/hyperlink" Target="http://www.bankgorodov.ru/public/photos/sights/dsc03492-40676.jpg" TargetMode="External"/><Relationship Id="rId7" Type="http://schemas.openxmlformats.org/officeDocument/2006/relationships/hyperlink" Target="https://radugan.nethouse.ru/static/img/0000/0007/1152/71152035.onwodmn63r.W665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mg.lookmytrips.com/images/look5ahm/image-58a83fdaff936751890921c7-591dcb975bac5-1chrisn.jpg" TargetMode="External"/><Relationship Id="rId5" Type="http://schemas.openxmlformats.org/officeDocument/2006/relationships/hyperlink" Target="http://s4.fotokto.ru/photo/full/494/4940566.jpg" TargetMode="External"/><Relationship Id="rId4" Type="http://schemas.openxmlformats.org/officeDocument/2006/relationships/hyperlink" Target="https://img-fotki.yandex.ru/get/16103/42670583.63/0_f0c8c_4d337af8_orig.jpg" TargetMode="External"/><Relationship Id="rId9" Type="http://schemas.openxmlformats.org/officeDocument/2006/relationships/hyperlink" Target="http://effects1.ru/Animacija/SALUT/12.gi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1.jpe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agput.ru/pics/large/baa0bb3c-e362-4b8a-b155-44ae588da0a5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778" y="95896"/>
            <a:ext cx="11994222" cy="676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43976" y="1323072"/>
            <a:ext cx="7348024" cy="1448263"/>
          </a:xfrm>
        </p:spPr>
        <p:txBody>
          <a:bodyPr>
            <a:noAutofit/>
          </a:bodyPr>
          <a:lstStyle/>
          <a:p>
            <a:r>
              <a:rPr lang="ru-RU" sz="7200" b="1" i="1" dirty="0" err="1" smtClean="0">
                <a:solidFill>
                  <a:srgbClr val="FF0000"/>
                </a:solidFill>
              </a:rPr>
              <a:t>Ипатьевская</a:t>
            </a:r>
            <a:r>
              <a:rPr lang="ru-RU" sz="7200" b="1" i="1" dirty="0" smtClean="0">
                <a:solidFill>
                  <a:srgbClr val="FF0000"/>
                </a:solidFill>
              </a:rPr>
              <a:t> летопись</a:t>
            </a:r>
            <a:endParaRPr lang="ru-RU" sz="7200" b="1" i="1" dirty="0">
              <a:solidFill>
                <a:srgbClr val="FF0000"/>
              </a:solidFill>
            </a:endParaRPr>
          </a:p>
        </p:txBody>
      </p:sp>
      <p:pic>
        <p:nvPicPr>
          <p:cNvPr id="4" name="Picture 2" descr="Картинка 2 из 735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09100">
            <a:off x="370863" y="250640"/>
            <a:ext cx="4275748" cy="320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331542" y="5044279"/>
            <a:ext cx="754681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cap="none" spc="0" dirty="0" smtClean="0">
                <a:ln/>
                <a:solidFill>
                  <a:schemeClr val="accent4"/>
                </a:solidFill>
                <a:effectLst/>
              </a:rPr>
              <a:t>Автор презентации: Чикалева Ирина Викторовна, </a:t>
            </a:r>
          </a:p>
          <a:p>
            <a:pPr algn="ctr"/>
            <a:r>
              <a:rPr lang="ru-RU" sz="2400" b="1" cap="none" spc="0" dirty="0" smtClean="0">
                <a:ln/>
                <a:solidFill>
                  <a:schemeClr val="accent4"/>
                </a:solidFill>
                <a:effectLst/>
              </a:rPr>
              <a:t>учитель начальных классов МОУ «Шекшемская СОШ»</a:t>
            </a:r>
          </a:p>
          <a:p>
            <a:pPr algn="ctr"/>
            <a:r>
              <a:rPr lang="ru-RU" sz="2400" b="1" dirty="0" err="1" smtClean="0">
                <a:ln/>
                <a:solidFill>
                  <a:schemeClr val="accent4"/>
                </a:solidFill>
              </a:rPr>
              <a:t>Шарьин</a:t>
            </a:r>
            <a:r>
              <a:rPr lang="ru-RU" sz="2400" b="1" cap="none" spc="0" dirty="0" err="1" smtClean="0">
                <a:ln/>
                <a:solidFill>
                  <a:schemeClr val="accent4"/>
                </a:solidFill>
                <a:effectLst/>
              </a:rPr>
              <a:t>ского</a:t>
            </a:r>
            <a:r>
              <a:rPr lang="ru-RU" sz="2400" b="1" cap="none" spc="0" dirty="0" smtClean="0">
                <a:ln/>
                <a:solidFill>
                  <a:schemeClr val="accent4"/>
                </a:solidFill>
                <a:effectLst/>
              </a:rPr>
              <a:t> района </a:t>
            </a:r>
            <a:r>
              <a:rPr lang="ru-RU" sz="2400" b="1" dirty="0" smtClean="0">
                <a:ln/>
                <a:solidFill>
                  <a:schemeClr val="accent4"/>
                </a:solidFill>
              </a:rPr>
              <a:t>Костром</a:t>
            </a:r>
            <a:r>
              <a:rPr lang="ru-RU" sz="2400" b="1" cap="none" spc="0" dirty="0" smtClean="0">
                <a:ln/>
                <a:solidFill>
                  <a:schemeClr val="accent4"/>
                </a:solidFill>
                <a:effectLst/>
              </a:rPr>
              <a:t>ской области</a:t>
            </a:r>
          </a:p>
          <a:p>
            <a:pPr algn="ctr"/>
            <a:r>
              <a:rPr lang="ru-RU" sz="2400" b="1" cap="none" spc="0" dirty="0" smtClean="0">
                <a:ln/>
                <a:solidFill>
                  <a:schemeClr val="accent4"/>
                </a:solidFill>
                <a:effectLst/>
              </a:rPr>
              <a:t>2018</a:t>
            </a:r>
            <a:endParaRPr lang="ru-RU" sz="2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94889" y="406853"/>
            <a:ext cx="37807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/>
                <a:solidFill>
                  <a:schemeClr val="accent3"/>
                </a:solidFill>
                <a:effectLst/>
              </a:rPr>
              <a:t>Интерактивная игра</a:t>
            </a:r>
            <a:endParaRPr lang="ru-RU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164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agput.ru/pics/large/baa0bb3c-e362-4b8a-b155-44ae588da0a5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778" y="95896"/>
            <a:ext cx="11994222" cy="676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550" y="1340931"/>
            <a:ext cx="5047444" cy="37950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0384" y="1340931"/>
            <a:ext cx="5668588" cy="37950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35573" y="203548"/>
            <a:ext cx="104395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/>
                <a:solidFill>
                  <a:srgbClr val="002060"/>
                </a:solidFill>
                <a:effectLst/>
              </a:rPr>
              <a:t>Где в настоящее время находится </a:t>
            </a:r>
            <a:r>
              <a:rPr lang="ru-RU" sz="3200" b="1" cap="none" spc="0" dirty="0" err="1" smtClean="0">
                <a:ln/>
                <a:solidFill>
                  <a:srgbClr val="002060"/>
                </a:solidFill>
                <a:effectLst/>
              </a:rPr>
              <a:t>Ипатьевская</a:t>
            </a:r>
            <a:r>
              <a:rPr lang="ru-RU" sz="3200" b="1" cap="none" spc="0" dirty="0" smtClean="0">
                <a:ln/>
                <a:solidFill>
                  <a:srgbClr val="002060"/>
                </a:solidFill>
                <a:effectLst/>
              </a:rPr>
              <a:t> летопись?</a:t>
            </a:r>
            <a:endParaRPr lang="ru-RU" sz="32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7778" y="5214265"/>
            <a:ext cx="57726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/>
                <a:solidFill>
                  <a:srgbClr val="00B050"/>
                </a:solidFill>
                <a:effectLst/>
              </a:rPr>
              <a:t>Библиотека Академии Наук</a:t>
            </a:r>
            <a:endParaRPr lang="ru-RU" sz="3600" b="1" cap="none" spc="0" dirty="0">
              <a:ln/>
              <a:solidFill>
                <a:srgbClr val="00B050"/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49241" y="5194566"/>
            <a:ext cx="50994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err="1" smtClean="0">
                <a:ln/>
                <a:solidFill>
                  <a:srgbClr val="00B050"/>
                </a:solidFill>
                <a:effectLst/>
              </a:rPr>
              <a:t>Ипатьевский</a:t>
            </a:r>
            <a:r>
              <a:rPr lang="ru-RU" sz="3600" b="1" cap="none" spc="0" dirty="0" smtClean="0">
                <a:ln/>
                <a:solidFill>
                  <a:srgbClr val="00B050"/>
                </a:solidFill>
                <a:effectLst/>
              </a:rPr>
              <a:t> монастырь</a:t>
            </a:r>
            <a:endParaRPr lang="ru-RU" sz="3600" b="1" cap="none" spc="0" dirty="0">
              <a:ln/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805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agput.ru/pics/large/baa0bb3c-e362-4b8a-b155-44ae588da0a5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778" y="95896"/>
            <a:ext cx="11994222" cy="676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8092" y="3867947"/>
            <a:ext cx="3907701" cy="29402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1903" y="243951"/>
            <a:ext cx="3047838" cy="377351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2402" y="95896"/>
            <a:ext cx="851645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/>
                <a:solidFill>
                  <a:srgbClr val="002060"/>
                </a:solidFill>
              </a:rPr>
              <a:t>Почему хранится </a:t>
            </a:r>
            <a:r>
              <a:rPr lang="ru-RU" sz="3600" b="1" dirty="0">
                <a:ln/>
                <a:solidFill>
                  <a:srgbClr val="002060"/>
                </a:solidFill>
              </a:rPr>
              <a:t>в Библиотеке </a:t>
            </a:r>
            <a:br>
              <a:rPr lang="ru-RU" sz="3600" b="1" dirty="0">
                <a:ln/>
                <a:solidFill>
                  <a:srgbClr val="002060"/>
                </a:solidFill>
              </a:rPr>
            </a:br>
            <a:r>
              <a:rPr lang="ru-RU" sz="3600" b="1" dirty="0">
                <a:ln/>
                <a:solidFill>
                  <a:srgbClr val="002060"/>
                </a:solidFill>
              </a:rPr>
              <a:t>Академии </a:t>
            </a:r>
            <a:r>
              <a:rPr lang="ru-RU" sz="3600" b="1" dirty="0" smtClean="0">
                <a:ln/>
                <a:solidFill>
                  <a:srgbClr val="002060"/>
                </a:solidFill>
              </a:rPr>
              <a:t>наук?</a:t>
            </a:r>
          </a:p>
          <a:p>
            <a:pPr algn="ctr"/>
            <a:r>
              <a:rPr lang="ru-RU" sz="3600" b="1" dirty="0" smtClean="0">
                <a:ln/>
                <a:solidFill>
                  <a:srgbClr val="002060"/>
                </a:solidFill>
              </a:rPr>
              <a:t> С каким выводом вы согласитесь?</a:t>
            </a:r>
            <a:endParaRPr lang="ru-RU" sz="3600" b="1" dirty="0">
              <a:ln/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58734" y="3853464"/>
            <a:ext cx="78766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/>
                <a:solidFill>
                  <a:srgbClr val="00B050"/>
                </a:solidFill>
              </a:rPr>
              <a:t>Имеет важное научное значение (история)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10648" y="2313234"/>
            <a:ext cx="493551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/>
                <a:solidFill>
                  <a:srgbClr val="00B050"/>
                </a:solidFill>
                <a:effectLst/>
              </a:rPr>
              <a:t>Библиотека находится </a:t>
            </a:r>
          </a:p>
          <a:p>
            <a:pPr algn="ctr"/>
            <a:r>
              <a:rPr lang="ru-RU" sz="3200" b="1" cap="none" spc="0" dirty="0" smtClean="0">
                <a:ln/>
                <a:solidFill>
                  <a:srgbClr val="00B050"/>
                </a:solidFill>
                <a:effectLst/>
              </a:rPr>
              <a:t>в городе Санкт Петербурге</a:t>
            </a:r>
            <a:endParaRPr lang="ru-RU" sz="3200" b="1" cap="none" spc="0" dirty="0">
              <a:ln/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842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agput.ru/pics/large/baa0bb3c-e362-4b8a-b155-44ae588da0a5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506" y="7938"/>
            <a:ext cx="11994222" cy="676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68579" y="931304"/>
            <a:ext cx="51942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00B050"/>
                </a:solidFill>
                <a:effectLst/>
              </a:rPr>
              <a:t>Спасибо за труд!</a:t>
            </a:r>
            <a:endParaRPr lang="ru-RU" sz="5400" b="1" cap="none" spc="0" dirty="0">
              <a:ln/>
              <a:solidFill>
                <a:srgbClr val="00B050"/>
              </a:solidFill>
              <a:effectLst/>
            </a:endParaRPr>
          </a:p>
        </p:txBody>
      </p:sp>
      <p:sp>
        <p:nvSpPr>
          <p:cNvPr id="3" name="AutoShape 2" descr="https://imgp.golos.io/0x0/https:/i.imgur.com/1hzjttG.gif"/>
          <p:cNvSpPr>
            <a:spLocks noChangeAspect="1" noChangeArrowheads="1"/>
          </p:cNvSpPr>
          <p:nvPr/>
        </p:nvSpPr>
        <p:spPr bwMode="auto">
          <a:xfrm>
            <a:off x="155574" y="-144463"/>
            <a:ext cx="2151527" cy="215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imgp.golos.io/0x0/https:/i.imgur.com/1hzjttG.gif"/>
          <p:cNvSpPr>
            <a:spLocks noChangeAspect="1" noChangeArrowheads="1"/>
          </p:cNvSpPr>
          <p:nvPr/>
        </p:nvSpPr>
        <p:spPr bwMode="auto">
          <a:xfrm>
            <a:off x="155574" y="-144463"/>
            <a:ext cx="1856105" cy="185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://effects1.ru/Animacija/SALUT/12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98804" y="60539"/>
            <a:ext cx="9664504" cy="724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https://imgp.golos.io/0x0/https:/i.imgur.com/1hzjttG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https://img-fotki.yandex.ru/get/6620/60637665.46f/0_96921_5792b788_XL.gif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98099" y="1981692"/>
            <a:ext cx="3657231" cy="487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037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agput.ru/pics/large/baa0bb3c-e362-4b8a-b155-44ae588da0a5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778" y="95896"/>
            <a:ext cx="11994222" cy="676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778" y="643988"/>
            <a:ext cx="11994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3"/>
              </a:rPr>
              <a:t>Знаменский монастырь в Костроме: </a:t>
            </a:r>
            <a:r>
              <a:rPr lang="en-US" dirty="0" smtClean="0">
                <a:hlinkClick r:id="rId3"/>
              </a:rPr>
              <a:t>http://www.bankgorodov.ru/public/photos/sights/dsc03492-40676.jpg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7778" y="95896"/>
            <a:ext cx="39772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800" b="1" cap="none" spc="0" dirty="0" smtClean="0">
                <a:ln/>
                <a:solidFill>
                  <a:schemeClr val="accent4"/>
                </a:solidFill>
                <a:effectLst/>
              </a:rPr>
              <a:t>Используемые ресурсы:</a:t>
            </a:r>
            <a:endParaRPr lang="ru-RU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7778" y="915081"/>
            <a:ext cx="119942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hlinkClick r:id="rId4"/>
              </a:rPr>
              <a:t>Богоявленско-Анастасиин</a:t>
            </a:r>
            <a:r>
              <a:rPr lang="ru-RU" dirty="0" smtClean="0">
                <a:hlinkClick r:id="rId4"/>
              </a:rPr>
              <a:t> женский монастырь: </a:t>
            </a:r>
            <a:r>
              <a:rPr lang="en-US" dirty="0" smtClean="0">
                <a:hlinkClick r:id="rId4"/>
              </a:rPr>
              <a:t>https://img-fotki.yandex.ru/get/16103/42670583.63/0_f0c8c_4d337af8_orig.jpg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7778" y="1463173"/>
            <a:ext cx="72598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hlinkClick r:id="rId5"/>
              </a:rPr>
              <a:t>Ипатьевский</a:t>
            </a:r>
            <a:r>
              <a:rPr lang="ru-RU" dirty="0" smtClean="0">
                <a:hlinkClick r:id="rId5"/>
              </a:rPr>
              <a:t> монастырь: </a:t>
            </a:r>
            <a:r>
              <a:rPr lang="en-US" dirty="0" smtClean="0">
                <a:hlinkClick r:id="rId5"/>
              </a:rPr>
              <a:t>http://s4.fotokto.ru/photo/full/494/4940566.jpg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68172" y="1743915"/>
            <a:ext cx="95238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img.lookmytrips.com/images/look5ahm/image-58a83fdaff936751890921c7-591dcb975bac5-1chrisn.jpg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7777" y="2292007"/>
            <a:ext cx="119942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7"/>
              </a:rPr>
              <a:t>Библиотека Академии наук </a:t>
            </a:r>
            <a:r>
              <a:rPr lang="en-US" dirty="0" smtClean="0">
                <a:hlinkClick r:id="rId7"/>
              </a:rPr>
              <a:t>https</a:t>
            </a:r>
            <a:r>
              <a:rPr lang="en-US" dirty="0">
                <a:hlinkClick r:id="rId7"/>
              </a:rPr>
              <a:t>://</a:t>
            </a:r>
            <a:r>
              <a:rPr lang="en-US" dirty="0" smtClean="0">
                <a:hlinkClick r:id="rId7"/>
              </a:rPr>
              <a:t>radugan.nethouse.ru/static/img/0000/0007/1152/71152035.onwodmn63r.W665.jpg</a:t>
            </a:r>
            <a:endParaRPr lang="ru-RU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197776" y="2640044"/>
            <a:ext cx="88532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8"/>
              </a:rPr>
              <a:t>Фейерверк: </a:t>
            </a:r>
            <a:r>
              <a:rPr lang="en-US" dirty="0" smtClean="0">
                <a:hlinkClick r:id="rId8"/>
              </a:rPr>
              <a:t>https</a:t>
            </a:r>
            <a:r>
              <a:rPr lang="en-US" dirty="0">
                <a:hlinkClick r:id="rId8"/>
              </a:rPr>
              <a:t>://</a:t>
            </a:r>
            <a:r>
              <a:rPr lang="en-US" dirty="0" smtClean="0">
                <a:hlinkClick r:id="rId8"/>
              </a:rPr>
              <a:t>img-fotki.yandex.ru/get/6620/60637665.46f/0_96921_5792b788_XL.gif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414396" y="2947987"/>
            <a:ext cx="41018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9"/>
              </a:rPr>
              <a:t>http://</a:t>
            </a:r>
            <a:r>
              <a:rPr lang="en-US" dirty="0" smtClean="0">
                <a:hlinkClick r:id="rId9"/>
              </a:rPr>
              <a:t>effects1.ru/Animacija/SALUT/12.gif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3847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agput.ru/pics/large/baa0bb3c-e362-4b8a-b155-44ae588da0a5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778" y="95896"/>
            <a:ext cx="11994222" cy="676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657" y="604518"/>
            <a:ext cx="5101405" cy="28841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6726" y="606749"/>
            <a:ext cx="4316646" cy="289051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14657" y="3849739"/>
            <a:ext cx="36510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err="1" smtClean="0">
                <a:solidFill>
                  <a:srgbClr val="FF0000"/>
                </a:solidFill>
              </a:rPr>
              <a:t>Богоявленско-Анастасиин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женский монастырь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90786" y="3627169"/>
            <a:ext cx="3370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 smtClean="0">
                <a:solidFill>
                  <a:srgbClr val="FF0000"/>
                </a:solidFill>
              </a:rPr>
              <a:t>Ипатьевский</a:t>
            </a:r>
            <a:r>
              <a:rPr lang="ru-RU" sz="2400" dirty="0" smtClean="0">
                <a:solidFill>
                  <a:srgbClr val="FF0000"/>
                </a:solidFill>
              </a:rPr>
              <a:t> монастырь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02827" y="6396335"/>
            <a:ext cx="4489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Знаменский женский монастырь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75560" y="3615947"/>
            <a:ext cx="3944482" cy="2814974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0" y="26825"/>
            <a:ext cx="914400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8060620" y="5486399"/>
            <a:ext cx="941993" cy="90993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6302326" y="393895"/>
            <a:ext cx="914400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914400" y="16345"/>
            <a:ext cx="990572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800" b="1" cap="none" spc="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</a:rPr>
              <a:t>В каком из монастырей г. Костромы была найдена летопись? </a:t>
            </a:r>
            <a:endParaRPr lang="ru-RU" sz="2800" b="1" cap="none" spc="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277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agput.ru/pics/large/baa0bb3c-e362-4b8a-b155-44ae588da0a5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778" y="95896"/>
            <a:ext cx="11994222" cy="676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b="3876"/>
          <a:stretch/>
        </p:blipFill>
        <p:spPr>
          <a:xfrm>
            <a:off x="197778" y="466506"/>
            <a:ext cx="4732012" cy="60208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89603" y="3575925"/>
            <a:ext cx="56587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cap="none" spc="0" dirty="0" smtClean="0">
                <a:ln/>
                <a:solidFill>
                  <a:srgbClr val="00B050"/>
                </a:solidFill>
                <a:effectLst/>
              </a:rPr>
              <a:t>Написана одним почерком</a:t>
            </a:r>
            <a:endParaRPr lang="ru-RU" sz="3600" b="1" cap="none" spc="0" dirty="0">
              <a:ln/>
              <a:solidFill>
                <a:srgbClr val="00B050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89603" y="4570631"/>
            <a:ext cx="47874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cap="none" spc="0" dirty="0" smtClean="0">
                <a:ln/>
                <a:solidFill>
                  <a:srgbClr val="00B050"/>
                </a:solidFill>
                <a:effectLst/>
              </a:rPr>
              <a:t>Написана 4 почерками</a:t>
            </a:r>
            <a:endParaRPr lang="ru-RU" sz="3600" b="1" cap="none" spc="0" dirty="0">
              <a:ln/>
              <a:solidFill>
                <a:srgbClr val="00B050"/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89603" y="2574853"/>
            <a:ext cx="58203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cap="none" spc="0" dirty="0" smtClean="0">
                <a:ln/>
                <a:solidFill>
                  <a:srgbClr val="00B050"/>
                </a:solidFill>
                <a:effectLst/>
              </a:rPr>
              <a:t>Написана двумя почерками</a:t>
            </a:r>
            <a:endParaRPr lang="ru-RU" sz="3600" b="1" cap="none" spc="0" dirty="0">
              <a:ln/>
              <a:solidFill>
                <a:srgbClr val="00B05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95969" y="287484"/>
            <a:ext cx="485427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/>
                <a:solidFill>
                  <a:srgbClr val="002060"/>
                </a:solidFill>
                <a:effectLst/>
              </a:rPr>
              <a:t>Как была написана летопись?</a:t>
            </a:r>
            <a:endParaRPr lang="ru-RU" sz="2800" b="1" cap="none" spc="0" dirty="0">
              <a:ln/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640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agput.ru/pics/large/baa0bb3c-e362-4b8a-b155-44ae588da0a5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778" y="95896"/>
            <a:ext cx="11994222" cy="676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0445" y="544752"/>
            <a:ext cx="4048281" cy="591231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35979" y="143823"/>
            <a:ext cx="525868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Почему начинается </a:t>
            </a:r>
            <a:r>
              <a:rPr lang="ru-RU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текстом </a:t>
            </a:r>
            <a:br>
              <a:rPr lang="ru-RU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</a:br>
            <a:r>
              <a:rPr lang="ru-RU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«Повести временных лет</a:t>
            </a:r>
            <a:r>
              <a:rPr lang="ru-RU" sz="3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»?</a:t>
            </a:r>
            <a:endParaRPr lang="ru-RU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5593" y="2263950"/>
            <a:ext cx="617848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/>
                <a:solidFill>
                  <a:srgbClr val="00B050"/>
                </a:solidFill>
                <a:effectLst/>
              </a:rPr>
              <a:t>Первым писал летописец Нестор.</a:t>
            </a:r>
            <a:endParaRPr lang="ru-RU" sz="3200" b="1" cap="none" spc="0" dirty="0">
              <a:ln/>
              <a:solidFill>
                <a:srgbClr val="00B05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8750" y="3389095"/>
            <a:ext cx="736169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/>
                <a:solidFill>
                  <a:srgbClr val="00B050"/>
                </a:solidFill>
              </a:rPr>
              <a:t>Писцы переписывали старые летописи, </a:t>
            </a:r>
            <a:br>
              <a:rPr lang="ru-RU" sz="3200" b="1" dirty="0">
                <a:ln/>
                <a:solidFill>
                  <a:srgbClr val="00B050"/>
                </a:solidFill>
              </a:rPr>
            </a:br>
            <a:r>
              <a:rPr lang="ru-RU" sz="3200" b="1" dirty="0">
                <a:ln/>
                <a:solidFill>
                  <a:srgbClr val="00B050"/>
                </a:solidFill>
              </a:rPr>
              <a:t>в том числе «Повесть…» </a:t>
            </a:r>
            <a:r>
              <a:rPr lang="ru-RU" sz="3200" b="1" dirty="0" smtClean="0">
                <a:ln/>
                <a:solidFill>
                  <a:srgbClr val="00B050"/>
                </a:solidFill>
              </a:rPr>
              <a:t>Нестора.</a:t>
            </a:r>
            <a:endParaRPr lang="ru-RU" sz="3200" b="1" dirty="0">
              <a:ln/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917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agput.ru/pics/large/baa0bb3c-e362-4b8a-b155-44ae588da0a5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778" y="95896"/>
            <a:ext cx="11994222" cy="676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4210" y="2303914"/>
            <a:ext cx="6216237" cy="4279765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>
            <a:off x="4485802" y="286980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473528" y="226497"/>
            <a:ext cx="73775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/>
                <a:solidFill>
                  <a:srgbClr val="002060"/>
                </a:solidFill>
                <a:effectLst/>
              </a:rPr>
              <a:t>Назовите указанный элемент летописи?</a:t>
            </a:r>
            <a:endParaRPr lang="ru-RU" sz="32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18340" y="1308536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00B050"/>
                </a:solidFill>
                <a:effectLst/>
              </a:rPr>
              <a:t>инициал</a:t>
            </a:r>
            <a:endParaRPr lang="ru-RU" sz="5400" b="1" cap="none" spc="0" dirty="0">
              <a:ln/>
              <a:solidFill>
                <a:srgbClr val="00B05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6976" y="2162136"/>
            <a:ext cx="36688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00B050"/>
                </a:solidFill>
                <a:effectLst/>
              </a:rPr>
              <a:t>миниатюра</a:t>
            </a:r>
            <a:endParaRPr lang="ru-RU" sz="5400" b="1" cap="none" spc="0" dirty="0">
              <a:ln/>
              <a:solidFill>
                <a:srgbClr val="00B050"/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53990" y="3015736"/>
            <a:ext cx="27406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00B050"/>
                </a:solidFill>
                <a:effectLst/>
              </a:rPr>
              <a:t>заставка</a:t>
            </a:r>
            <a:endParaRPr lang="ru-RU" sz="5400" b="1" cap="none" spc="0" dirty="0">
              <a:ln/>
              <a:solidFill>
                <a:srgbClr val="00B050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3528" y="4013538"/>
            <a:ext cx="1752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00B050"/>
                </a:solidFill>
                <a:effectLst/>
              </a:rPr>
              <a:t>устав</a:t>
            </a:r>
            <a:endParaRPr lang="ru-RU" sz="5400" b="1" cap="none" spc="0" dirty="0">
              <a:ln/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19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agput.ru/pics/large/baa0bb3c-e362-4b8a-b155-44ae588da0a5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778" y="95896"/>
            <a:ext cx="11994222" cy="676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220" y="2231866"/>
            <a:ext cx="6216237" cy="4279765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 rot="10800000">
            <a:off x="10535351" y="2381485"/>
            <a:ext cx="123757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473528" y="226497"/>
            <a:ext cx="73775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/>
                <a:solidFill>
                  <a:srgbClr val="002060"/>
                </a:solidFill>
                <a:effectLst/>
              </a:rPr>
              <a:t>Назовите указанный элемент летописи?</a:t>
            </a:r>
            <a:endParaRPr lang="ru-RU" sz="32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18340" y="1308536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00B050"/>
                </a:solidFill>
                <a:effectLst/>
              </a:rPr>
              <a:t>инициал</a:t>
            </a:r>
            <a:endParaRPr lang="ru-RU" sz="5400" b="1" cap="none" spc="0" dirty="0">
              <a:ln/>
              <a:solidFill>
                <a:srgbClr val="00B05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6976" y="2162136"/>
            <a:ext cx="36688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00B050"/>
                </a:solidFill>
                <a:effectLst/>
              </a:rPr>
              <a:t>миниатюра</a:t>
            </a:r>
            <a:endParaRPr lang="ru-RU" sz="5400" b="1" cap="none" spc="0" dirty="0">
              <a:ln/>
              <a:solidFill>
                <a:srgbClr val="00B050"/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53990" y="3015736"/>
            <a:ext cx="27406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00B050"/>
                </a:solidFill>
                <a:effectLst/>
              </a:rPr>
              <a:t>заставка</a:t>
            </a:r>
            <a:endParaRPr lang="ru-RU" sz="5400" b="1" cap="none" spc="0" dirty="0">
              <a:ln/>
              <a:solidFill>
                <a:srgbClr val="00B050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3528" y="4013538"/>
            <a:ext cx="1752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00B050"/>
                </a:solidFill>
                <a:effectLst/>
              </a:rPr>
              <a:t>устав</a:t>
            </a:r>
            <a:endParaRPr lang="ru-RU" sz="5400" b="1" cap="none" spc="0" dirty="0">
              <a:ln/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290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agput.ru/pics/large/baa0bb3c-e362-4b8a-b155-44ae588da0a5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778" y="95896"/>
            <a:ext cx="11994222" cy="676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4210" y="2303914"/>
            <a:ext cx="6216237" cy="4279765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>
            <a:off x="4673090" y="49368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473528" y="226497"/>
            <a:ext cx="73775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/>
                <a:solidFill>
                  <a:srgbClr val="002060"/>
                </a:solidFill>
                <a:effectLst/>
              </a:rPr>
              <a:t>Назовите указанный элемент летописи?</a:t>
            </a:r>
            <a:endParaRPr lang="ru-RU" sz="32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18340" y="1308536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00B050"/>
                </a:solidFill>
                <a:effectLst/>
              </a:rPr>
              <a:t>инициал</a:t>
            </a:r>
            <a:endParaRPr lang="ru-RU" sz="5400" b="1" cap="none" spc="0" dirty="0">
              <a:ln/>
              <a:solidFill>
                <a:srgbClr val="00B05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6976" y="2162136"/>
            <a:ext cx="36688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00B050"/>
                </a:solidFill>
                <a:effectLst/>
              </a:rPr>
              <a:t>миниатюра</a:t>
            </a:r>
            <a:endParaRPr lang="ru-RU" sz="5400" b="1" cap="none" spc="0" dirty="0">
              <a:ln/>
              <a:solidFill>
                <a:srgbClr val="00B050"/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53990" y="3015736"/>
            <a:ext cx="27406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00B050"/>
                </a:solidFill>
                <a:effectLst/>
              </a:rPr>
              <a:t>заставка</a:t>
            </a:r>
            <a:endParaRPr lang="ru-RU" sz="5400" b="1" cap="none" spc="0" dirty="0">
              <a:ln/>
              <a:solidFill>
                <a:srgbClr val="00B050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3528" y="4013538"/>
            <a:ext cx="1752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00B050"/>
                </a:solidFill>
                <a:effectLst/>
              </a:rPr>
              <a:t>устав</a:t>
            </a:r>
            <a:endParaRPr lang="ru-RU" sz="5400" b="1" cap="none" spc="0" dirty="0">
              <a:ln/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147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agput.ru/pics/large/baa0bb3c-e362-4b8a-b155-44ae588da0a5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778" y="95896"/>
            <a:ext cx="11994222" cy="676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220" y="2231866"/>
            <a:ext cx="6216237" cy="4279765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 rot="10800000">
            <a:off x="10612253" y="492447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473528" y="226497"/>
            <a:ext cx="73775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/>
                <a:solidFill>
                  <a:srgbClr val="002060"/>
                </a:solidFill>
                <a:effectLst/>
              </a:rPr>
              <a:t>Назовите указанный элемент летописи?</a:t>
            </a:r>
            <a:endParaRPr lang="ru-RU" sz="32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18340" y="1308536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00B050"/>
                </a:solidFill>
                <a:effectLst/>
              </a:rPr>
              <a:t>инициал</a:t>
            </a:r>
            <a:endParaRPr lang="ru-RU" sz="5400" b="1" cap="none" spc="0" dirty="0">
              <a:ln/>
              <a:solidFill>
                <a:srgbClr val="00B05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6976" y="2162136"/>
            <a:ext cx="36688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00B050"/>
                </a:solidFill>
                <a:effectLst/>
              </a:rPr>
              <a:t>миниатюра</a:t>
            </a:r>
            <a:endParaRPr lang="ru-RU" sz="5400" b="1" cap="none" spc="0" dirty="0">
              <a:ln/>
              <a:solidFill>
                <a:srgbClr val="00B050"/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53990" y="3015736"/>
            <a:ext cx="27406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00B050"/>
                </a:solidFill>
                <a:effectLst/>
              </a:rPr>
              <a:t>заставка</a:t>
            </a:r>
            <a:endParaRPr lang="ru-RU" sz="5400" b="1" cap="none" spc="0" dirty="0">
              <a:ln/>
              <a:solidFill>
                <a:srgbClr val="00B050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3528" y="4013538"/>
            <a:ext cx="1752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00B050"/>
                </a:solidFill>
                <a:effectLst/>
              </a:rPr>
              <a:t>устав</a:t>
            </a:r>
            <a:endParaRPr lang="ru-RU" sz="5400" b="1" cap="none" spc="0" dirty="0">
              <a:ln/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502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agput.ru/pics/large/baa0bb3c-e362-4b8a-b155-44ae588da0a5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778" y="95896"/>
            <a:ext cx="11994222" cy="676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1542" y="3105830"/>
            <a:ext cx="5307435" cy="36540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71921" y="216989"/>
            <a:ext cx="96403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/>
                <a:solidFill>
                  <a:srgbClr val="002060"/>
                </a:solidFill>
                <a:effectLst/>
              </a:rPr>
              <a:t>О чём свидетельствуют данные элементы летописи?</a:t>
            </a:r>
            <a:endParaRPr lang="ru-RU" sz="32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50898" y="1846185"/>
            <a:ext cx="47439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/>
                <a:solidFill>
                  <a:srgbClr val="00B050"/>
                </a:solidFill>
                <a:effectLst/>
              </a:rPr>
              <a:t>Очень красивая летопись</a:t>
            </a:r>
            <a:endParaRPr lang="ru-RU" sz="3200" b="1" cap="none" spc="0" dirty="0">
              <a:ln/>
              <a:solidFill>
                <a:srgbClr val="00B05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66089" y="1031587"/>
            <a:ext cx="56526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/>
                <a:solidFill>
                  <a:srgbClr val="00B050"/>
                </a:solidFill>
              </a:rPr>
              <a:t>Это древняя русская летопись.</a:t>
            </a:r>
          </a:p>
        </p:txBody>
      </p:sp>
      <p:sp>
        <p:nvSpPr>
          <p:cNvPr id="10" name="Стрелка вправо 9"/>
          <p:cNvSpPr/>
          <p:nvPr/>
        </p:nvSpPr>
        <p:spPr>
          <a:xfrm rot="10800000">
            <a:off x="8521890" y="552401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2771604" y="3592138"/>
            <a:ext cx="999831" cy="5182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2787875" y="5222063"/>
            <a:ext cx="999831" cy="5182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1890" y="3236941"/>
            <a:ext cx="999831" cy="51820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01" y="4938700"/>
            <a:ext cx="2810500" cy="92057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668" y="3263616"/>
            <a:ext cx="2737341" cy="9205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0434" y="4932866"/>
            <a:ext cx="3670110" cy="92057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0298" y="2953998"/>
            <a:ext cx="1749704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279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4d6ac07-9d60-403d-ada4-7b1b04443535">6V4XDJZHKHHZ-516-3371</_dlc_DocId>
    <_dlc_DocIdUrl xmlns="d4d6ac07-9d60-403d-ada4-7b1b04443535">
      <Url>http://www.eduportal44.ru/sharya_r/1/_layouts/15/DocIdRedir.aspx?ID=6V4XDJZHKHHZ-516-3371</Url>
      <Description>6V4XDJZHKHHZ-516-3371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169E442FA96BE40A2A1A0B4A65C32D3" ma:contentTypeVersion="1" ma:contentTypeDescription="Создание документа." ma:contentTypeScope="" ma:versionID="d9abfe9ce6a7e7594973e40bfef06546">
  <xsd:schema xmlns:xsd="http://www.w3.org/2001/XMLSchema" xmlns:xs="http://www.w3.org/2001/XMLSchema" xmlns:p="http://schemas.microsoft.com/office/2006/metadata/properties" xmlns:ns2="d4d6ac07-9d60-403d-ada4-7b1b04443535" targetNamespace="http://schemas.microsoft.com/office/2006/metadata/properties" ma:root="true" ma:fieldsID="9058e835868557ab8529148d3338b13c" ns2:_="">
    <xsd:import namespace="d4d6ac07-9d60-403d-ada4-7b1b0444353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d6ac07-9d60-403d-ada4-7b1b0444353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3FFDA7-5382-413F-A3D4-50527ACCEF38}"/>
</file>

<file path=customXml/itemProps2.xml><?xml version="1.0" encoding="utf-8"?>
<ds:datastoreItem xmlns:ds="http://schemas.openxmlformats.org/officeDocument/2006/customXml" ds:itemID="{FFC91046-1EF7-4023-8E94-A38E8B7326E3}"/>
</file>

<file path=customXml/itemProps3.xml><?xml version="1.0" encoding="utf-8"?>
<ds:datastoreItem xmlns:ds="http://schemas.openxmlformats.org/officeDocument/2006/customXml" ds:itemID="{B3E1806D-EB6F-4EEB-8CB0-AB832B6F0506}"/>
</file>

<file path=customXml/itemProps4.xml><?xml version="1.0" encoding="utf-8"?>
<ds:datastoreItem xmlns:ds="http://schemas.openxmlformats.org/officeDocument/2006/customXml" ds:itemID="{94B75868-36BE-4A67-92DC-F13DFFBDFF1F}"/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196</Words>
  <Application>Microsoft Office PowerPoint</Application>
  <PresentationFormat>Произвольный</PresentationFormat>
  <Paragraphs>58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юрий</cp:lastModifiedBy>
  <cp:revision>26</cp:revision>
  <dcterms:created xsi:type="dcterms:W3CDTF">2018-12-04T15:40:09Z</dcterms:created>
  <dcterms:modified xsi:type="dcterms:W3CDTF">2020-02-13T08:43:29Z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0x010100D169E442FA96BE40A2A1A0B4A65C32D3</vt:lpwstr>
  </property>
  <property fmtid="{D5CDD505-2E9C-101B-9397-08002B2CF9AE}" pid="3" name="_dlc_DocIdItemGuid">
    <vt:lpwstr>037b42f7-9325-4844-ade6-81353c539a1c</vt:lpwstr>
  </property>
</Properties>
</file>