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62" r:id="rId4"/>
    <p:sldId id="282" r:id="rId5"/>
    <p:sldId id="274" r:id="rId6"/>
    <p:sldId id="276" r:id="rId7"/>
    <p:sldId id="278" r:id="rId8"/>
    <p:sldId id="279" r:id="rId9"/>
    <p:sldId id="280" r:id="rId10"/>
    <p:sldId id="281" r:id="rId11"/>
    <p:sldId id="264" r:id="rId12"/>
    <p:sldId id="265" r:id="rId13"/>
    <p:sldId id="283" r:id="rId14"/>
    <p:sldId id="284" r:id="rId1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69153875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1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3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Параллелограмм 6"/>
          <p:cNvSpPr/>
          <p:nvPr/>
        </p:nvSpPr>
        <p:spPr>
          <a:xfrm rot="18919285">
            <a:off x="-547866" y="792195"/>
            <a:ext cx="1846765" cy="7687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700"/>
            <a:ext cx="343904" cy="3581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>
                <a:solidFill>
                  <a:srgbClr val="FF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" name="Рисунок 9" descr="Рисунок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90605" y="258761"/>
            <a:ext cx="1675731" cy="626610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1pPr>
      <a:lvl2pPr marL="714375" marR="0" indent="-25717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2pPr>
      <a:lvl3pPr marL="1208314" marR="0" indent="-29391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3pPr>
      <a:lvl4pPr marL="17145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5pPr>
      <a:lvl6pPr marL="2514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6pPr>
      <a:lvl7pPr marL="29718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7pPr>
      <a:lvl8pPr marL="34290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8pPr>
      <a:lvl9pPr marL="38862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p-education.r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Заголовок 1"/>
          <p:cNvSpPr txBox="1">
            <a:spLocks noGrp="1"/>
          </p:cNvSpPr>
          <p:nvPr>
            <p:ph type="ctrTitle"/>
          </p:nvPr>
        </p:nvSpPr>
        <p:spPr>
          <a:xfrm>
            <a:off x="1856014" y="3182523"/>
            <a:ext cx="9309101" cy="1652549"/>
          </a:xfrm>
          <a:prstGeom prst="rect">
            <a:avLst/>
          </a:prstGeom>
        </p:spPr>
        <p:txBody>
          <a:bodyPr anchor="t"/>
          <a:lstStyle>
            <a:lvl1pPr algn="l">
              <a:defRPr sz="3200"/>
            </a:lvl1pPr>
          </a:lstStyle>
          <a:p>
            <a:r>
              <a:t>О создании федеральной сети Центров образования цифрового и гуманитарного профилей «Точка роста» </a:t>
            </a:r>
          </a:p>
        </p:txBody>
      </p:sp>
      <p:grpSp>
        <p:nvGrpSpPr>
          <p:cNvPr id="37" name="Группа 9"/>
          <p:cNvGrpSpPr/>
          <p:nvPr/>
        </p:nvGrpSpPr>
        <p:grpSpPr>
          <a:xfrm>
            <a:off x="7295221" y="5407388"/>
            <a:ext cx="4466779" cy="1148490"/>
            <a:chOff x="0" y="0"/>
            <a:chExt cx="4466778" cy="1148489"/>
          </a:xfrm>
        </p:grpSpPr>
        <p:pic>
          <p:nvPicPr>
            <p:cNvPr id="34" name="Рисунок 3" descr="Рисунок 3"/>
            <p:cNvPicPr>
              <a:picLocks noChangeAspect="1"/>
            </p:cNvPicPr>
            <p:nvPr/>
          </p:nvPicPr>
          <p:blipFill>
            <a:blip r:embed="rId2">
              <a:extLst/>
            </a:blip>
            <a:srcRect t="18495" b="28755"/>
            <a:stretch>
              <a:fillRect/>
            </a:stretch>
          </p:blipFill>
          <p:spPr>
            <a:xfrm>
              <a:off x="0" y="113666"/>
              <a:ext cx="1845977" cy="973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" name="Рисунок 4" descr="Рисунок 4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098198" y="52546"/>
              <a:ext cx="837849" cy="10959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Рисунок 5" descr="Рисунок 5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479354" y="-1"/>
              <a:ext cx="987425" cy="10959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8" name="Рисунок 8" descr="Рисунок 8"/>
          <p:cNvPicPr>
            <a:picLocks noChangeAspect="1"/>
          </p:cNvPicPr>
          <p:nvPr/>
        </p:nvPicPr>
        <p:blipFill>
          <a:blip r:embed="rId5">
            <a:extLst/>
          </a:blip>
          <a:srcRect l="27307" t="8943" r="20023" b="77236"/>
          <a:stretch>
            <a:fillRect/>
          </a:stretch>
        </p:blipFill>
        <p:spPr>
          <a:xfrm>
            <a:off x="1750431" y="413700"/>
            <a:ext cx="5674736" cy="2106343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Параллелограмм 10"/>
          <p:cNvSpPr/>
          <p:nvPr/>
        </p:nvSpPr>
        <p:spPr>
          <a:xfrm rot="18919285">
            <a:off x="-1047360" y="4355574"/>
            <a:ext cx="3536020" cy="1471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61" name="Заголовок 4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dirty="0"/>
              <a:t>О</a:t>
            </a:r>
            <a:r>
              <a:rPr lang="ru-RU" dirty="0" err="1"/>
              <a:t>рганизационно</a:t>
            </a:r>
            <a:r>
              <a:rPr lang="ru-RU" dirty="0"/>
              <a:t>-правовая форма Центра</a:t>
            </a:r>
            <a:endParaRPr dirty="0"/>
          </a:p>
        </p:txBody>
      </p:sp>
      <p:sp>
        <p:nvSpPr>
          <p:cNvPr id="62" name="Объект 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9372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r>
              <a:rPr sz="2400" dirty="0" err="1"/>
              <a:t>Це</a:t>
            </a:r>
            <a:r>
              <a:rPr lang="ru-RU" sz="2400" dirty="0" err="1"/>
              <a:t>нтр</a:t>
            </a:r>
            <a:r>
              <a:rPr lang="ru-RU" sz="2400" dirty="0"/>
              <a:t> с</a:t>
            </a:r>
            <a:r>
              <a:rPr sz="2400" dirty="0" err="1"/>
              <a:t>озда</a:t>
            </a:r>
            <a:r>
              <a:rPr lang="ru-RU" sz="2400" dirty="0"/>
              <a:t>е</a:t>
            </a:r>
            <a:r>
              <a:rPr sz="2400" dirty="0" err="1"/>
              <a:t>тся</a:t>
            </a:r>
            <a:r>
              <a:rPr sz="2400" dirty="0"/>
              <a:t> </a:t>
            </a:r>
            <a:r>
              <a:rPr sz="2400" dirty="0" err="1"/>
              <a:t>как</a:t>
            </a:r>
            <a:r>
              <a:rPr sz="2400" dirty="0"/>
              <a:t> </a:t>
            </a:r>
            <a:r>
              <a:rPr sz="2400" dirty="0" err="1"/>
              <a:t>структурн</a:t>
            </a:r>
            <a:r>
              <a:rPr lang="ru-RU" sz="2400" dirty="0" err="1"/>
              <a:t>ое</a:t>
            </a:r>
            <a:r>
              <a:rPr sz="2400" dirty="0"/>
              <a:t> </a:t>
            </a:r>
            <a:r>
              <a:rPr sz="2400" dirty="0" err="1"/>
              <a:t>подразделени</a:t>
            </a:r>
            <a:r>
              <a:rPr lang="ru-RU" sz="2400" dirty="0"/>
              <a:t>е</a:t>
            </a:r>
            <a:r>
              <a:rPr sz="2400" dirty="0"/>
              <a:t> </a:t>
            </a:r>
            <a:r>
              <a:rPr sz="2400" dirty="0" err="1"/>
              <a:t>общеобразовательн</a:t>
            </a:r>
            <a:r>
              <a:rPr lang="ru-RU" sz="2400" dirty="0"/>
              <a:t>ой</a:t>
            </a:r>
            <a:r>
              <a:rPr sz="2400" dirty="0"/>
              <a:t> </a:t>
            </a:r>
            <a:r>
              <a:rPr sz="2400" dirty="0" err="1"/>
              <a:t>организаци</a:t>
            </a:r>
            <a:r>
              <a:rPr lang="ru-RU" sz="2400" dirty="0"/>
              <a:t>и</a:t>
            </a:r>
            <a:r>
              <a:rPr sz="2400" dirty="0"/>
              <a:t>, </a:t>
            </a:r>
            <a:r>
              <a:rPr sz="2400" dirty="0" err="1"/>
              <a:t>расположенн</a:t>
            </a:r>
            <a:r>
              <a:rPr lang="ru-RU" sz="2400" dirty="0"/>
              <a:t>ой</a:t>
            </a:r>
            <a:r>
              <a:rPr sz="2400" dirty="0"/>
              <a:t> в </a:t>
            </a:r>
            <a:r>
              <a:rPr sz="2400" dirty="0" err="1"/>
              <a:t>сельской</a:t>
            </a:r>
            <a:r>
              <a:rPr sz="2400" dirty="0"/>
              <a:t> </a:t>
            </a:r>
            <a:r>
              <a:rPr sz="2400" dirty="0" err="1"/>
              <a:t>местности</a:t>
            </a:r>
            <a:r>
              <a:rPr sz="2400" dirty="0"/>
              <a:t> </a:t>
            </a:r>
            <a:r>
              <a:rPr sz="2400" b="1" dirty="0" err="1"/>
              <a:t>без</a:t>
            </a:r>
            <a:r>
              <a:rPr sz="2400" b="1" dirty="0"/>
              <a:t> образования </a:t>
            </a:r>
            <a:r>
              <a:rPr sz="2400" b="1" dirty="0" err="1"/>
              <a:t>юридического</a:t>
            </a:r>
            <a:r>
              <a:rPr sz="2400" b="1" dirty="0"/>
              <a:t> </a:t>
            </a:r>
            <a:r>
              <a:rPr sz="2400" b="1" dirty="0" err="1"/>
              <a:t>лица</a:t>
            </a:r>
            <a:r>
              <a:rPr sz="2400" dirty="0"/>
              <a:t> </a:t>
            </a:r>
            <a:endParaRPr lang="ru-RU" sz="2400" dirty="0"/>
          </a:p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endParaRPr sz="2400" dirty="0"/>
          </a:p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r>
              <a:rPr sz="2400" dirty="0" err="1"/>
              <a:t>Совокупность</a:t>
            </a:r>
            <a:r>
              <a:rPr sz="2400" dirty="0"/>
              <a:t> </a:t>
            </a:r>
            <a:r>
              <a:rPr sz="2400" dirty="0" err="1"/>
              <a:t>образовательных</a:t>
            </a:r>
            <a:r>
              <a:rPr sz="2400" dirty="0"/>
              <a:t> </a:t>
            </a:r>
            <a:r>
              <a:rPr sz="2400" dirty="0" err="1"/>
              <a:t>организаций</a:t>
            </a:r>
            <a:r>
              <a:rPr lang="ru-RU" sz="2400" dirty="0"/>
              <a:t> с обновленной-материально-технической базой </a:t>
            </a:r>
            <a:r>
              <a:rPr sz="2400" dirty="0" err="1"/>
              <a:t>составит</a:t>
            </a:r>
            <a:r>
              <a:rPr sz="2400" dirty="0"/>
              <a:t> </a:t>
            </a:r>
            <a:r>
              <a:rPr sz="2400" b="1" dirty="0" err="1"/>
              <a:t>федеральную</a:t>
            </a:r>
            <a:r>
              <a:rPr sz="2400" b="1" dirty="0"/>
              <a:t> </a:t>
            </a:r>
            <a:r>
              <a:rPr sz="2400" b="1" dirty="0" err="1"/>
              <a:t>сеть</a:t>
            </a:r>
            <a:r>
              <a:rPr sz="2400" b="1" dirty="0"/>
              <a:t> </a:t>
            </a:r>
            <a:r>
              <a:rPr sz="2400" b="1" dirty="0" err="1"/>
              <a:t>Центров</a:t>
            </a:r>
            <a:r>
              <a:rPr sz="2400" b="1" dirty="0"/>
              <a:t> образования </a:t>
            </a:r>
            <a:r>
              <a:rPr sz="2400" b="1" dirty="0" err="1"/>
              <a:t>цифрового</a:t>
            </a:r>
            <a:r>
              <a:rPr sz="2400" b="1" dirty="0"/>
              <a:t> и </a:t>
            </a:r>
            <a:r>
              <a:rPr sz="2400" b="1" dirty="0" err="1"/>
              <a:t>гуманитарного</a:t>
            </a:r>
            <a:r>
              <a:rPr sz="2400" b="1" dirty="0"/>
              <a:t> </a:t>
            </a:r>
            <a:r>
              <a:rPr sz="2400" b="1" dirty="0" err="1"/>
              <a:t>профилей</a:t>
            </a:r>
            <a:r>
              <a:rPr sz="2400" b="1" dirty="0"/>
              <a:t>  «</a:t>
            </a:r>
            <a:r>
              <a:rPr sz="2400" b="1" dirty="0" err="1"/>
              <a:t>Точка</a:t>
            </a:r>
            <a:r>
              <a:rPr sz="2400" b="1" dirty="0"/>
              <a:t> </a:t>
            </a:r>
            <a:r>
              <a:rPr sz="2400" b="1" dirty="0" err="1"/>
              <a:t>роста</a:t>
            </a:r>
            <a:r>
              <a:rPr sz="2400" b="1" dirty="0"/>
              <a:t>»</a:t>
            </a:r>
            <a:endParaRPr lang="ru-RU" sz="2400" b="1" dirty="0"/>
          </a:p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endParaRPr lang="ru-RU" sz="2400" b="1" dirty="0"/>
          </a:p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r>
              <a:rPr lang="ru-RU" b="1" dirty="0"/>
              <a:t>*</a:t>
            </a:r>
            <a:r>
              <a:rPr lang="ru-RU" dirty="0"/>
              <a:t> с 2020 года в сельской местности и в малых городах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79996681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115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t>Требование к инфраструктуре Центра «Точка роста»</a:t>
            </a:r>
          </a:p>
        </p:txBody>
      </p:sp>
      <p:sp>
        <p:nvSpPr>
          <p:cNvPr id="116" name="Объект 2"/>
          <p:cNvSpPr txBox="1">
            <a:spLocks noGrp="1"/>
          </p:cNvSpPr>
          <p:nvPr>
            <p:ph type="body" sz="half" idx="1"/>
          </p:nvPr>
        </p:nvSpPr>
        <p:spPr>
          <a:xfrm>
            <a:off x="1181099" y="1790701"/>
            <a:ext cx="9066145" cy="2493064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100000"/>
              </a:lnSpc>
              <a:buSzTx/>
              <a:buNone/>
              <a:defRPr sz="2000"/>
            </a:pPr>
            <a:r>
              <a:t>Центр должен быть размещен не менее чем в двух помещениях площадью ≥ 40 м</a:t>
            </a:r>
            <a:r>
              <a:rPr baseline="30000"/>
              <a:t>2</a:t>
            </a:r>
            <a:r>
              <a:t> каждое и включать следующие функциональные зоны: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  <a:defRPr sz="2000"/>
            </a:pPr>
            <a:r>
              <a:t>Кабинеты формирования цифровых и гуманитарных компетенций (классы «Информатики», «Технологии» и «ОБЖ»)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  <a:defRPr sz="2000"/>
            </a:pPr>
            <a:r>
              <a:t>Помещение для проектной деятельности – открытое пространство, выполняющее роль центра общественной жизни школы, включающее шахматную гостиную, мадиазону/медиатеку</a:t>
            </a:r>
          </a:p>
        </p:txBody>
      </p:sp>
      <p:grpSp>
        <p:nvGrpSpPr>
          <p:cNvPr id="121" name="Группа 12"/>
          <p:cNvGrpSpPr/>
          <p:nvPr/>
        </p:nvGrpSpPr>
        <p:grpSpPr>
          <a:xfrm>
            <a:off x="99390" y="4537833"/>
            <a:ext cx="12015169" cy="1753636"/>
            <a:chOff x="0" y="0"/>
            <a:chExt cx="12015168" cy="1753634"/>
          </a:xfrm>
        </p:grpSpPr>
        <p:pic>
          <p:nvPicPr>
            <p:cNvPr id="117" name="Рисунок 5" descr="Рисунок 5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1"/>
              <a:ext cx="2970560" cy="167094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8" name="Рисунок 7" descr="Рисунок 7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256544" y="31101"/>
              <a:ext cx="2879636" cy="16634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9" name="Рисунок 9" descr="Рисунок 9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057195" y="5167"/>
              <a:ext cx="2944307" cy="16561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0" name="Рисунок 11" descr="Рисунок 11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180840" y="5167"/>
              <a:ext cx="2834329" cy="174846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22" name="Заголовок 1"/>
          <p:cNvSpPr txBox="1"/>
          <p:nvPr/>
        </p:nvSpPr>
        <p:spPr>
          <a:xfrm>
            <a:off x="8120015" y="6301408"/>
            <a:ext cx="1779361" cy="239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tabLst>
                <a:tab pos="177800" algn="l"/>
              </a:tabLst>
              <a:defRPr sz="11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 Ивановская область</a:t>
            </a:r>
          </a:p>
        </p:txBody>
      </p:sp>
      <p:sp>
        <p:nvSpPr>
          <p:cNvPr id="123" name="Заголовок 1"/>
          <p:cNvSpPr txBox="1"/>
          <p:nvPr/>
        </p:nvSpPr>
        <p:spPr>
          <a:xfrm>
            <a:off x="1391222" y="6271590"/>
            <a:ext cx="1640214" cy="23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tabLst>
                <a:tab pos="177800" algn="l"/>
              </a:tabLst>
              <a:defRPr sz="11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Астраханская </a:t>
            </a:r>
            <a:r>
              <a:rPr sz="900"/>
              <a:t>область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699"/>
            <a:ext cx="34390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126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278038"/>
            <a:ext cx="8053614" cy="91757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t>Фирменный стиль</a:t>
            </a:r>
          </a:p>
        </p:txBody>
      </p:sp>
      <p:sp>
        <p:nvSpPr>
          <p:cNvPr id="127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1155699" y="1431925"/>
            <a:ext cx="9101485" cy="968375"/>
          </a:xfrm>
          <a:prstGeom prst="rect">
            <a:avLst/>
          </a:prstGeom>
        </p:spPr>
        <p:txBody>
          <a:bodyPr/>
          <a:lstStyle>
            <a:lvl1pPr marL="0" indent="0" algn="just">
              <a:buSzTx/>
              <a:buNone/>
              <a:defRPr sz="2000"/>
            </a:lvl1pPr>
          </a:lstStyle>
          <a:p>
            <a:r>
              <a:t>Символика проекта и правила ее использования в различных задачах по оформлению печатной, цифровой, сувенирной и прочей продукции описаны в кратком руководстве по фирменному стилю.</a:t>
            </a:r>
          </a:p>
        </p:txBody>
      </p:sp>
      <p:pic>
        <p:nvPicPr>
          <p:cNvPr id="128" name="Рисунок 2" descr="Рисунок 2"/>
          <p:cNvPicPr>
            <a:picLocks noChangeAspect="1"/>
          </p:cNvPicPr>
          <p:nvPr/>
        </p:nvPicPr>
        <p:blipFill>
          <a:blip r:embed="rId2">
            <a:extLst/>
          </a:blip>
          <a:srcRect b="60386"/>
          <a:stretch>
            <a:fillRect/>
          </a:stretch>
        </p:blipFill>
        <p:spPr>
          <a:xfrm>
            <a:off x="1176338" y="3106058"/>
            <a:ext cx="3295224" cy="1262744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Объект 2"/>
          <p:cNvSpPr txBox="1"/>
          <p:nvPr/>
        </p:nvSpPr>
        <p:spPr>
          <a:xfrm>
            <a:off x="1175657" y="2569030"/>
            <a:ext cx="2510974" cy="492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000"/>
              </a:spcBef>
              <a:defRPr sz="14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Основной логотип </a:t>
            </a:r>
            <a:br/>
            <a:r>
              <a:t>и вспомогательные версии</a:t>
            </a:r>
          </a:p>
        </p:txBody>
      </p:sp>
      <p:sp>
        <p:nvSpPr>
          <p:cNvPr id="130" name="Объект 2"/>
          <p:cNvSpPr txBox="1"/>
          <p:nvPr/>
        </p:nvSpPr>
        <p:spPr>
          <a:xfrm>
            <a:off x="4804230" y="2554515"/>
            <a:ext cx="2993571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4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Декоративные элементы</a:t>
            </a:r>
          </a:p>
        </p:txBody>
      </p:sp>
      <p:pic>
        <p:nvPicPr>
          <p:cNvPr id="131" name="Рисунок 24" descr="Рисунок 24"/>
          <p:cNvPicPr>
            <a:picLocks noChangeAspect="1"/>
          </p:cNvPicPr>
          <p:nvPr/>
        </p:nvPicPr>
        <p:blipFill>
          <a:blip r:embed="rId2">
            <a:extLst/>
          </a:blip>
          <a:srcRect t="52817" r="36154" b="22140"/>
          <a:stretch>
            <a:fillRect/>
          </a:stretch>
        </p:blipFill>
        <p:spPr>
          <a:xfrm>
            <a:off x="1210657" y="4390328"/>
            <a:ext cx="1552575" cy="5890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Рисунок 25" descr="Рисунок 25"/>
          <p:cNvPicPr>
            <a:picLocks noChangeAspect="1"/>
          </p:cNvPicPr>
          <p:nvPr/>
        </p:nvPicPr>
        <p:blipFill>
          <a:blip r:embed="rId2">
            <a:extLst/>
          </a:blip>
          <a:srcRect t="84234" r="44522"/>
          <a:stretch>
            <a:fillRect/>
          </a:stretch>
        </p:blipFill>
        <p:spPr>
          <a:xfrm>
            <a:off x="2999374" y="4540279"/>
            <a:ext cx="1349069" cy="3708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Рисунок 4" descr="Рисунок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61198" y="4973620"/>
            <a:ext cx="3065735" cy="5396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Рисунок 6" descr="Рисунок 6"/>
          <p:cNvPicPr>
            <a:picLocks noChangeAspect="1"/>
          </p:cNvPicPr>
          <p:nvPr/>
        </p:nvPicPr>
        <p:blipFill>
          <a:blip r:embed="rId4">
            <a:extLst/>
          </a:blip>
          <a:srcRect b="55431"/>
          <a:stretch>
            <a:fillRect/>
          </a:stretch>
        </p:blipFill>
        <p:spPr>
          <a:xfrm>
            <a:off x="1175657" y="5756950"/>
            <a:ext cx="1566489" cy="7147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Рисунок 30" descr="Рисунок 30"/>
          <p:cNvPicPr>
            <a:picLocks noChangeAspect="1"/>
          </p:cNvPicPr>
          <p:nvPr/>
        </p:nvPicPr>
        <p:blipFill>
          <a:blip r:embed="rId4">
            <a:extLst/>
          </a:blip>
          <a:srcRect t="55922"/>
          <a:stretch>
            <a:fillRect/>
          </a:stretch>
        </p:blipFill>
        <p:spPr>
          <a:xfrm>
            <a:off x="2889397" y="5775528"/>
            <a:ext cx="1566490" cy="70691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8" name="Группа 14"/>
          <p:cNvGrpSpPr/>
          <p:nvPr/>
        </p:nvGrpSpPr>
        <p:grpSpPr>
          <a:xfrm>
            <a:off x="4815115" y="3133724"/>
            <a:ext cx="2757261" cy="3314676"/>
            <a:chOff x="0" y="0"/>
            <a:chExt cx="2757260" cy="3314674"/>
          </a:xfrm>
        </p:grpSpPr>
        <p:pic>
          <p:nvPicPr>
            <p:cNvPr id="136" name="Рисунок 10" descr="Рисунок 10"/>
            <p:cNvPicPr>
              <a:picLocks noChangeAspect="1"/>
            </p:cNvPicPr>
            <p:nvPr/>
          </p:nvPicPr>
          <p:blipFill>
            <a:blip r:embed="rId5">
              <a:extLst/>
            </a:blip>
            <a:srcRect t="13947" b="13296"/>
            <a:stretch>
              <a:fillRect/>
            </a:stretch>
          </p:blipFill>
          <p:spPr>
            <a:xfrm>
              <a:off x="0" y="0"/>
              <a:ext cx="2757260" cy="14099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7" name="Рисунок 12" descr="Рисунок 12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15382" y="1513126"/>
              <a:ext cx="2641879" cy="180154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9" name="Объект 2"/>
          <p:cNvSpPr txBox="1"/>
          <p:nvPr/>
        </p:nvSpPr>
        <p:spPr>
          <a:xfrm>
            <a:off x="8014155" y="2529115"/>
            <a:ext cx="2399846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4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Варианты вывесок</a:t>
            </a:r>
          </a:p>
        </p:txBody>
      </p:sp>
      <p:pic>
        <p:nvPicPr>
          <p:cNvPr id="140" name="Рисунок 16" descr="Рисунок 1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096278" y="3149600"/>
            <a:ext cx="1350798" cy="1168400"/>
          </a:xfrm>
          <a:prstGeom prst="rect">
            <a:avLst/>
          </a:prstGeom>
          <a:ln>
            <a:solidFill>
              <a:srgbClr val="808080"/>
            </a:solidFill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</p:pic>
      <p:pic>
        <p:nvPicPr>
          <p:cNvPr id="141" name="Рисунок 18" descr="Рисунок 18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105775" y="4486275"/>
            <a:ext cx="3578225" cy="1336532"/>
          </a:xfrm>
          <a:prstGeom prst="rect">
            <a:avLst/>
          </a:prstGeom>
          <a:ln>
            <a:solidFill>
              <a:srgbClr val="808080"/>
            </a:solidFill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</p:pic>
      <p:pic>
        <p:nvPicPr>
          <p:cNvPr id="142" name="Рисунок 20" descr="Рисунок 20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610725" y="3136900"/>
            <a:ext cx="2022475" cy="1201588"/>
          </a:xfrm>
          <a:prstGeom prst="rect">
            <a:avLst/>
          </a:prstGeom>
          <a:ln>
            <a:solidFill>
              <a:srgbClr val="808080"/>
            </a:solidFill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Ключевое мероприятие 2019 года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20 сентября </a:t>
            </a:r>
          </a:p>
          <a:p>
            <a:pPr marL="0" indent="0" algn="ctr">
              <a:buNone/>
            </a:pPr>
            <a:r>
              <a:rPr lang="ru-RU" sz="4000" dirty="0"/>
              <a:t>Марафон </a:t>
            </a:r>
          </a:p>
          <a:p>
            <a:pPr marL="0" indent="0" algn="ctr">
              <a:buNone/>
            </a:pPr>
            <a:r>
              <a:rPr lang="ru-RU" sz="4000" dirty="0"/>
              <a:t>открытий  Центров «Точка роста»</a:t>
            </a:r>
          </a:p>
        </p:txBody>
      </p:sp>
    </p:spTree>
    <p:extLst>
      <p:ext uri="{BB962C8B-B14F-4D97-AF65-F5344CB8AC3E}">
        <p14:creationId xmlns:p14="http://schemas.microsoft.com/office/powerpoint/2010/main" val="328965047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39ECA6-728C-448F-AD2D-8070C8FA7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Контакты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49F3505-8F30-46E2-8B57-B9A732387EA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884CDF2-A784-4525-BC9D-2A1719AB4821}" type="slidenum">
              <a:rPr lang="ru-RU" smtClean="0">
                <a:solidFill>
                  <a:schemeClr val="accent5"/>
                </a:solidFill>
              </a:rPr>
              <a:t>14</a:t>
            </a:fld>
            <a:endParaRPr lang="ru-RU" dirty="0">
              <a:solidFill>
                <a:schemeClr val="accent5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463CC84-6F13-4986-8195-1D2E807260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95" b="28756"/>
          <a:stretch/>
        </p:blipFill>
        <p:spPr>
          <a:xfrm>
            <a:off x="4375318" y="4159687"/>
            <a:ext cx="3441364" cy="181522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83448" y="2089542"/>
            <a:ext cx="11196536" cy="1671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dirty="0"/>
              <a:t>Фонд новых форм развития образования </a:t>
            </a:r>
            <a:endParaRPr lang="en-US" dirty="0"/>
          </a:p>
          <a:p>
            <a:pPr>
              <a:lnSpc>
                <a:spcPct val="114000"/>
              </a:lnSpc>
            </a:pPr>
            <a:r>
              <a:rPr lang="ru-RU" dirty="0"/>
              <a:t>+7 (495) 587-75-57 </a:t>
            </a:r>
          </a:p>
          <a:p>
            <a:pPr>
              <a:lnSpc>
                <a:spcPct val="114000"/>
              </a:lnSpc>
            </a:pPr>
            <a:r>
              <a:rPr lang="en-US" dirty="0"/>
              <a:t>info@roskvantorium.ru</a:t>
            </a:r>
          </a:p>
          <a:p>
            <a:pPr>
              <a:lnSpc>
                <a:spcPct val="114000"/>
              </a:lnSpc>
            </a:pPr>
            <a:r>
              <a:rPr lang="en-US" dirty="0"/>
              <a:t>press@roskvantorium.ru</a:t>
            </a:r>
            <a:r>
              <a:rPr lang="ru-RU" dirty="0"/>
              <a:t> </a:t>
            </a:r>
            <a:endParaRPr lang="ru-RU" dirty="0">
              <a:ea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endParaRPr lang="ru-RU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09330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57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9171214" cy="917575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Распоряжение Министерства просвещения РФ №P-23 от 1 марта 2019 года </a:t>
            </a:r>
          </a:p>
        </p:txBody>
      </p:sp>
      <p:sp>
        <p:nvSpPr>
          <p:cNvPr id="58" name="Объект 2"/>
          <p:cNvSpPr txBox="1">
            <a:spLocks noGrp="1"/>
          </p:cNvSpPr>
          <p:nvPr>
            <p:ph type="body" sz="half" idx="1"/>
          </p:nvPr>
        </p:nvSpPr>
        <p:spPr>
          <a:xfrm>
            <a:off x="1142998" y="1825625"/>
            <a:ext cx="9114185" cy="2822575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buSzTx/>
              <a:buNone/>
              <a:defRPr sz="2000"/>
            </a:lvl1pPr>
          </a:lstStyle>
          <a:p>
            <a:r>
              <a:t>«Об утверждении методических рекомендаций по созданию мест для реализации основных и дополнительных общеобразовательных программ цифрового, естественнонаучного, технического и гуманитарного профилей в образовательных организациях, расположенных в сельской местности и малых городах, и дистанционных программ обучения определенных категорий обучающихся, в том числе на базе сетевого взаимодействия»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65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 defTabSz="859536">
              <a:defRPr sz="3008"/>
            </a:lvl1pPr>
          </a:lstStyle>
          <a:p>
            <a:r>
              <a:t/>
            </a:r>
            <a:br/>
            <a:endParaRPr/>
          </a:p>
        </p:txBody>
      </p:sp>
      <p:sp>
        <p:nvSpPr>
          <p:cNvPr id="66" name="Объект 2"/>
          <p:cNvSpPr txBox="1">
            <a:spLocks noGrp="1"/>
          </p:cNvSpPr>
          <p:nvPr>
            <p:ph type="body" idx="1"/>
          </p:nvPr>
        </p:nvSpPr>
        <p:spPr>
          <a:xfrm>
            <a:off x="1193800" y="1825625"/>
            <a:ext cx="9123017" cy="4351338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  <a:buClr>
                <a:srgbClr val="FF0000"/>
              </a:buClr>
            </a:pPr>
            <a:r>
              <a:t>СОЗДАНИЕ УСЛОВИЙ ДЛЯ ВНЕДРЕНИЯ на уровнях начального общего, основного общего и ( или) среднего общего образования новых методов обучения и воспитания, образовательных технологий, обеспечивающих освоение обучающимися основных и дополнительных общеобразовательных программ цифрового, естественнонаучного, технического и гуманитарного профилей;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</a:pPr>
            <a:r>
              <a:t>ОБНОВЛЕНИЕ СОДЕРЖАНИЯ И СОВЕРШЕНСТВОВАНИЕ МЕТОДОВ обучения предметов «Технология», «Информатика», «Основы безопасности жизнедеятельности»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</a:pPr>
            <a:r>
              <a:t>ИСПОЛЬЗОВАНИЕ ИНФРАСТРУКТУРЫ ВО ВНЕУРОЧНОЕ ВРЕМЯ как общественного пространства для развития общекультурных компетенций и цифровой грамотности населения, шахматного образования, проектной деятельности, творческой, социальной самореализации детей, педагогов, родительской общественности</a:t>
            </a:r>
          </a:p>
        </p:txBody>
      </p:sp>
      <p:sp>
        <p:nvSpPr>
          <p:cNvPr id="67" name="Заголовок 1"/>
          <p:cNvSpPr txBox="1"/>
          <p:nvPr/>
        </p:nvSpPr>
        <p:spPr>
          <a:xfrm>
            <a:off x="1286329" y="270781"/>
            <a:ext cx="8191501" cy="917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2800" b="1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/>
              <a:t>Цели и задачи</a:t>
            </a:r>
            <a:r>
              <a:rPr dirty="0"/>
              <a:t> </a:t>
            </a:r>
            <a:r>
              <a:rPr dirty="0" err="1"/>
              <a:t>Центров</a:t>
            </a:r>
            <a:r>
              <a:rPr dirty="0"/>
              <a:t> «</a:t>
            </a:r>
            <a:r>
              <a:rPr dirty="0" err="1"/>
              <a:t>Точка</a:t>
            </a:r>
            <a:r>
              <a:rPr dirty="0"/>
              <a:t> </a:t>
            </a:r>
            <a:r>
              <a:rPr dirty="0" err="1"/>
              <a:t>роста</a:t>
            </a:r>
            <a:r>
              <a:rPr dirty="0"/>
              <a:t>»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Образовательные направления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Основные общеобразовательные программы</a:t>
            </a:r>
            <a:r>
              <a:rPr lang="ru-RU" dirty="0"/>
              <a:t>:</a:t>
            </a:r>
          </a:p>
          <a:p>
            <a:r>
              <a:rPr lang="ru-RU" dirty="0"/>
              <a:t>«Технология», Информатика», «Основы безопасности жизнедеятельности»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err="1"/>
              <a:t>Разноуровневые</a:t>
            </a:r>
            <a:r>
              <a:rPr lang="ru-RU" dirty="0"/>
              <a:t> </a:t>
            </a:r>
            <a:r>
              <a:rPr lang="ru-RU" b="1" dirty="0"/>
              <a:t>дополнительные общеобразовательные программы цифрового, естественнонаучного, технического и гуманитарного </a:t>
            </a:r>
            <a:r>
              <a:rPr lang="ru-RU" dirty="0"/>
              <a:t>профилей:</a:t>
            </a:r>
          </a:p>
          <a:p>
            <a:r>
              <a:rPr lang="ru-RU" dirty="0"/>
              <a:t>проектная деятельность</a:t>
            </a:r>
          </a:p>
          <a:p>
            <a:r>
              <a:rPr lang="ru-RU" dirty="0"/>
              <a:t>научно-техническое творчество</a:t>
            </a:r>
          </a:p>
          <a:p>
            <a:r>
              <a:rPr lang="ru-RU" dirty="0"/>
              <a:t>шахматное образование</a:t>
            </a:r>
          </a:p>
          <a:p>
            <a:r>
              <a:rPr lang="en-US" dirty="0"/>
              <a:t>IT-</a:t>
            </a:r>
            <a:r>
              <a:rPr lang="ru-RU" dirty="0"/>
              <a:t>технологии</a:t>
            </a:r>
          </a:p>
          <a:p>
            <a:r>
              <a:rPr lang="ru-RU" dirty="0" err="1"/>
              <a:t>медиатворчество</a:t>
            </a:r>
            <a:endParaRPr lang="ru-RU" dirty="0"/>
          </a:p>
          <a:p>
            <a:r>
              <a:rPr lang="ru-RU" dirty="0"/>
              <a:t>социокультурные мероприятия</a:t>
            </a:r>
          </a:p>
          <a:p>
            <a:r>
              <a:rPr lang="ru-RU" dirty="0"/>
              <a:t>информационная, экологическая, социальная, дорожно-транспортная безопасность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7018" y="1939635"/>
            <a:ext cx="6446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23071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699"/>
            <a:ext cx="34390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49" name="Заголовок 1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7356931" cy="917575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Требования к кадровому составу </a:t>
            </a:r>
            <a:br/>
            <a:r>
              <a:t>и штатной численности </a:t>
            </a:r>
          </a:p>
        </p:txBody>
      </p:sp>
      <p:sp>
        <p:nvSpPr>
          <p:cNvPr id="150" name="Прямоугольник 5"/>
          <p:cNvSpPr txBox="1"/>
          <p:nvPr/>
        </p:nvSpPr>
        <p:spPr>
          <a:xfrm>
            <a:off x="1321633" y="2381069"/>
            <a:ext cx="5522601" cy="2624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Руководитель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Педагог дополнительного образования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Педагог по шахматам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Педагог-организатор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Педагог по предмету «Физкультура и ОБЖ»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Педагог по предмету «Технология»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Педагог по предмету «Информатика»</a:t>
            </a:r>
          </a:p>
        </p:txBody>
      </p:sp>
      <p:sp>
        <p:nvSpPr>
          <p:cNvPr id="151" name="Правая фигурная скобка 6"/>
          <p:cNvSpPr/>
          <p:nvPr/>
        </p:nvSpPr>
        <p:spPr>
          <a:xfrm>
            <a:off x="6914508" y="2342507"/>
            <a:ext cx="410967" cy="272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5965" y="0"/>
                  <a:pt x="10800" y="669"/>
                  <a:pt x="10800" y="1494"/>
                </a:cubicBezTo>
                <a:lnTo>
                  <a:pt x="10800" y="9306"/>
                </a:lnTo>
                <a:cubicBezTo>
                  <a:pt x="10800" y="10131"/>
                  <a:pt x="15635" y="10800"/>
                  <a:pt x="21600" y="10800"/>
                </a:cubicBezTo>
                <a:cubicBezTo>
                  <a:pt x="15635" y="10800"/>
                  <a:pt x="10800" y="11469"/>
                  <a:pt x="10800" y="12294"/>
                </a:cubicBezTo>
                <a:lnTo>
                  <a:pt x="10800" y="20106"/>
                </a:lnTo>
                <a:cubicBezTo>
                  <a:pt x="10800" y="20931"/>
                  <a:pt x="5965" y="21600"/>
                  <a:pt x="0" y="21600"/>
                </a:cubicBezTo>
              </a:path>
            </a:pathLst>
          </a:custGeom>
          <a:ln w="6350">
            <a:solidFill>
              <a:srgbClr val="FF0000"/>
            </a:solidFill>
            <a:miter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52" name="Прямоугольник 7"/>
          <p:cNvSpPr txBox="1"/>
          <p:nvPr/>
        </p:nvSpPr>
        <p:spPr>
          <a:xfrm>
            <a:off x="7596861" y="3121298"/>
            <a:ext cx="2824397" cy="137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Не менее 4-х единиц, допускается совмещение не более двух должностей</a:t>
            </a:r>
          </a:p>
        </p:txBody>
      </p:sp>
    </p:spTree>
    <p:extLst>
      <p:ext uri="{BB962C8B-B14F-4D97-AF65-F5344CB8AC3E}">
        <p14:creationId xmlns:p14="http://schemas.microsoft.com/office/powerpoint/2010/main" val="32224314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700"/>
            <a:ext cx="343903" cy="3581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55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Образовательные сессии </a:t>
            </a:r>
            <a:br/>
            <a:r>
              <a:t>для педагогов Центров</a:t>
            </a:r>
          </a:p>
        </p:txBody>
      </p:sp>
      <p:sp>
        <p:nvSpPr>
          <p:cNvPr id="156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8359373" y="6374855"/>
            <a:ext cx="3322430" cy="333829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buSzTx/>
              <a:buNone/>
              <a:defRPr sz="1400"/>
            </a:lvl1pPr>
          </a:lstStyle>
          <a:p>
            <a:r>
              <a:t>*Дата указана ориентировочно</a:t>
            </a:r>
          </a:p>
        </p:txBody>
      </p:sp>
      <p:sp>
        <p:nvSpPr>
          <p:cNvPr id="157" name="Прямоугольник 4"/>
          <p:cNvSpPr txBox="1"/>
          <p:nvPr/>
        </p:nvSpPr>
        <p:spPr>
          <a:xfrm>
            <a:off x="3069770" y="1700320"/>
            <a:ext cx="1332097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Soft Skills</a:t>
            </a:r>
          </a:p>
        </p:txBody>
      </p:sp>
      <p:sp>
        <p:nvSpPr>
          <p:cNvPr id="158" name="Прямоугольник 6"/>
          <p:cNvSpPr txBox="1"/>
          <p:nvPr/>
        </p:nvSpPr>
        <p:spPr>
          <a:xfrm>
            <a:off x="7354159" y="1700320"/>
            <a:ext cx="1417053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Hard Skills</a:t>
            </a:r>
          </a:p>
        </p:txBody>
      </p:sp>
      <p:sp>
        <p:nvSpPr>
          <p:cNvPr id="159" name="Прямоугольник 3"/>
          <p:cNvSpPr txBox="1"/>
          <p:nvPr/>
        </p:nvSpPr>
        <p:spPr>
          <a:xfrm>
            <a:off x="162055" y="2143988"/>
            <a:ext cx="1753529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Содержание:</a:t>
            </a:r>
          </a:p>
        </p:txBody>
      </p:sp>
      <p:sp>
        <p:nvSpPr>
          <p:cNvPr id="160" name="Прямоугольник 3"/>
          <p:cNvSpPr txBox="1"/>
          <p:nvPr/>
        </p:nvSpPr>
        <p:spPr>
          <a:xfrm>
            <a:off x="175387" y="4773975"/>
            <a:ext cx="1726864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Дата начала:</a:t>
            </a:r>
          </a:p>
        </p:txBody>
      </p:sp>
      <p:sp>
        <p:nvSpPr>
          <p:cNvPr id="161" name="Прямоугольник 3"/>
          <p:cNvSpPr txBox="1"/>
          <p:nvPr/>
        </p:nvSpPr>
        <p:spPr>
          <a:xfrm>
            <a:off x="692735" y="5417953"/>
            <a:ext cx="1162681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Формат:</a:t>
            </a:r>
          </a:p>
        </p:txBody>
      </p:sp>
      <p:sp>
        <p:nvSpPr>
          <p:cNvPr id="162" name="Прямоугольник 3"/>
          <p:cNvSpPr txBox="1"/>
          <p:nvPr/>
        </p:nvSpPr>
        <p:spPr>
          <a:xfrm>
            <a:off x="1990606" y="2275696"/>
            <a:ext cx="4228415" cy="2119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ТРИЗ</a:t>
            </a:r>
          </a:p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Навыки презентации проекта</a:t>
            </a:r>
          </a:p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Обучение гибким компетенциям:</a:t>
            </a:r>
          </a:p>
          <a:p>
            <a:pPr marL="200526" indent="-200526">
              <a:lnSpc>
                <a:spcPct val="120000"/>
              </a:lnSpc>
              <a:buSzPct val="100000"/>
              <a:buChar char="-"/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Командная работа</a:t>
            </a:r>
          </a:p>
          <a:p>
            <a:pPr marL="200526" indent="-200526">
              <a:lnSpc>
                <a:spcPct val="120000"/>
              </a:lnSpc>
              <a:buSzPct val="100000"/>
              <a:buChar char="-"/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Креативное и критическое мышление</a:t>
            </a:r>
          </a:p>
        </p:txBody>
      </p:sp>
      <p:sp>
        <p:nvSpPr>
          <p:cNvPr id="163" name="Прямоугольник 3"/>
          <p:cNvSpPr txBox="1"/>
          <p:nvPr/>
        </p:nvSpPr>
        <p:spPr>
          <a:xfrm>
            <a:off x="2088355" y="5388214"/>
            <a:ext cx="2635831" cy="724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Он-лайн видеокурсы</a:t>
            </a:r>
          </a:p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Домашнее задание</a:t>
            </a:r>
          </a:p>
        </p:txBody>
      </p:sp>
      <p:sp>
        <p:nvSpPr>
          <p:cNvPr id="164" name="Прямоугольник 3"/>
          <p:cNvSpPr txBox="1"/>
          <p:nvPr/>
        </p:nvSpPr>
        <p:spPr>
          <a:xfrm>
            <a:off x="6246925" y="5378958"/>
            <a:ext cx="3360128" cy="724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Он-лайн видеокурсы</a:t>
            </a:r>
          </a:p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Обучение на оборудовании</a:t>
            </a:r>
          </a:p>
        </p:txBody>
      </p:sp>
      <p:sp>
        <p:nvSpPr>
          <p:cNvPr id="165" name="Прямоугольник 3"/>
          <p:cNvSpPr txBox="1"/>
          <p:nvPr/>
        </p:nvSpPr>
        <p:spPr>
          <a:xfrm>
            <a:off x="2020714" y="4773975"/>
            <a:ext cx="1375381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15.04.2019</a:t>
            </a:r>
          </a:p>
        </p:txBody>
      </p:sp>
      <p:sp>
        <p:nvSpPr>
          <p:cNvPr id="166" name="Прямоугольник 3"/>
          <p:cNvSpPr txBox="1"/>
          <p:nvPr/>
        </p:nvSpPr>
        <p:spPr>
          <a:xfrm>
            <a:off x="6259387" y="4773975"/>
            <a:ext cx="1474228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15.06.2019*</a:t>
            </a:r>
          </a:p>
        </p:txBody>
      </p:sp>
      <p:sp>
        <p:nvSpPr>
          <p:cNvPr id="167" name="Прямоугольник 3"/>
          <p:cNvSpPr txBox="1"/>
          <p:nvPr/>
        </p:nvSpPr>
        <p:spPr>
          <a:xfrm>
            <a:off x="6294044" y="2275696"/>
            <a:ext cx="5679111" cy="2119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Типовые планы и техники проведения занятий</a:t>
            </a:r>
          </a:p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Обучение предметным навыкам:</a:t>
            </a:r>
          </a:p>
          <a:p>
            <a:pPr marL="200526" indent="-200526">
              <a:lnSpc>
                <a:spcPct val="120000"/>
              </a:lnSpc>
              <a:buSzPct val="100000"/>
              <a:buChar char="-"/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Программирование </a:t>
            </a:r>
          </a:p>
          <a:p>
            <a:pPr marL="200526" indent="-200526">
              <a:lnSpc>
                <a:spcPct val="120000"/>
              </a:lnSpc>
              <a:buSzPct val="100000"/>
              <a:buChar char="-"/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3D-моделирование и 3D-печать</a:t>
            </a:r>
          </a:p>
          <a:p>
            <a:pPr marL="200526" indent="-200526">
              <a:lnSpc>
                <a:spcPct val="120000"/>
              </a:lnSpc>
              <a:buSzPct val="100000"/>
              <a:buChar char="-"/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Разработка виртуальной реальности</a:t>
            </a:r>
          </a:p>
          <a:p>
            <a:pPr marL="200526" indent="-200526">
              <a:lnSpc>
                <a:spcPct val="120000"/>
              </a:lnSpc>
              <a:buSzPct val="100000"/>
              <a:buChar char="-"/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Управления коптером</a:t>
            </a:r>
          </a:p>
        </p:txBody>
      </p:sp>
    </p:spTree>
    <p:extLst>
      <p:ext uri="{BB962C8B-B14F-4D97-AF65-F5344CB8AC3E}">
        <p14:creationId xmlns:p14="http://schemas.microsoft.com/office/powerpoint/2010/main" val="273018918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699"/>
            <a:ext cx="34390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70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t>Он-лайн обучение (Soft skills)</a:t>
            </a:r>
          </a:p>
        </p:txBody>
      </p:sp>
      <p:sp>
        <p:nvSpPr>
          <p:cNvPr id="171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4891313" y="6400801"/>
            <a:ext cx="6342744" cy="33382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0" indent="0" algn="just" defTabSz="896111">
              <a:lnSpc>
                <a:spcPct val="100000"/>
              </a:lnSpc>
              <a:spcBef>
                <a:spcPts val="900"/>
              </a:spcBef>
              <a:buSzTx/>
              <a:buNone/>
              <a:defRPr sz="1372"/>
            </a:lvl1pPr>
          </a:lstStyle>
          <a:p>
            <a:r>
              <a:t>* Обязательно наличие Подтвержденной учетной записи на портале Госулуг</a:t>
            </a:r>
          </a:p>
        </p:txBody>
      </p:sp>
      <p:sp>
        <p:nvSpPr>
          <p:cNvPr id="172" name="Прямоугольник 3"/>
          <p:cNvSpPr txBox="1"/>
          <p:nvPr/>
        </p:nvSpPr>
        <p:spPr>
          <a:xfrm>
            <a:off x="1131825" y="1293771"/>
            <a:ext cx="2751918" cy="667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Старт: 15 апреля</a:t>
            </a:r>
          </a:p>
          <a:p>
            <a: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Доступно с 10.04.2019</a:t>
            </a:r>
          </a:p>
        </p:txBody>
      </p:sp>
      <p:sp>
        <p:nvSpPr>
          <p:cNvPr id="173" name="Прямоугольник 4"/>
          <p:cNvSpPr txBox="1"/>
          <p:nvPr/>
        </p:nvSpPr>
        <p:spPr>
          <a:xfrm>
            <a:off x="1522714" y="2375230"/>
            <a:ext cx="818268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Шаг 1</a:t>
            </a:r>
          </a:p>
        </p:txBody>
      </p:sp>
      <p:sp>
        <p:nvSpPr>
          <p:cNvPr id="174" name="Прямоугольник 5"/>
          <p:cNvSpPr txBox="1"/>
          <p:nvPr/>
        </p:nvSpPr>
        <p:spPr>
          <a:xfrm>
            <a:off x="217867" y="2812842"/>
            <a:ext cx="3540020" cy="959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регистрация* на портале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https://np-education.ru/</a:t>
            </a:r>
            <a:r>
              <a:t> </a:t>
            </a:r>
          </a:p>
        </p:txBody>
      </p:sp>
      <p:sp>
        <p:nvSpPr>
          <p:cNvPr id="175" name="Прямоугольник 6"/>
          <p:cNvSpPr txBox="1"/>
          <p:nvPr/>
        </p:nvSpPr>
        <p:spPr>
          <a:xfrm>
            <a:off x="5458146" y="2424956"/>
            <a:ext cx="818268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Шаг 2</a:t>
            </a:r>
          </a:p>
        </p:txBody>
      </p:sp>
      <p:sp>
        <p:nvSpPr>
          <p:cNvPr id="176" name="Прямоугольник 7"/>
          <p:cNvSpPr txBox="1"/>
          <p:nvPr/>
        </p:nvSpPr>
        <p:spPr>
          <a:xfrm>
            <a:off x="4640183" y="2812841"/>
            <a:ext cx="2454195" cy="667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входное тестирование </a:t>
            </a:r>
          </a:p>
        </p:txBody>
      </p:sp>
      <p:sp>
        <p:nvSpPr>
          <p:cNvPr id="177" name="Прямоугольник 8"/>
          <p:cNvSpPr txBox="1"/>
          <p:nvPr/>
        </p:nvSpPr>
        <p:spPr>
          <a:xfrm>
            <a:off x="9620578" y="2375230"/>
            <a:ext cx="818268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Шаг 3</a:t>
            </a:r>
          </a:p>
        </p:txBody>
      </p:sp>
      <p:sp>
        <p:nvSpPr>
          <p:cNvPr id="178" name="Прямоугольник 9"/>
          <p:cNvSpPr txBox="1"/>
          <p:nvPr/>
        </p:nvSpPr>
        <p:spPr>
          <a:xfrm>
            <a:off x="8329346" y="2812842"/>
            <a:ext cx="3400732" cy="959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пройти 6 образовательных модулей в формате видеолекций </a:t>
            </a:r>
          </a:p>
        </p:txBody>
      </p:sp>
      <p:sp>
        <p:nvSpPr>
          <p:cNvPr id="179" name="Прямоугольник 10"/>
          <p:cNvSpPr txBox="1"/>
          <p:nvPr/>
        </p:nvSpPr>
        <p:spPr>
          <a:xfrm>
            <a:off x="1522714" y="4752871"/>
            <a:ext cx="818268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Шаг 6</a:t>
            </a:r>
          </a:p>
        </p:txBody>
      </p:sp>
      <p:sp>
        <p:nvSpPr>
          <p:cNvPr id="180" name="Прямоугольник 11"/>
          <p:cNvSpPr txBox="1"/>
          <p:nvPr/>
        </p:nvSpPr>
        <p:spPr>
          <a:xfrm>
            <a:off x="570540" y="5145933"/>
            <a:ext cx="2834675" cy="1251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получить удостоверение </a:t>
            </a:r>
            <a:br/>
            <a:r>
              <a:t>о повышении квалификации</a:t>
            </a:r>
          </a:p>
        </p:txBody>
      </p:sp>
      <p:sp>
        <p:nvSpPr>
          <p:cNvPr id="181" name="Прямоугольник 12"/>
          <p:cNvSpPr txBox="1"/>
          <p:nvPr/>
        </p:nvSpPr>
        <p:spPr>
          <a:xfrm>
            <a:off x="5458146" y="4752871"/>
            <a:ext cx="818268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Шаг 5</a:t>
            </a:r>
          </a:p>
        </p:txBody>
      </p:sp>
      <p:sp>
        <p:nvSpPr>
          <p:cNvPr id="182" name="Прямоугольник 13"/>
          <p:cNvSpPr txBox="1"/>
          <p:nvPr/>
        </p:nvSpPr>
        <p:spPr>
          <a:xfrm>
            <a:off x="4573315" y="5145933"/>
            <a:ext cx="2587931" cy="667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пройти итоговое тестирование </a:t>
            </a:r>
          </a:p>
        </p:txBody>
      </p:sp>
      <p:sp>
        <p:nvSpPr>
          <p:cNvPr id="183" name="Прямоугольник 14"/>
          <p:cNvSpPr txBox="1"/>
          <p:nvPr/>
        </p:nvSpPr>
        <p:spPr>
          <a:xfrm>
            <a:off x="9620578" y="4684936"/>
            <a:ext cx="818268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Шаг 4</a:t>
            </a:r>
          </a:p>
        </p:txBody>
      </p:sp>
      <p:sp>
        <p:nvSpPr>
          <p:cNvPr id="184" name="Прямоугольник 15"/>
          <p:cNvSpPr txBox="1"/>
          <p:nvPr/>
        </p:nvSpPr>
        <p:spPr>
          <a:xfrm>
            <a:off x="8329346" y="5145933"/>
            <a:ext cx="3400732" cy="667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выполнить домашнее задание </a:t>
            </a:r>
          </a:p>
        </p:txBody>
      </p:sp>
      <p:sp>
        <p:nvSpPr>
          <p:cNvPr id="185" name="Прямая со стрелкой 19"/>
          <p:cNvSpPr/>
          <p:nvPr/>
        </p:nvSpPr>
        <p:spPr>
          <a:xfrm>
            <a:off x="2876307" y="2562846"/>
            <a:ext cx="2046515" cy="1"/>
          </a:xfrm>
          <a:prstGeom prst="line">
            <a:avLst/>
          </a:prstGeom>
          <a:ln w="38100">
            <a:solidFill>
              <a:srgbClr val="FF000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6" name="Прямая со стрелкой 21"/>
          <p:cNvSpPr/>
          <p:nvPr/>
        </p:nvSpPr>
        <p:spPr>
          <a:xfrm>
            <a:off x="6784042" y="2562846"/>
            <a:ext cx="2046515" cy="1"/>
          </a:xfrm>
          <a:prstGeom prst="line">
            <a:avLst/>
          </a:prstGeom>
          <a:ln w="38100">
            <a:solidFill>
              <a:srgbClr val="FF000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7" name="Прямая со стрелкой 22"/>
          <p:cNvSpPr/>
          <p:nvPr/>
        </p:nvSpPr>
        <p:spPr>
          <a:xfrm flipH="1">
            <a:off x="6747757" y="4872551"/>
            <a:ext cx="2119086" cy="1"/>
          </a:xfrm>
          <a:prstGeom prst="line">
            <a:avLst/>
          </a:prstGeom>
          <a:ln w="38100">
            <a:solidFill>
              <a:srgbClr val="FF000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8" name="Прямая со стрелкой 24"/>
          <p:cNvSpPr/>
          <p:nvPr/>
        </p:nvSpPr>
        <p:spPr>
          <a:xfrm flipH="1">
            <a:off x="2840021" y="4940487"/>
            <a:ext cx="2119086" cy="1"/>
          </a:xfrm>
          <a:prstGeom prst="line">
            <a:avLst/>
          </a:prstGeom>
          <a:ln w="38100">
            <a:solidFill>
              <a:srgbClr val="FF000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9" name="Прямая со стрелкой 25"/>
          <p:cNvSpPr/>
          <p:nvPr/>
        </p:nvSpPr>
        <p:spPr>
          <a:xfrm>
            <a:off x="10029712" y="3905251"/>
            <a:ext cx="1" cy="653145"/>
          </a:xfrm>
          <a:prstGeom prst="line">
            <a:avLst/>
          </a:prstGeom>
          <a:ln w="38100">
            <a:solidFill>
              <a:srgbClr val="FF000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194325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699"/>
            <a:ext cx="34390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92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6642533" cy="9175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t>Расписание модулей обучения</a:t>
            </a:r>
          </a:p>
        </p:txBody>
      </p:sp>
      <p:graphicFrame>
        <p:nvGraphicFramePr>
          <p:cNvPr id="193" name="Таблица"/>
          <p:cNvGraphicFramePr/>
          <p:nvPr/>
        </p:nvGraphicFramePr>
        <p:xfrm>
          <a:off x="2774733" y="1654512"/>
          <a:ext cx="6642532" cy="3939040"/>
        </p:xfrm>
        <a:graphic>
          <a:graphicData uri="http://schemas.openxmlformats.org/drawingml/2006/table">
            <a:tbl>
              <a:tblPr bandRow="1">
                <a:tableStyleId>{33BA23B1-9221-436E-865A-0063620EA4FD}</a:tableStyleId>
              </a:tblPr>
              <a:tblGrid>
                <a:gridCol w="35468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5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 модуль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15 - 28 апр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II модуль</a:t>
                      </a:r>
                    </a:p>
                  </a:txBody>
                  <a:tcPr marL="0" marR="0" marT="0" marB="0"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29 апр - 5 мая</a:t>
                      </a:r>
                    </a:p>
                  </a:txBody>
                  <a:tcPr marL="0" marR="0" marT="0" marB="0"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III модуль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6 - 12 мая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IV модуль</a:t>
                      </a:r>
                    </a:p>
                  </a:txBody>
                  <a:tcPr marL="0" marR="0" marT="0" marB="0"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13 - 19 мая</a:t>
                      </a:r>
                    </a:p>
                  </a:txBody>
                  <a:tcPr marL="0" marR="0" marT="0" marB="0"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 модуль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20 - 26 мая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 модуль</a:t>
                      </a:r>
                    </a:p>
                  </a:txBody>
                  <a:tcPr marL="0" marR="0" marT="0" marB="0"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27 мая - 2 июня</a:t>
                      </a:r>
                    </a:p>
                  </a:txBody>
                  <a:tcPr marL="0" marR="0" marT="0" marB="0"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итоговое тестирование + ДЗ 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 16 июня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94" name="Прямоугольник 13"/>
          <p:cNvSpPr txBox="1"/>
          <p:nvPr/>
        </p:nvSpPr>
        <p:spPr>
          <a:xfrm>
            <a:off x="2199701" y="6091060"/>
            <a:ext cx="7792598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Ориентировочная дата начала обучения Hard Skills - 16.06.2019</a:t>
            </a:r>
          </a:p>
        </p:txBody>
      </p:sp>
      <p:sp>
        <p:nvSpPr>
          <p:cNvPr id="195" name="Прямоугольник 13"/>
          <p:cNvSpPr txBox="1"/>
          <p:nvPr/>
        </p:nvSpPr>
        <p:spPr>
          <a:xfrm>
            <a:off x="2768383" y="1160547"/>
            <a:ext cx="6655234" cy="412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2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Расписание он-лайн обучения</a:t>
            </a:r>
          </a:p>
        </p:txBody>
      </p:sp>
      <p:sp>
        <p:nvSpPr>
          <p:cNvPr id="196" name="Закругленный прямоугольник"/>
          <p:cNvSpPr/>
          <p:nvPr/>
        </p:nvSpPr>
        <p:spPr>
          <a:xfrm>
            <a:off x="2174806" y="5971720"/>
            <a:ext cx="7842388" cy="613910"/>
          </a:xfrm>
          <a:prstGeom prst="roundRect">
            <a:avLst>
              <a:gd name="adj" fmla="val 38857"/>
            </a:avLst>
          </a:prstGeom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97" name="Закругленный прямоугольник"/>
          <p:cNvSpPr/>
          <p:nvPr/>
        </p:nvSpPr>
        <p:spPr>
          <a:xfrm>
            <a:off x="2423179" y="1108147"/>
            <a:ext cx="7345642" cy="4641706"/>
          </a:xfrm>
          <a:prstGeom prst="roundRect">
            <a:avLst>
              <a:gd name="adj" fmla="val 9096"/>
            </a:avLst>
          </a:prstGeom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160982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699"/>
            <a:ext cx="34390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200" name="Заголовок 1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7356931" cy="9175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dirty="0"/>
              <a:t>К</a:t>
            </a:r>
            <a:r>
              <a:rPr lang="ru-RU" dirty="0" err="1"/>
              <a:t>атегории</a:t>
            </a:r>
            <a:r>
              <a:rPr lang="ru-RU" dirty="0"/>
              <a:t> участников образовательных он-</a:t>
            </a:r>
            <a:r>
              <a:rPr lang="ru-RU" dirty="0" err="1"/>
              <a:t>лайн</a:t>
            </a:r>
            <a:r>
              <a:rPr lang="ru-RU" dirty="0"/>
              <a:t> сессий</a:t>
            </a:r>
            <a:endParaRPr dirty="0"/>
          </a:p>
        </p:txBody>
      </p:sp>
      <p:sp>
        <p:nvSpPr>
          <p:cNvPr id="201" name="Прямоугольник 5"/>
          <p:cNvSpPr txBox="1"/>
          <p:nvPr/>
        </p:nvSpPr>
        <p:spPr>
          <a:xfrm>
            <a:off x="1321633" y="2047239"/>
            <a:ext cx="8925453" cy="2624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Педагогически</a:t>
            </a:r>
            <a:r>
              <a:rPr lang="ru-RU" dirty="0"/>
              <a:t>е</a:t>
            </a:r>
            <a:r>
              <a:rPr dirty="0"/>
              <a:t> </a:t>
            </a:r>
            <a:r>
              <a:rPr dirty="0" err="1"/>
              <a:t>работник</a:t>
            </a:r>
            <a:r>
              <a:rPr lang="ru-RU" dirty="0"/>
              <a:t>и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каждой</a:t>
            </a:r>
            <a:r>
              <a:rPr dirty="0"/>
              <a:t> </a:t>
            </a:r>
            <a:r>
              <a:rPr dirty="0" err="1"/>
              <a:t>образовательной</a:t>
            </a:r>
            <a:r>
              <a:rPr dirty="0"/>
              <a:t> организации,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базе</a:t>
            </a:r>
            <a:r>
              <a:rPr dirty="0"/>
              <a:t> </a:t>
            </a:r>
            <a:r>
              <a:rPr dirty="0" err="1"/>
              <a:t>которой</a:t>
            </a:r>
            <a:r>
              <a:rPr dirty="0"/>
              <a:t> </a:t>
            </a:r>
            <a:r>
              <a:rPr dirty="0" err="1"/>
              <a:t>будет</a:t>
            </a:r>
            <a:r>
              <a:rPr dirty="0"/>
              <a:t> </a:t>
            </a:r>
            <a:r>
              <a:rPr dirty="0" err="1"/>
              <a:t>создан</a:t>
            </a:r>
            <a:r>
              <a:rPr dirty="0"/>
              <a:t> </a:t>
            </a:r>
            <a:r>
              <a:rPr dirty="0" err="1"/>
              <a:t>Центр</a:t>
            </a:r>
            <a:r>
              <a:rPr dirty="0"/>
              <a:t> – </a:t>
            </a:r>
            <a:r>
              <a:rPr dirty="0" err="1"/>
              <a:t>кандидат</a:t>
            </a:r>
            <a:r>
              <a:rPr lang="ru-RU"/>
              <a:t>ы</a:t>
            </a:r>
            <a:r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позиции</a:t>
            </a:r>
            <a:r>
              <a:rPr dirty="0"/>
              <a:t>:</a:t>
            </a:r>
          </a:p>
          <a:p>
            <a: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Руководитель</a:t>
            </a:r>
            <a:r>
              <a:rPr dirty="0"/>
              <a:t> </a:t>
            </a:r>
          </a:p>
          <a:p>
            <a: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Педагоги</a:t>
            </a:r>
            <a:r>
              <a:rPr dirty="0"/>
              <a:t> </a:t>
            </a:r>
            <a:r>
              <a:rPr dirty="0" err="1"/>
              <a:t>учебных</a:t>
            </a:r>
            <a:r>
              <a:rPr dirty="0"/>
              <a:t> </a:t>
            </a:r>
            <a:r>
              <a:rPr dirty="0" err="1"/>
              <a:t>предметов</a:t>
            </a:r>
            <a:r>
              <a:rPr dirty="0"/>
              <a:t> «</a:t>
            </a:r>
            <a:r>
              <a:rPr dirty="0" err="1"/>
              <a:t>Технология</a:t>
            </a:r>
            <a:r>
              <a:rPr dirty="0"/>
              <a:t>», «ОБЖ», «</a:t>
            </a:r>
            <a:r>
              <a:rPr dirty="0" err="1"/>
              <a:t>Информатика</a:t>
            </a:r>
            <a:r>
              <a:rPr dirty="0"/>
              <a:t>»</a:t>
            </a:r>
          </a:p>
          <a:p>
            <a: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Педагог-организатор</a:t>
            </a:r>
            <a:endParaRPr dirty="0"/>
          </a:p>
          <a:p>
            <a: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Педагог</a:t>
            </a:r>
            <a:r>
              <a:rPr dirty="0"/>
              <a:t> </a:t>
            </a:r>
            <a:r>
              <a:rPr dirty="0" err="1"/>
              <a:t>дополнительного</a:t>
            </a:r>
            <a:r>
              <a:rPr dirty="0"/>
              <a:t> образования </a:t>
            </a:r>
            <a:r>
              <a:rPr dirty="0" err="1"/>
              <a:t>детей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274953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4d6ac07-9d60-403d-ada4-7b1b04443535">6V4XDJZHKHHZ-516-2530</_dlc_DocId>
    <_dlc_DocIdUrl xmlns="d4d6ac07-9d60-403d-ada4-7b1b04443535">
      <Url>http://www.eduportal44.ru/sharya_r/1/_layouts/15/DocIdRedir.aspx?ID=6V4XDJZHKHHZ-516-2530</Url>
      <Description>6V4XDJZHKHHZ-516-2530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69E442FA96BE40A2A1A0B4A65C32D3" ma:contentTypeVersion="1" ma:contentTypeDescription="Создание документа." ma:contentTypeScope="" ma:versionID="d9abfe9ce6a7e7594973e40bfef06546">
  <xsd:schema xmlns:xsd="http://www.w3.org/2001/XMLSchema" xmlns:xs="http://www.w3.org/2001/XMLSchema" xmlns:p="http://schemas.microsoft.com/office/2006/metadata/properties" xmlns:ns2="d4d6ac07-9d60-403d-ada4-7b1b04443535" targetNamespace="http://schemas.microsoft.com/office/2006/metadata/properties" ma:root="true" ma:fieldsID="9058e835868557ab8529148d3338b13c" ns2:_="">
    <xsd:import namespace="d4d6ac07-9d60-403d-ada4-7b1b0444353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6ac07-9d60-403d-ada4-7b1b0444353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CFE9E2D-169D-4329-B23E-6D5BD7BD7B6F}"/>
</file>

<file path=customXml/itemProps2.xml><?xml version="1.0" encoding="utf-8"?>
<ds:datastoreItem xmlns:ds="http://schemas.openxmlformats.org/officeDocument/2006/customXml" ds:itemID="{158B27E6-7CD4-41FC-AF32-C7B695610F19}"/>
</file>

<file path=customXml/itemProps3.xml><?xml version="1.0" encoding="utf-8"?>
<ds:datastoreItem xmlns:ds="http://schemas.openxmlformats.org/officeDocument/2006/customXml" ds:itemID="{7F075B81-93FF-4906-8402-AD69453AF41C}"/>
</file>

<file path=customXml/itemProps4.xml><?xml version="1.0" encoding="utf-8"?>
<ds:datastoreItem xmlns:ds="http://schemas.openxmlformats.org/officeDocument/2006/customXml" ds:itemID="{F039728B-CA49-4C6F-A98E-B292798398AB}"/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699</Words>
  <Application>Microsoft Office PowerPoint</Application>
  <PresentationFormat>Широкоэкранный</PresentationFormat>
  <Paragraphs>130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Verdana</vt:lpstr>
      <vt:lpstr>Тема Office</vt:lpstr>
      <vt:lpstr>О создании федеральной сети Центров образования цифрового и гуманитарного профилей «Точка роста» </vt:lpstr>
      <vt:lpstr>Распоряжение Министерства просвещения РФ №P-23 от 1 марта 2019 года </vt:lpstr>
      <vt:lpstr> </vt:lpstr>
      <vt:lpstr>Образовательные направления</vt:lpstr>
      <vt:lpstr>Требования к кадровому составу  и штатной численности </vt:lpstr>
      <vt:lpstr>Образовательные сессии  для педагогов Центров</vt:lpstr>
      <vt:lpstr>Он-лайн обучение (Soft skills)</vt:lpstr>
      <vt:lpstr>Расписание модулей обучения</vt:lpstr>
      <vt:lpstr>Категории участников образовательных он-лайн сессий</vt:lpstr>
      <vt:lpstr>Организационно-правовая форма Центра</vt:lpstr>
      <vt:lpstr>Требование к инфраструктуре Центра «Точка роста»</vt:lpstr>
      <vt:lpstr>Фирменный стиль</vt:lpstr>
      <vt:lpstr>Ключевое мероприятие 2019 года </vt:lpstr>
      <vt:lpstr>Контакты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создании федеральной сети Центров образования цифрового и гуманитарного профилей «Точка роста»</dc:title>
  <dc:creator>Лариса Сулима</dc:creator>
  <cp:lastModifiedBy>морозов илья</cp:lastModifiedBy>
  <cp:revision>13</cp:revision>
  <dcterms:modified xsi:type="dcterms:W3CDTF">2019-04-15T09:31:57Z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0x010100D169E442FA96BE40A2A1A0B4A65C32D3</vt:lpwstr>
  </property>
  <property fmtid="{D5CDD505-2E9C-101B-9397-08002B2CF9AE}" pid="3" name="_dlc_DocIdItemGuid">
    <vt:lpwstr>528ea931-0953-4ad8-a945-4bff2d6a507a</vt:lpwstr>
  </property>
</Properties>
</file>