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9" r:id="rId3"/>
    <p:sldId id="264" r:id="rId4"/>
    <p:sldId id="262" r:id="rId5"/>
    <p:sldId id="265" r:id="rId6"/>
    <p:sldId id="272" r:id="rId7"/>
    <p:sldId id="285" r:id="rId8"/>
    <p:sldId id="280" r:id="rId9"/>
    <p:sldId id="274" r:id="rId10"/>
    <p:sldId id="282" r:id="rId11"/>
    <p:sldId id="266" r:id="rId12"/>
    <p:sldId id="283" r:id="rId13"/>
    <p:sldId id="276" r:id="rId14"/>
    <p:sldId id="273" r:id="rId15"/>
    <p:sldId id="284" r:id="rId16"/>
    <p:sldId id="267" r:id="rId17"/>
    <p:sldId id="268" r:id="rId18"/>
    <p:sldId id="269" r:id="rId19"/>
    <p:sldId id="270" r:id="rId20"/>
    <p:sldId id="271" r:id="rId21"/>
    <p:sldId id="277" r:id="rId22"/>
    <p:sldId id="275" r:id="rId23"/>
    <p:sldId id="278" r:id="rId24"/>
    <p:sldId id="281" r:id="rId25"/>
  </p:sldIdLst>
  <p:sldSz cx="9144000" cy="6858000" type="screen4x3"/>
  <p:notesSz cx="6858000" cy="9144000"/>
  <p:custDataLst>
    <p:tags r:id="rId2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AB8580E9-9CF7-4B58-901D-566AD8CFDBD7}">
          <p14:sldIdLst>
            <p14:sldId id="256"/>
            <p14:sldId id="279"/>
            <p14:sldId id="264"/>
            <p14:sldId id="262"/>
            <p14:sldId id="265"/>
            <p14:sldId id="272"/>
            <p14:sldId id="285"/>
            <p14:sldId id="280"/>
            <p14:sldId id="274"/>
            <p14:sldId id="282"/>
            <p14:sldId id="266"/>
            <p14:sldId id="283"/>
            <p14:sldId id="276"/>
            <p14:sldId id="273"/>
            <p14:sldId id="284"/>
            <p14:sldId id="267"/>
            <p14:sldId id="268"/>
            <p14:sldId id="269"/>
            <p14:sldId id="270"/>
            <p14:sldId id="271"/>
            <p14:sldId id="277"/>
            <p14:sldId id="275"/>
            <p14:sldId id="278"/>
            <p14:sldId id="28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820" autoAdjust="0"/>
  </p:normalViewPr>
  <p:slideViewPr>
    <p:cSldViewPr>
      <p:cViewPr>
        <p:scale>
          <a:sx n="92" d="100"/>
          <a:sy n="92" d="100"/>
        </p:scale>
        <p:origin x="-100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36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2636912"/>
            <a:ext cx="5040560" cy="1440160"/>
          </a:xfrm>
        </p:spPr>
        <p:txBody>
          <a:bodyPr/>
          <a:lstStyle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7353537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835696" y="1484784"/>
            <a:ext cx="7200800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7353537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35696" y="1484784"/>
            <a:ext cx="7200800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6120680" cy="1296144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solidFill>
                  <a:schemeClr val="tx1"/>
                </a:solidFill>
              </a:rPr>
              <a:t>Шекшемская</a:t>
            </a:r>
            <a:r>
              <a:rPr lang="ru-RU" sz="3200" dirty="0" smtClean="0">
                <a:solidFill>
                  <a:schemeClr val="tx1"/>
                </a:solidFill>
              </a:rPr>
              <a:t> средняя школа дошкольное отделение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Админ\Desktop\презентация\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7" t="5364" r="19098"/>
          <a:stretch/>
        </p:blipFill>
        <p:spPr bwMode="auto">
          <a:xfrm>
            <a:off x="971600" y="1844900"/>
            <a:ext cx="2088232" cy="374943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91880" y="2564904"/>
            <a:ext cx="55446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</a:rPr>
              <a:t>Чистякова Елена </a:t>
            </a:r>
            <a:r>
              <a:rPr lang="ru-RU" sz="3600" b="1" dirty="0" smtClean="0">
                <a:solidFill>
                  <a:srgbClr val="FFFF00"/>
                </a:solidFill>
              </a:rPr>
              <a:t>Анатольевна</a:t>
            </a:r>
            <a:endParaRPr lang="ru-RU" sz="3600" b="1" dirty="0">
              <a:solidFill>
                <a:srgbClr val="FFFF00"/>
              </a:solidFill>
            </a:endParaRPr>
          </a:p>
          <a:p>
            <a:pPr algn="ctr"/>
            <a:endParaRPr lang="ru-RU" sz="2400" dirty="0"/>
          </a:p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Квалификационная категория - первая</a:t>
            </a:r>
          </a:p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Педагогический стаж  - 7 лет</a:t>
            </a:r>
          </a:p>
          <a:p>
            <a:pPr algn="ctr"/>
            <a:endParaRPr lang="ru-RU" sz="2400" dirty="0" smtClean="0"/>
          </a:p>
          <a:p>
            <a:r>
              <a:rPr lang="ru-RU" sz="3200" dirty="0" smtClean="0"/>
              <a:t>   </a:t>
            </a:r>
          </a:p>
          <a:p>
            <a:r>
              <a:rPr lang="ru-RU" sz="3200" dirty="0" smtClean="0"/>
              <a:t>2020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555268"/>
            <a:ext cx="1788023" cy="2606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969" y="3555268"/>
            <a:ext cx="1795890" cy="26061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85" y="3560246"/>
            <a:ext cx="1759531" cy="2613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5" y="476672"/>
            <a:ext cx="78488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Также использую </a:t>
            </a:r>
            <a:r>
              <a:rPr lang="ru-RU" sz="2000" dirty="0"/>
              <a:t>возможности </a:t>
            </a:r>
            <a:r>
              <a:rPr lang="ru-RU" sz="2000" dirty="0" smtClean="0"/>
              <a:t>онлайн-платформы </a:t>
            </a:r>
            <a:r>
              <a:rPr lang="ru-RU" sz="2000" dirty="0" err="1" smtClean="0"/>
              <a:t>Учи.ру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 Воспитанники моей старшей группы активно и с интересом выполняют задания на образовательной онлайн-платформе </a:t>
            </a:r>
            <a:r>
              <a:rPr lang="ru-RU" sz="2000" dirty="0" err="1" smtClean="0"/>
              <a:t>Учи.ру</a:t>
            </a:r>
            <a:r>
              <a:rPr lang="ru-RU" sz="2000" dirty="0" smtClean="0"/>
              <a:t>, что способствует повышению образовательных результатов, роста интереса к обучению, доступность для детей с особыми образовательными потребностями, организацию совместной деятельности педагога с воспитанниками и родителей со своими детьми.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2605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4624"/>
            <a:ext cx="7056785" cy="1340768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ru-RU" sz="1600" b="1" dirty="0" smtClean="0">
                <a:solidFill>
                  <a:schemeClr val="tx1"/>
                </a:solidFill>
                <a:effectLst/>
                <a:ea typeface="Calibri"/>
                <a:cs typeface="Times New Roman"/>
              </a:rPr>
              <a:t>Развивающую среду </a:t>
            </a:r>
            <a:r>
              <a:rPr lang="ru-RU" sz="1600" b="1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в группе </a:t>
            </a:r>
            <a:r>
              <a:rPr lang="ru-RU" sz="1600" b="1" dirty="0" smtClean="0">
                <a:solidFill>
                  <a:schemeClr val="tx1"/>
                </a:solidFill>
                <a:effectLst/>
                <a:ea typeface="Calibri"/>
                <a:cs typeface="Times New Roman"/>
              </a:rPr>
              <a:t>строю с учетом </a:t>
            </a:r>
            <a:r>
              <a:rPr lang="ru-RU" sz="1600" b="1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возрастных особенностей </a:t>
            </a:r>
            <a:r>
              <a:rPr lang="ru-RU" sz="1600" b="1" dirty="0" smtClean="0">
                <a:solidFill>
                  <a:schemeClr val="tx1"/>
                </a:solidFill>
                <a:effectLst/>
                <a:ea typeface="Calibri"/>
                <a:cs typeface="Times New Roman"/>
              </a:rPr>
              <a:t>и интересов </a:t>
            </a:r>
            <a:r>
              <a:rPr lang="ru-RU" sz="1600" b="1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детей, что </a:t>
            </a:r>
            <a:r>
              <a:rPr lang="ru-RU" sz="1600" b="1" dirty="0" smtClean="0">
                <a:solidFill>
                  <a:schemeClr val="tx1"/>
                </a:solidFill>
                <a:effectLst/>
                <a:ea typeface="Calibri"/>
                <a:cs typeface="Times New Roman"/>
              </a:rPr>
              <a:t>способствует реализации </a:t>
            </a:r>
            <a:r>
              <a:rPr lang="ru-RU" sz="1600" b="1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потребностей в </a:t>
            </a:r>
            <a:r>
              <a:rPr lang="ru-RU" sz="1600" b="1" dirty="0" smtClean="0">
                <a:solidFill>
                  <a:schemeClr val="tx1"/>
                </a:solidFill>
                <a:effectLst/>
                <a:ea typeface="Calibri"/>
                <a:cs typeface="Times New Roman"/>
              </a:rPr>
              <a:t>умственной, творческой </a:t>
            </a:r>
            <a:r>
              <a:rPr lang="ru-RU" sz="1600" b="1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и физической </a:t>
            </a:r>
            <a:r>
              <a:rPr lang="ru-RU" sz="1600" b="1" dirty="0" smtClean="0">
                <a:solidFill>
                  <a:schemeClr val="tx1"/>
                </a:solidFill>
                <a:effectLst/>
                <a:ea typeface="Calibri"/>
                <a:cs typeface="Times New Roman"/>
              </a:rPr>
              <a:t>самостоятельной деятельности</a:t>
            </a:r>
            <a:r>
              <a:rPr lang="ru-RU" sz="1600" b="1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. </a:t>
            </a:r>
            <a:r>
              <a:rPr lang="ru-RU" sz="1600" b="1" dirty="0" smtClean="0">
                <a:solidFill>
                  <a:schemeClr val="tx1"/>
                </a:solidFill>
                <a:effectLst/>
                <a:ea typeface="Calibri"/>
                <a:cs typeface="Times New Roman"/>
              </a:rPr>
              <a:t>Постоянно пополняю обучающий </a:t>
            </a:r>
            <a:r>
              <a:rPr lang="ru-RU" sz="1600" b="1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и </a:t>
            </a:r>
            <a:r>
              <a:rPr lang="ru-RU" sz="1600" b="1" dirty="0" smtClean="0">
                <a:solidFill>
                  <a:schemeClr val="tx1"/>
                </a:solidFill>
                <a:effectLst/>
                <a:ea typeface="Calibri"/>
                <a:cs typeface="Times New Roman"/>
              </a:rPr>
              <a:t>предметно-развивающий материал</a:t>
            </a:r>
            <a:r>
              <a:rPr lang="ru-RU" sz="1600" dirty="0" smtClean="0">
                <a:solidFill>
                  <a:schemeClr val="tx1"/>
                </a:solidFill>
                <a:effectLst/>
                <a:ea typeface="Calibri"/>
                <a:cs typeface="Times New Roman"/>
              </a:rPr>
              <a:t>.</a:t>
            </a:r>
            <a:r>
              <a:rPr lang="ru-RU" sz="1600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/>
            </a:r>
            <a:br>
              <a:rPr lang="ru-RU" sz="1600" dirty="0">
                <a:solidFill>
                  <a:schemeClr val="tx1"/>
                </a:solidFill>
                <a:effectLst/>
                <a:ea typeface="Calibri"/>
                <a:cs typeface="Times New Roman"/>
              </a:rPr>
            </a:br>
            <a:r>
              <a:rPr lang="ru-RU" sz="1200" b="1" dirty="0" smtClean="0">
                <a:solidFill>
                  <a:schemeClr val="tx1"/>
                </a:solidFill>
              </a:rPr>
              <a:t/>
            </a:r>
            <a:br>
              <a:rPr lang="ru-RU" sz="1200" b="1" dirty="0" smtClean="0">
                <a:solidFill>
                  <a:schemeClr val="tx1"/>
                </a:solidFill>
              </a:rPr>
            </a:br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051" name="Picture 3" descr="C:\Users\Админ\Desktop\презентация\IMG_20181120_115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882" y="1337769"/>
            <a:ext cx="2461080" cy="184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\Desktop\презентация\IMG_20191010_1631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9"/>
          <a:stretch/>
        </p:blipFill>
        <p:spPr bwMode="auto">
          <a:xfrm>
            <a:off x="6876256" y="1337769"/>
            <a:ext cx="1584176" cy="191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\Desktop\презентация\IMG_20191010_1634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36" b="3414"/>
          <a:stretch/>
        </p:blipFill>
        <p:spPr bwMode="auto">
          <a:xfrm>
            <a:off x="2123728" y="4230093"/>
            <a:ext cx="2348708" cy="193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\Desktop\презентация\IMG_20191010_1635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30093"/>
            <a:ext cx="2418020" cy="181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37247"/>
            <a:ext cx="2448273" cy="18362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60232" y="3244334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Книжный уголок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98898" y="3244334"/>
            <a:ext cx="1409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центр ПДД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3244334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Математический уголок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11760" y="6337490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центр активности  - сюжетно – ролевые игры</a:t>
            </a:r>
          </a:p>
        </p:txBody>
      </p:sp>
    </p:spTree>
    <p:extLst>
      <p:ext uri="{BB962C8B-B14F-4D97-AF65-F5344CB8AC3E}">
        <p14:creationId xmlns:p14="http://schemas.microsoft.com/office/powerpoint/2010/main" val="30286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35" y="1315836"/>
            <a:ext cx="2502806" cy="18771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6"/>
          <a:stretch/>
        </p:blipFill>
        <p:spPr bwMode="auto">
          <a:xfrm>
            <a:off x="3923928" y="1315836"/>
            <a:ext cx="1740454" cy="189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315836"/>
            <a:ext cx="2502806" cy="187710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44" y="4365104"/>
            <a:ext cx="2341563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6236" y="3244334"/>
            <a:ext cx="2502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Спортивный уголок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6014322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Центр </a:t>
            </a:r>
            <a:r>
              <a:rPr lang="ru-RU" dirty="0"/>
              <a:t>конструирования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28184" y="3244334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уголок речевого развития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63888" y="3244334"/>
            <a:ext cx="2633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Уголок природы в мл. гр.</a:t>
            </a:r>
          </a:p>
        </p:txBody>
      </p:sp>
    </p:spTree>
    <p:extLst>
      <p:ext uri="{BB962C8B-B14F-4D97-AF65-F5344CB8AC3E}">
        <p14:creationId xmlns:p14="http://schemas.microsoft.com/office/powerpoint/2010/main" val="18650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929601" cy="2592288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самых важных методов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современной дошкольной деятельности  является внедрение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эксперимента, 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метода развития познавательной активности дошкольников. Данный метод  позволяет в полной мере удовлетворить любознательность современных детей. Китайская пословица гласит: «Расскажи -и я забуду, покажи –и я запомню, дай попробовать –и я пойму». Усваивается все прочно и надолго, когда ребенок слышит, видит и делает сам.</a:t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endParaRPr lang="ru-RU" sz="1800" dirty="0"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599317"/>
            <a:ext cx="1988051" cy="14910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39" y="2234775"/>
            <a:ext cx="1931381" cy="1448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07" y="4644313"/>
            <a:ext cx="2169064" cy="14460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60" y="2234775"/>
            <a:ext cx="1992307" cy="14942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267488"/>
            <a:ext cx="1948690" cy="14615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832" y="4644313"/>
            <a:ext cx="2016224" cy="151216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564221" y="3244334"/>
            <a:ext cx="28012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 </a:t>
            </a:r>
          </a:p>
          <a:p>
            <a:r>
              <a:rPr lang="ru-RU" dirty="0" smtClean="0"/>
              <a:t>                                                        </a:t>
            </a:r>
            <a:r>
              <a:rPr lang="ru-RU" sz="1400" dirty="0" smtClean="0"/>
              <a:t>НОД  </a:t>
            </a:r>
            <a:r>
              <a:rPr lang="ru-RU" sz="1400" dirty="0"/>
              <a:t>« Воздух – какой он</a:t>
            </a:r>
            <a:r>
              <a:rPr lang="ru-RU" sz="1400" dirty="0" smtClean="0"/>
              <a:t>?»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                    </a:t>
            </a:r>
            <a:r>
              <a:rPr lang="ru-RU" sz="1400" dirty="0" err="1" smtClean="0"/>
              <a:t>ср.гр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915816" y="3105835"/>
            <a:ext cx="268829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pPr algn="ctr"/>
            <a:r>
              <a:rPr lang="ru-RU" sz="1400" dirty="0"/>
              <a:t> </a:t>
            </a:r>
            <a:r>
              <a:rPr lang="ru-RU" sz="1400" dirty="0" smtClean="0"/>
              <a:t>          НОД </a:t>
            </a:r>
            <a:r>
              <a:rPr lang="ru-RU" sz="1400" dirty="0"/>
              <a:t>« Исследовательская </a:t>
            </a:r>
            <a:r>
              <a:rPr lang="ru-RU" sz="1400" dirty="0" smtClean="0"/>
              <a:t>             деятельность </a:t>
            </a:r>
            <a:r>
              <a:rPr lang="ru-RU" sz="1400" dirty="0"/>
              <a:t>с водой</a:t>
            </a:r>
            <a:r>
              <a:rPr lang="ru-RU" sz="1400" dirty="0" smtClean="0"/>
              <a:t>»                    1 мл. </a:t>
            </a:r>
            <a:r>
              <a:rPr lang="ru-RU" sz="1400" dirty="0" err="1" smtClean="0"/>
              <a:t>гр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851921" y="3244334"/>
            <a:ext cx="18690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                             </a:t>
            </a:r>
          </a:p>
          <a:p>
            <a:endParaRPr lang="ru-RU" sz="1400" dirty="0"/>
          </a:p>
          <a:p>
            <a:r>
              <a:rPr lang="ru-RU" sz="1200" dirty="0" smtClean="0"/>
              <a:t>                                             Проект </a:t>
            </a:r>
            <a:r>
              <a:rPr lang="ru-RU" sz="1200" dirty="0"/>
              <a:t>« Огород круглый год</a:t>
            </a:r>
            <a:r>
              <a:rPr lang="ru-RU" sz="1200" dirty="0" smtClean="0"/>
              <a:t>» ср. </a:t>
            </a:r>
            <a:r>
              <a:rPr lang="ru-RU" sz="1200" dirty="0" err="1" smtClean="0"/>
              <a:t>гр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3244334"/>
            <a:ext cx="208594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r>
              <a:rPr lang="ru-RU" sz="1400" dirty="0" smtClean="0"/>
              <a:t>       НОД </a:t>
            </a:r>
            <a:r>
              <a:rPr lang="ru-RU" sz="1400" dirty="0"/>
              <a:t>« Бумага  </a:t>
            </a:r>
            <a:r>
              <a:rPr lang="ru-RU" sz="1400" dirty="0" smtClean="0"/>
              <a:t>и её                свойства» </a:t>
            </a:r>
            <a:r>
              <a:rPr lang="ru-RU" sz="1400" dirty="0"/>
              <a:t>2 мл. гр.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15617" y="3244334"/>
            <a:ext cx="20162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Экспериментирование   «Веселые </a:t>
            </a:r>
            <a:r>
              <a:rPr lang="ru-RU" sz="1400" dirty="0"/>
              <a:t>пузыри</a:t>
            </a:r>
            <a:r>
              <a:rPr lang="ru-RU" sz="1400" dirty="0" smtClean="0"/>
              <a:t>» ср. гр.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182832" y="4584054"/>
            <a:ext cx="182292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                             </a:t>
            </a:r>
            <a:r>
              <a:rPr lang="ru-RU" sz="1400" dirty="0" smtClean="0"/>
              <a:t>Опыты </a:t>
            </a:r>
            <a:r>
              <a:rPr lang="ru-RU" sz="1400" dirty="0"/>
              <a:t>с водой </a:t>
            </a:r>
            <a:r>
              <a:rPr lang="ru-RU" sz="1400" dirty="0" err="1" smtClean="0"/>
              <a:t>ср.гр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27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04664"/>
            <a:ext cx="7353537" cy="3888432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chemeClr val="tx1"/>
                </a:solidFill>
                <a:effectLst/>
              </a:rPr>
              <a:t>Моя работа заключается не только в работе с детьми и их родителями, но и в работе с педагогами :</a:t>
            </a:r>
            <a:br>
              <a:rPr lang="ru-RU" sz="1800" dirty="0" smtClean="0">
                <a:solidFill>
                  <a:schemeClr val="tx1"/>
                </a:solidFill>
                <a:effectLst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</a:rPr>
              <a:t>Работа в  составе творческой группы по подготовке к участию  «Всероссийский конкурс – образцовый детский сад» (лауреат победитель)</a:t>
            </a:r>
            <a:br>
              <a:rPr lang="ru-RU" sz="1800" dirty="0" smtClean="0">
                <a:solidFill>
                  <a:schemeClr val="tx1"/>
                </a:solidFill>
                <a:effectLst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</a:rPr>
              <a:t>Работа в составе творческой группы по подготовке презентации «Мой детский сад – самый лучший»</a:t>
            </a:r>
            <a:br>
              <a:rPr lang="ru-RU" sz="1800" dirty="0" smtClean="0">
                <a:solidFill>
                  <a:schemeClr val="tx1"/>
                </a:solidFill>
                <a:effectLst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</a:rPr>
              <a:t>Работа в составе творческой группы по подготовке к проведению районного методического дня, конкурса «Любознательный дошкольник»</a:t>
            </a:r>
            <a:br>
              <a:rPr lang="ru-RU" sz="1800" dirty="0" smtClean="0">
                <a:solidFill>
                  <a:schemeClr val="tx1"/>
                </a:solidFill>
                <a:effectLst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</a:rPr>
              <a:t>Выступления на педагогических советах, родительских собраниях дошкольного отделения и группы.</a:t>
            </a:r>
            <a:br>
              <a:rPr lang="ru-RU" sz="1800" dirty="0" smtClean="0">
                <a:solidFill>
                  <a:schemeClr val="tx1"/>
                </a:solidFill>
                <a:effectLst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</a:rPr>
              <a:t>Разрабатываю </a:t>
            </a:r>
            <a:r>
              <a:rPr lang="ru-RU" sz="1800" dirty="0">
                <a:solidFill>
                  <a:schemeClr val="tx1"/>
                </a:solidFill>
                <a:effectLst/>
              </a:rPr>
              <a:t>методические </a:t>
            </a:r>
            <a:r>
              <a:rPr lang="ru-RU" sz="1800" dirty="0" smtClean="0">
                <a:solidFill>
                  <a:schemeClr val="tx1"/>
                </a:solidFill>
                <a:effectLst/>
              </a:rPr>
              <a:t>разработки, сценарии  праздников, развлечений.</a:t>
            </a:r>
            <a:br>
              <a:rPr lang="ru-RU" sz="1800" dirty="0" smtClean="0">
                <a:solidFill>
                  <a:schemeClr val="tx1"/>
                </a:solidFill>
                <a:effectLst/>
              </a:rPr>
            </a:br>
            <a:r>
              <a:rPr lang="ru-RU" sz="2000" dirty="0" smtClean="0">
                <a:effectLst/>
              </a:rPr>
              <a:t> </a:t>
            </a:r>
            <a:br>
              <a:rPr lang="ru-RU" sz="2000" dirty="0" smtClean="0">
                <a:effectLst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3" r="14298"/>
          <a:stretch/>
        </p:blipFill>
        <p:spPr>
          <a:xfrm>
            <a:off x="1265265" y="3577255"/>
            <a:ext cx="1868558" cy="15636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6" t="21887"/>
          <a:stretch/>
        </p:blipFill>
        <p:spPr>
          <a:xfrm>
            <a:off x="3386569" y="3599724"/>
            <a:ext cx="2198513" cy="1521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5" t="26267" r="4715"/>
          <a:stretch/>
        </p:blipFill>
        <p:spPr>
          <a:xfrm>
            <a:off x="6012160" y="3615202"/>
            <a:ext cx="2222035" cy="14906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r="8889"/>
          <a:stretch/>
        </p:blipFill>
        <p:spPr>
          <a:xfrm>
            <a:off x="1401925" y="5229572"/>
            <a:ext cx="1984986" cy="14376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757" y="5121374"/>
            <a:ext cx="1242138" cy="16561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229572"/>
            <a:ext cx="2159684" cy="143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929601" cy="100811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effectLst/>
              </a:rPr>
              <a:t>Активно участвую  в работе РМО :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8"/>
          <a:stretch/>
        </p:blipFill>
        <p:spPr>
          <a:xfrm>
            <a:off x="251520" y="1124744"/>
            <a:ext cx="2736304" cy="17904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r="12961"/>
          <a:stretch/>
        </p:blipFill>
        <p:spPr>
          <a:xfrm>
            <a:off x="3491880" y="1124744"/>
            <a:ext cx="2736304" cy="17776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r="18637"/>
          <a:stretch/>
        </p:blipFill>
        <p:spPr>
          <a:xfrm>
            <a:off x="6401769" y="1124744"/>
            <a:ext cx="2579859" cy="17422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9592" y="3105835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НОД «Путешествие в мир игрушек по стихам </a:t>
            </a:r>
            <a:r>
              <a:rPr lang="ru-RU" dirty="0" err="1"/>
              <a:t>А.Барто</a:t>
            </a:r>
            <a:r>
              <a:rPr lang="ru-RU" dirty="0"/>
              <a:t>» младшая группа 2017 г.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9" r="6137"/>
          <a:stretch/>
        </p:blipFill>
        <p:spPr>
          <a:xfrm>
            <a:off x="227484" y="3789040"/>
            <a:ext cx="2702406" cy="20015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r="10227" b="15385"/>
          <a:stretch/>
        </p:blipFill>
        <p:spPr>
          <a:xfrm>
            <a:off x="3059832" y="3798996"/>
            <a:ext cx="2988746" cy="19816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7" r="6363"/>
          <a:stretch/>
        </p:blipFill>
        <p:spPr>
          <a:xfrm>
            <a:off x="6228184" y="3798995"/>
            <a:ext cx="2804951" cy="198163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86000" y="3105835"/>
            <a:ext cx="48782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НОД </a:t>
            </a:r>
            <a:r>
              <a:rPr lang="ru-RU" dirty="0"/>
              <a:t>«Свойства стекла» старшая группа 2018 г.</a:t>
            </a:r>
          </a:p>
        </p:txBody>
      </p:sp>
    </p:spTree>
    <p:extLst>
      <p:ext uri="{BB962C8B-B14F-4D97-AF65-F5344CB8AC3E}">
        <p14:creationId xmlns:p14="http://schemas.microsoft.com/office/powerpoint/2010/main" val="82387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3286" y="260648"/>
            <a:ext cx="6875138" cy="100811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Дидактические игры сделанные своими руками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3074" name="Picture 2" descr="C:\Users\Админ\Desktop\презентация\IMG_2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52" y="1305811"/>
            <a:ext cx="2743152" cy="205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\Desktop\презентация\IMG_23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739" y="5013176"/>
            <a:ext cx="2245010" cy="168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дмин\Desktop\презентация\IMG_21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087" y="1305811"/>
            <a:ext cx="2179033" cy="163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Админ\Desktop\презентация\i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29312"/>
            <a:ext cx="2379514" cy="237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\Desktop\презентация\i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992" y="4029312"/>
            <a:ext cx="2379514" cy="237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32" y="1314568"/>
            <a:ext cx="2731351" cy="20485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22" y="3068960"/>
            <a:ext cx="2179033" cy="16342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3" y="6165303"/>
            <a:ext cx="223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разрезные </a:t>
            </a:r>
            <a:r>
              <a:rPr lang="ru-RU" dirty="0"/>
              <a:t>картинки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3982996"/>
            <a:ext cx="22322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чей </a:t>
            </a:r>
            <a:r>
              <a:rPr lang="ru-RU" dirty="0"/>
              <a:t>хвост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39281" y="3244334"/>
            <a:ext cx="2065437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веселые </a:t>
            </a:r>
            <a:r>
              <a:rPr lang="ru-RU" dirty="0"/>
              <a:t>прищепки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8050" y="3244334"/>
            <a:ext cx="4031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                                                    кто </a:t>
            </a:r>
            <a:r>
              <a:rPr lang="ru-RU" dirty="0"/>
              <a:t>что ест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51920" y="2564904"/>
            <a:ext cx="1334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кто что ест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46366" y="3244334"/>
            <a:ext cx="5066515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                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</a:t>
            </a:r>
          </a:p>
          <a:p>
            <a:endParaRPr lang="ru-RU" dirty="0"/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четвертый </a:t>
            </a:r>
            <a:r>
              <a:rPr lang="ru-RU" dirty="0"/>
              <a:t>лишний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7543" y="3244334"/>
            <a:ext cx="2477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дидактические игры с </a:t>
            </a:r>
            <a:r>
              <a:rPr lang="ru-RU" dirty="0" smtClean="0"/>
              <a:t>                     пробками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67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433657" cy="2420888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В соответствии с Федеральными государственными образовательными стандартами развивающие </a:t>
            </a:r>
            <a:r>
              <a:rPr lang="ru-RU" sz="1800" dirty="0">
                <a:solidFill>
                  <a:schemeClr val="tx1"/>
                </a:solidFill>
              </a:rPr>
              <a:t>технологии </a:t>
            </a:r>
            <a:r>
              <a:rPr lang="ru-RU" sz="1800" dirty="0" smtClean="0">
                <a:solidFill>
                  <a:schemeClr val="tx1"/>
                </a:solidFill>
              </a:rPr>
              <a:t>обучения должны быть направлены </a:t>
            </a:r>
            <a:r>
              <a:rPr lang="ru-RU" sz="1800" dirty="0">
                <a:solidFill>
                  <a:schemeClr val="tx1"/>
                </a:solidFill>
              </a:rPr>
              <a:t>на гармоничное, всестороннее развитие </a:t>
            </a:r>
            <a:r>
              <a:rPr lang="ru-RU" sz="1800" dirty="0" smtClean="0">
                <a:solidFill>
                  <a:schemeClr val="tx1"/>
                </a:solidFill>
              </a:rPr>
              <a:t>личности, </a:t>
            </a:r>
            <a:r>
              <a:rPr lang="ru-RU" sz="1800" dirty="0">
                <a:solidFill>
                  <a:schemeClr val="tx1"/>
                </a:solidFill>
              </a:rPr>
              <a:t>ее </a:t>
            </a:r>
            <a:r>
              <a:rPr lang="ru-RU" sz="1800" dirty="0" smtClean="0">
                <a:solidFill>
                  <a:schemeClr val="tx1"/>
                </a:solidFill>
              </a:rPr>
              <a:t>способностей, </a:t>
            </a:r>
            <a:r>
              <a:rPr lang="ru-RU" sz="1800" dirty="0">
                <a:solidFill>
                  <a:schemeClr val="tx1"/>
                </a:solidFill>
              </a:rPr>
              <a:t>соответствовать интересам, желаниям, уровню </a:t>
            </a:r>
            <a:r>
              <a:rPr lang="ru-RU" sz="1800" dirty="0" smtClean="0">
                <a:solidFill>
                  <a:schemeClr val="tx1"/>
                </a:solidFill>
              </a:rPr>
              <a:t>знаний. </a:t>
            </a:r>
            <a:r>
              <a:rPr lang="ru-RU" sz="1800" dirty="0">
                <a:solidFill>
                  <a:schemeClr val="tx1"/>
                </a:solidFill>
              </a:rPr>
              <a:t>В </a:t>
            </a:r>
            <a:r>
              <a:rPr lang="ru-RU" sz="1800" dirty="0" smtClean="0">
                <a:solidFill>
                  <a:schemeClr val="tx1"/>
                </a:solidFill>
              </a:rPr>
              <a:t>своей работе использую 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такие технологии: игровые, </a:t>
            </a:r>
            <a:r>
              <a:rPr lang="ru-RU" sz="1800" dirty="0" err="1" smtClean="0">
                <a:solidFill>
                  <a:schemeClr val="tx1"/>
                </a:solidFill>
              </a:rPr>
              <a:t>здоровьесберегающие</a:t>
            </a:r>
            <a:r>
              <a:rPr lang="ru-RU" sz="1800" dirty="0" smtClean="0">
                <a:solidFill>
                  <a:schemeClr val="tx1"/>
                </a:solidFill>
              </a:rPr>
              <a:t>, исследовательская, проектная   деятельность, технология портфолио, мнемотехника,  интерактивное средство, личностно – ориентированные.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4099" name="Picture 3" descr="C:\Users\Админ\Desktop\презентация\IMG_4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517" y="2564904"/>
            <a:ext cx="2513419" cy="167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дмин\Desktop\презентация\IMG_20190923_082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511" y="5079335"/>
            <a:ext cx="2199425" cy="16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\Desktop\презентация\IMG_20190415_1032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" b="21035"/>
          <a:stretch/>
        </p:blipFill>
        <p:spPr bwMode="auto">
          <a:xfrm>
            <a:off x="7308304" y="5066802"/>
            <a:ext cx="1589568" cy="16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\Desktop\презентация\IMG_20190912_1117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3" y="5079336"/>
            <a:ext cx="2257699" cy="169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Админ\Desktop\презентация\IMG_20191009_0911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36" y="2544779"/>
            <a:ext cx="2234000" cy="167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7" y="2564904"/>
            <a:ext cx="2207167" cy="16553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079335"/>
            <a:ext cx="2181240" cy="1637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022" y="2539215"/>
            <a:ext cx="2156178" cy="160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43808" y="2132856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Исследовательская технология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76124" y="3244334"/>
            <a:ext cx="359175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err="1" smtClean="0"/>
              <a:t>Здоровьесберегающая</a:t>
            </a:r>
            <a:r>
              <a:rPr lang="ru-RU" dirty="0" smtClean="0"/>
              <a:t> </a:t>
            </a:r>
            <a:r>
              <a:rPr lang="ru-RU" dirty="0"/>
              <a:t>технология</a:t>
            </a:r>
          </a:p>
        </p:txBody>
      </p:sp>
    </p:spTree>
    <p:extLst>
      <p:ext uri="{BB962C8B-B14F-4D97-AF65-F5344CB8AC3E}">
        <p14:creationId xmlns:p14="http://schemas.microsoft.com/office/powerpoint/2010/main" val="114831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9"/>
          <a:stretch/>
        </p:blipFill>
        <p:spPr bwMode="auto">
          <a:xfrm>
            <a:off x="4910860" y="2662208"/>
            <a:ext cx="1512168" cy="1740194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7" y="642779"/>
            <a:ext cx="2376264" cy="1639627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r="11687"/>
          <a:stretch/>
        </p:blipFill>
        <p:spPr>
          <a:xfrm>
            <a:off x="2139890" y="2662209"/>
            <a:ext cx="1849582" cy="1740194"/>
          </a:xfrm>
          <a:prstGeom prst="rect">
            <a:avLst/>
          </a:prstGeom>
        </p:spPr>
      </p:pic>
      <p:pic>
        <p:nvPicPr>
          <p:cNvPr id="7" name="Picture 9" descr="C:\Users\Админ\Desktop\презентация\IMG_22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92696"/>
            <a:ext cx="2174809" cy="163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\Desktop\презентация\IMG_29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81" y="642779"/>
            <a:ext cx="1260656" cy="168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дмин\Desktop\презентация\IMG_20190425_1035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4896799"/>
            <a:ext cx="2250395" cy="168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дмин\Desktop\презентация\i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90" y="692696"/>
            <a:ext cx="1631033" cy="163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1448" y="0"/>
            <a:ext cx="2956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Игровая </a:t>
            </a:r>
            <a:r>
              <a:rPr lang="ru-RU" dirty="0"/>
              <a:t>технология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71" y="4869160"/>
            <a:ext cx="232251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Админ\Desktop\презентация\Фото084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9" y="4869160"/>
            <a:ext cx="2317031" cy="173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\Desktop\презентация\IMG_20170227_16372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369" y="4896799"/>
            <a:ext cx="1265847" cy="168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75856" y="2132856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       Мнемотехника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93828" y="3244334"/>
            <a:ext cx="32743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Проектная </a:t>
            </a:r>
            <a:r>
              <a:rPr lang="ru-RU" dirty="0"/>
              <a:t>деятельность </a:t>
            </a:r>
          </a:p>
        </p:txBody>
      </p:sp>
    </p:spTree>
    <p:extLst>
      <p:ext uri="{BB962C8B-B14F-4D97-AF65-F5344CB8AC3E}">
        <p14:creationId xmlns:p14="http://schemas.microsoft.com/office/powerpoint/2010/main" val="306490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89641" cy="2448272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rgbClr val="000000"/>
                </a:solidFill>
                <a:effectLst/>
                <a:latin typeface="Times New Roman"/>
              </a:rPr>
              <a:t>Позитивный настрой на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/>
              </a:rPr>
              <a:t>общение 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/>
              </a:rPr>
              <a:t>является тем самым прочным фундаментом, на котором строится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/>
              </a:rPr>
              <a:t>моя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/>
              </a:rPr>
              <a:t>работа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/>
              </a:rPr>
              <a:t>с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/>
              </a:rPr>
              <a:t>родителями воспитанников.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/>
              </a:rPr>
              <a:t>В общении воспитателя с родителями неуместны категоричность, требовательный тон.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/>
              </a:rPr>
              <a:t>Я общаюсь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/>
              </a:rPr>
              <a:t>с родителями ежедневно, и именно от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/>
              </a:rPr>
              <a:t>меня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/>
              </a:rPr>
              <a:t>зависит, каким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/>
              </a:rPr>
              <a:t>будет отношение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/>
              </a:rPr>
              <a:t>семьи к детскому саду в целом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/>
              </a:rPr>
              <a:t>.</a:t>
            </a:r>
            <a:endParaRPr lang="ru-RU" sz="3200" dirty="0"/>
          </a:p>
        </p:txBody>
      </p:sp>
      <p:pic>
        <p:nvPicPr>
          <p:cNvPr id="5122" name="Picture 2" descr="C:\Users\Админ\Desktop\презентация\IMG_5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64904"/>
            <a:ext cx="2757384" cy="183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дмин\Desktop\презентация\IMG_20180510_0745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64904"/>
            <a:ext cx="2450841" cy="183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дмин\Desktop\презентация\IMG_20190220_163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558780"/>
            <a:ext cx="2459007" cy="184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дмин\Desktop\презентация\8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84366"/>
            <a:ext cx="2628367" cy="197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r="8555"/>
          <a:stretch/>
        </p:blipFill>
        <p:spPr>
          <a:xfrm>
            <a:off x="3707904" y="4485178"/>
            <a:ext cx="2544417" cy="19704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51" y="4513373"/>
            <a:ext cx="2589691" cy="194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0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929601" cy="388843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/>
                </a:solidFill>
                <a:effectLst/>
              </a:rPr>
              <a:t>Мое педагогическое кредо</a:t>
            </a:r>
            <a:r>
              <a:rPr lang="ru-RU" dirty="0" smtClean="0">
                <a:solidFill>
                  <a:srgbClr val="FFC000"/>
                </a:solidFill>
                <a:effectLst/>
              </a:rPr>
              <a:t>: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аждый ребенок наделен от природы особым, неповторимым сочетанием возможностей, способностей. У каждого есть своя изюминка. Что это за изюминка? Я её рассматриваю как зернышко, в котором хранится вся суть, и если помочь ему развиться, вырасти, создать условия доброжелательности, то ребенок встав взрослым, принесет окружающим его людям радость, станет для кого то соратником, помощником, надеждой.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1" t="16562" r="13107" b="5899"/>
          <a:stretch/>
        </p:blipFill>
        <p:spPr>
          <a:xfrm>
            <a:off x="3275857" y="3892591"/>
            <a:ext cx="3240360" cy="276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4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Сайты, которые я использую в работе: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1619670" y="1438740"/>
            <a:ext cx="6120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https://www.maam.ru/users/79106605486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9673" y="1776591"/>
            <a:ext cx="4039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http://doshkolnik.ru/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19673" y="2145923"/>
            <a:ext cx="3951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http://deti-club.ru/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19673" y="2515256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http://urok.1sept.ru/%D1%80%D0%B0%D0%B1%D0%BE%D1%82%D0%B0-%D1%81-%D0%B4%D0%BE%D1%88%D0%BA%D0%BE%D0%BB%D1%8C%D0%BD%D0%B8%D0%BA%D0%B0%D0%BC%D0%B8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1619673" y="3613666"/>
            <a:ext cx="4752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http://doshvozrast.ru/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19673" y="3982998"/>
            <a:ext cx="4383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https://www.moi-detsad.ru/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91680" y="4398496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https://xn--c1abbjeitjlaqf5ac6j.xn--d1acj3b/publication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91680" y="4998660"/>
            <a:ext cx="4058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https://dohcolonoc.ru/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1691679" y="5367992"/>
            <a:ext cx="35643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http://rassudariki.ru/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691678" y="5552657"/>
            <a:ext cx="54726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https://www.danilova.ru/storage/present.htm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691680" y="4721662"/>
            <a:ext cx="3942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http://azps.ru/baby/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691680" y="5691157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http://www.ucheba.com/met_rus/k_doshvosp/title_main.htm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63689" y="6198990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http://vospitatel.com.ua/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966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7353537" cy="2880320"/>
          </a:xfrm>
        </p:spPr>
        <p:txBody>
          <a:bodyPr>
            <a:noAutofit/>
          </a:bodyPr>
          <a:lstStyle/>
          <a:p>
            <a:pPr algn="l"/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ребенка –</a:t>
            </a:r>
            <a:b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Непростая работенка,</a:t>
            </a:r>
            <a:b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Нужно научить дитя</a:t>
            </a:r>
            <a:b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Всем основам бытия</a:t>
            </a:r>
            <a:r>
              <a:rPr lang="ru-RU" sz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Чтоб ребенок одевался</a:t>
            </a:r>
            <a:b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в искусстве разбирался,</a:t>
            </a:r>
            <a:b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Знал, что плохо, а что нет,</a:t>
            </a:r>
            <a:b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Развивал свой интеллект</a:t>
            </a:r>
            <a:r>
              <a:rPr lang="ru-RU" sz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садик – его мир,</a:t>
            </a:r>
            <a:b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 нем – кумир,</a:t>
            </a:r>
            <a:b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малышам,</a:t>
            </a:r>
            <a:b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Подменяя на день мам</a:t>
            </a:r>
            <a:r>
              <a:rPr lang="ru-RU" sz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Нынче чествовать должны</a:t>
            </a:r>
            <a:b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Воспитателей страны!</a:t>
            </a:r>
            <a:b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Пусть мечты их воплотятся,</a:t>
            </a:r>
            <a:b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быль из сказки превратятся!</a:t>
            </a:r>
            <a:b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063" y="204258"/>
            <a:ext cx="2075723" cy="15567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9" b="15584"/>
          <a:stretch/>
        </p:blipFill>
        <p:spPr>
          <a:xfrm>
            <a:off x="6441905" y="173121"/>
            <a:ext cx="1424756" cy="17620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878" y="2067390"/>
            <a:ext cx="2231908" cy="16739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484" y="2076719"/>
            <a:ext cx="1203598" cy="16047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31" y="3199284"/>
            <a:ext cx="2376264" cy="15841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961" y="5013176"/>
            <a:ext cx="2376264" cy="17821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042" y="3933056"/>
            <a:ext cx="2267744" cy="17008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407" y="3933056"/>
            <a:ext cx="2267743" cy="17008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219" y="1342506"/>
            <a:ext cx="1198781" cy="159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5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9" y="260648"/>
            <a:ext cx="5832648" cy="1008112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награды</a:t>
            </a:r>
            <a:endParaRPr lang="ru-RU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4" y="1035092"/>
            <a:ext cx="1809506" cy="2412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1515" y="1343704"/>
            <a:ext cx="2468892" cy="18516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3872" y="1339444"/>
            <a:ext cx="2434815" cy="18261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9"/>
          <a:stretch/>
        </p:blipFill>
        <p:spPr>
          <a:xfrm rot="5400000">
            <a:off x="2205438" y="4054988"/>
            <a:ext cx="2400266" cy="16995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48406"/>
            <a:ext cx="1851670" cy="246889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800" y="3704650"/>
            <a:ext cx="1804424" cy="240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45" y="3704650"/>
            <a:ext cx="1799440" cy="240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37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620689"/>
            <a:ext cx="48782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Нелегкая эта работа</a:t>
            </a:r>
            <a:br>
              <a:rPr lang="ru-RU" sz="2400" dirty="0"/>
            </a:br>
            <a:r>
              <a:rPr lang="ru-RU" sz="2400" dirty="0"/>
              <a:t>О маленьких детях забота.</a:t>
            </a:r>
            <a:br>
              <a:rPr lang="ru-RU" sz="2400" dirty="0"/>
            </a:br>
            <a:r>
              <a:rPr lang="ru-RU" sz="2400" dirty="0"/>
              <a:t>Но дети учат нас всегда:</a:t>
            </a:r>
            <a:br>
              <a:rPr lang="ru-RU" sz="2400" dirty="0"/>
            </a:br>
            <a:r>
              <a:rPr lang="ru-RU" sz="2400" dirty="0"/>
              <a:t>Наивно верить в чудеса,</a:t>
            </a:r>
            <a:br>
              <a:rPr lang="ru-RU" sz="2400" dirty="0"/>
            </a:br>
            <a:r>
              <a:rPr lang="ru-RU" sz="2400" dirty="0"/>
              <a:t>Что думать, то и говорить,</a:t>
            </a:r>
            <a:br>
              <a:rPr lang="ru-RU" sz="2400" dirty="0"/>
            </a:br>
            <a:r>
              <a:rPr lang="ru-RU" sz="2400" dirty="0"/>
              <a:t>Чтоб злобу в сердце не таить.</a:t>
            </a:r>
            <a:br>
              <a:rPr lang="ru-RU" sz="2400" dirty="0"/>
            </a:br>
            <a:r>
              <a:rPr lang="ru-RU" sz="2400" dirty="0"/>
              <a:t>Мириться быстро в страшной ссоре,</a:t>
            </a:r>
            <a:br>
              <a:rPr lang="ru-RU" sz="2400" dirty="0"/>
            </a:br>
            <a:r>
              <a:rPr lang="ru-RU" sz="2400" dirty="0"/>
              <a:t>Конфетами лечиться в горе!</a:t>
            </a:r>
            <a:br>
              <a:rPr lang="ru-RU" sz="2400" dirty="0"/>
            </a:br>
            <a:r>
              <a:rPr lang="ru-RU" sz="2400" dirty="0"/>
              <a:t>Обиду быстро забывать ,</a:t>
            </a:r>
            <a:br>
              <a:rPr lang="ru-RU" sz="2400" dirty="0"/>
            </a:br>
            <a:r>
              <a:rPr lang="ru-RU" sz="2400" dirty="0"/>
              <a:t>Учат нас верить , и учат мечтать!</a:t>
            </a:r>
            <a:br>
              <a:rPr lang="ru-RU" sz="2400" dirty="0"/>
            </a:br>
            <a:r>
              <a:rPr lang="ru-RU" sz="2400" dirty="0"/>
              <a:t>Прекрасная наша работа!</a:t>
            </a:r>
            <a:br>
              <a:rPr lang="ru-RU" sz="2400" dirty="0"/>
            </a:br>
            <a:r>
              <a:rPr lang="ru-RU" sz="2400" dirty="0"/>
              <a:t>О маленьких детях забота!!!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1103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268760"/>
            <a:ext cx="7353537" cy="3528392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внимание!!!!!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3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7353537" cy="6336704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Я-</a:t>
            </a:r>
            <a:r>
              <a:rPr lang="ru-RU" sz="20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 Это ли не счастье?</a:t>
            </a:r>
            <a:b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Возможно, кто-то скажет твердо "нет".</a:t>
            </a:r>
            <a:b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Быть педагогом -это ведь прекрасно,</a:t>
            </a:r>
            <a:b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Конечно, счастье, вот вам мой ответ.</a:t>
            </a:r>
            <a:b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Быть другом, быть наставником, быть рядом.</a:t>
            </a:r>
            <a:b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к каждому найти всегда подход.</a:t>
            </a:r>
            <a:b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Быть мамой, </a:t>
            </a:r>
            <a:r>
              <a:rPr lang="ru-RU" sz="20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возможно</a:t>
            </a: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старшим братом.</a:t>
            </a:r>
            <a:b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 так люблю свой маленький народ.</a:t>
            </a:r>
            <a:b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ребенка- вот, что важно!</a:t>
            </a:r>
            <a:b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заставлять, а только направлять.</a:t>
            </a:r>
            <a:b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Быть не над ним, а с ним шагать бесстрашно,</a:t>
            </a:r>
            <a:b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Уметь услышать и его принять.</a:t>
            </a:r>
            <a:b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Уметь порою признавать ошибки,</a:t>
            </a:r>
            <a:b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извиниться, если гений прав</a:t>
            </a:r>
            <a:b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Встречать детей с теплом, добром, улыбкой,</a:t>
            </a:r>
            <a:b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Чтоб оставался за порогом страх!</a:t>
            </a:r>
            <a:b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Я- </a:t>
            </a:r>
            <a:r>
              <a:rPr lang="ru-RU" sz="20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это не работа!</a:t>
            </a:r>
            <a:b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Призвание скорей или судьба!</a:t>
            </a:r>
            <a:b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Делиться счастьем мне с детьми охота.</a:t>
            </a:r>
            <a:b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Пусть счастливы все будут и всегда.</a:t>
            </a:r>
            <a:b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93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Мои достижения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43608" y="1052736"/>
            <a:ext cx="7992888" cy="532859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Закончив </a:t>
            </a:r>
            <a:r>
              <a:rPr lang="ru-RU" sz="1600" dirty="0" err="1" smtClean="0">
                <a:solidFill>
                  <a:schemeClr val="tx1"/>
                </a:solidFill>
              </a:rPr>
              <a:t>Шарьинский</a:t>
            </a:r>
            <a:r>
              <a:rPr lang="ru-RU" sz="1600" dirty="0" smtClean="0">
                <a:solidFill>
                  <a:schemeClr val="tx1"/>
                </a:solidFill>
              </a:rPr>
              <a:t> педагогический колледж в 2007 году по специальности «социальный педагог – педагог – организатор», пошла работать в </a:t>
            </a:r>
            <a:r>
              <a:rPr lang="ru-RU" sz="1600" dirty="0" err="1" smtClean="0">
                <a:solidFill>
                  <a:schemeClr val="tx1"/>
                </a:solidFill>
              </a:rPr>
              <a:t>Шекшемский</a:t>
            </a:r>
            <a:r>
              <a:rPr lang="ru-RU" sz="1600" dirty="0" smtClean="0">
                <a:solidFill>
                  <a:schemeClr val="tx1"/>
                </a:solidFill>
              </a:rPr>
              <a:t> детский сад в 2011 году.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В 2017 году прошла переподготовку в </a:t>
            </a:r>
            <a:r>
              <a:rPr lang="ru-RU" sz="1600" dirty="0" err="1" smtClean="0">
                <a:solidFill>
                  <a:schemeClr val="tx1"/>
                </a:solidFill>
              </a:rPr>
              <a:t>Шарьинском</a:t>
            </a:r>
            <a:r>
              <a:rPr lang="ru-RU" sz="1600" dirty="0" smtClean="0">
                <a:solidFill>
                  <a:schemeClr val="tx1"/>
                </a:solidFill>
              </a:rPr>
              <a:t> педагогическом колледже по специальности « Воспитатель детей дошкольного возраста».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Курсы  повышения квалификации </a:t>
            </a:r>
            <a:r>
              <a:rPr lang="ru-RU" sz="1600" dirty="0">
                <a:solidFill>
                  <a:schemeClr val="tx1"/>
                </a:solidFill>
              </a:rPr>
              <a:t>ОГБОУ ДПО </a:t>
            </a:r>
            <a:r>
              <a:rPr lang="ru-RU" sz="1600" dirty="0" smtClean="0">
                <a:solidFill>
                  <a:schemeClr val="tx1"/>
                </a:solidFill>
              </a:rPr>
              <a:t>КОИРО  </a:t>
            </a:r>
            <a:r>
              <a:rPr lang="ru-RU" sz="1600" dirty="0">
                <a:solidFill>
                  <a:schemeClr val="tx1"/>
                </a:solidFill>
              </a:rPr>
              <a:t>«Инновационная деятельность в сфере образования. Педагог-исследователь» </a:t>
            </a:r>
            <a:r>
              <a:rPr lang="ru-RU" sz="1600" dirty="0" smtClean="0">
                <a:solidFill>
                  <a:schemeClr val="tx1"/>
                </a:solidFill>
              </a:rPr>
              <a:t>, </a:t>
            </a:r>
            <a:r>
              <a:rPr lang="ru-RU" sz="1600" dirty="0">
                <a:solidFill>
                  <a:schemeClr val="tx1"/>
                </a:solidFill>
              </a:rPr>
              <a:t>108 </a:t>
            </a:r>
            <a:r>
              <a:rPr lang="ru-RU" sz="1600" dirty="0" smtClean="0">
                <a:solidFill>
                  <a:schemeClr val="tx1"/>
                </a:solidFill>
              </a:rPr>
              <a:t>часов, </a:t>
            </a:r>
            <a:r>
              <a:rPr lang="ru-RU" sz="1600" dirty="0">
                <a:solidFill>
                  <a:schemeClr val="tx1"/>
                </a:solidFill>
              </a:rPr>
              <a:t>26 сентября- 18 ноября </a:t>
            </a:r>
            <a:r>
              <a:rPr lang="ru-RU" sz="1600" dirty="0" smtClean="0">
                <a:solidFill>
                  <a:schemeClr val="tx1"/>
                </a:solidFill>
              </a:rPr>
              <a:t>2016 г.</a:t>
            </a:r>
            <a:endParaRPr lang="ru-RU" sz="1600" dirty="0">
              <a:solidFill>
                <a:schemeClr val="tx1"/>
              </a:solidFill>
            </a:endParaRPr>
          </a:p>
          <a:p>
            <a:r>
              <a:rPr lang="ru-RU" sz="1600" dirty="0">
                <a:solidFill>
                  <a:schemeClr val="tx1"/>
                </a:solidFill>
              </a:rPr>
              <a:t>"Духовно - нравственное воспитание детей в </a:t>
            </a:r>
            <a:r>
              <a:rPr lang="ru-RU" sz="1600" dirty="0" smtClean="0">
                <a:solidFill>
                  <a:schemeClr val="tx1"/>
                </a:solidFill>
              </a:rPr>
              <a:t>условиях реализации </a:t>
            </a:r>
            <a:r>
              <a:rPr lang="ru-RU" sz="1600" dirty="0">
                <a:solidFill>
                  <a:schemeClr val="tx1"/>
                </a:solidFill>
              </a:rPr>
              <a:t>ФГОС" </a:t>
            </a:r>
            <a:r>
              <a:rPr lang="ru-RU" sz="1600" dirty="0" smtClean="0">
                <a:solidFill>
                  <a:schemeClr val="tx1"/>
                </a:solidFill>
              </a:rPr>
              <a:t>,  </a:t>
            </a:r>
            <a:r>
              <a:rPr lang="ru-RU" sz="1600" dirty="0">
                <a:solidFill>
                  <a:schemeClr val="tx1"/>
                </a:solidFill>
              </a:rPr>
              <a:t>14 апреля </a:t>
            </a:r>
            <a:r>
              <a:rPr lang="ru-RU" sz="1600" dirty="0" smtClean="0">
                <a:solidFill>
                  <a:schemeClr val="tx1"/>
                </a:solidFill>
              </a:rPr>
              <a:t>2016 г.,    </a:t>
            </a:r>
            <a:r>
              <a:rPr lang="ru-RU" sz="1600" dirty="0">
                <a:solidFill>
                  <a:schemeClr val="tx1"/>
                </a:solidFill>
              </a:rPr>
              <a:t>автор методик по семейному воспитанию </a:t>
            </a:r>
            <a:r>
              <a:rPr lang="ru-RU" sz="1600" dirty="0" err="1">
                <a:solidFill>
                  <a:schemeClr val="tx1"/>
                </a:solidFill>
              </a:rPr>
              <a:t>Метенова</a:t>
            </a:r>
            <a:r>
              <a:rPr lang="ru-RU" sz="1600" dirty="0">
                <a:solidFill>
                  <a:schemeClr val="tx1"/>
                </a:solidFill>
              </a:rPr>
              <a:t> Н.М. </a:t>
            </a:r>
            <a:r>
              <a:rPr lang="ru-RU" sz="1600" dirty="0" smtClean="0">
                <a:solidFill>
                  <a:schemeClr val="tx1"/>
                </a:solidFill>
              </a:rPr>
              <a:t>,  </a:t>
            </a:r>
            <a:r>
              <a:rPr lang="ru-RU" sz="1600" dirty="0">
                <a:solidFill>
                  <a:schemeClr val="tx1"/>
                </a:solidFill>
              </a:rPr>
              <a:t>16 часов</a:t>
            </a:r>
          </a:p>
          <a:p>
            <a:r>
              <a:rPr lang="ru-RU" sz="1600" dirty="0">
                <a:solidFill>
                  <a:schemeClr val="tx1"/>
                </a:solidFill>
              </a:rPr>
              <a:t>" Инновационные формы работы с семьей в условиях реализации </a:t>
            </a:r>
            <a:r>
              <a:rPr lang="ru-RU" sz="1600" dirty="0" smtClean="0">
                <a:solidFill>
                  <a:schemeClr val="tx1"/>
                </a:solidFill>
              </a:rPr>
              <a:t>ФГОС«,  </a:t>
            </a:r>
            <a:r>
              <a:rPr lang="ru-RU" sz="1600" dirty="0">
                <a:solidFill>
                  <a:schemeClr val="tx1"/>
                </a:solidFill>
              </a:rPr>
              <a:t>14 апреля 2016 </a:t>
            </a:r>
            <a:r>
              <a:rPr lang="ru-RU" sz="1600" dirty="0" smtClean="0">
                <a:solidFill>
                  <a:schemeClr val="tx1"/>
                </a:solidFill>
              </a:rPr>
              <a:t>г.,  </a:t>
            </a:r>
            <a:r>
              <a:rPr lang="ru-RU" sz="1600" dirty="0">
                <a:solidFill>
                  <a:schemeClr val="tx1"/>
                </a:solidFill>
              </a:rPr>
              <a:t>автор методик по семейному воспитанию </a:t>
            </a:r>
            <a:r>
              <a:rPr lang="ru-RU" sz="1600" dirty="0" err="1">
                <a:solidFill>
                  <a:schemeClr val="tx1"/>
                </a:solidFill>
              </a:rPr>
              <a:t>Метенова</a:t>
            </a:r>
            <a:r>
              <a:rPr lang="ru-RU" sz="1600" dirty="0">
                <a:solidFill>
                  <a:schemeClr val="tx1"/>
                </a:solidFill>
              </a:rPr>
              <a:t> Н.М.  8 часов</a:t>
            </a:r>
          </a:p>
          <a:p>
            <a:r>
              <a:rPr lang="ru-RU" sz="1600" dirty="0">
                <a:solidFill>
                  <a:schemeClr val="tx1"/>
                </a:solidFill>
              </a:rPr>
              <a:t>"Актуальные вопросы реализации программ  духовно - нравственной направленности в дошкольных образовательных организациях в условиях введения ФГОС дошкольного образования" </a:t>
            </a:r>
            <a:r>
              <a:rPr lang="ru-RU" sz="1600" dirty="0" smtClean="0">
                <a:solidFill>
                  <a:schemeClr val="tx1"/>
                </a:solidFill>
              </a:rPr>
              <a:t>,   </a:t>
            </a:r>
            <a:r>
              <a:rPr lang="ru-RU" sz="1600" dirty="0">
                <a:solidFill>
                  <a:schemeClr val="tx1"/>
                </a:solidFill>
              </a:rPr>
              <a:t>с</a:t>
            </a:r>
            <a:r>
              <a:rPr lang="ru-RU" sz="1600" dirty="0" smtClean="0">
                <a:solidFill>
                  <a:schemeClr val="tx1"/>
                </a:solidFill>
              </a:rPr>
              <a:t>ертификат </a:t>
            </a:r>
            <a:r>
              <a:rPr lang="ru-RU" sz="1600" dirty="0">
                <a:solidFill>
                  <a:schemeClr val="tx1"/>
                </a:solidFill>
              </a:rPr>
              <a:t>№ 193-11  ОГБОУ ДПО «Костромской областной институт развития образования</a:t>
            </a:r>
            <a:r>
              <a:rPr lang="ru-RU" sz="1600" dirty="0" smtClean="0">
                <a:solidFill>
                  <a:schemeClr val="tx1"/>
                </a:solidFill>
              </a:rPr>
              <a:t>», </a:t>
            </a:r>
            <a:r>
              <a:rPr lang="ru-RU" sz="1600" dirty="0">
                <a:solidFill>
                  <a:schemeClr val="tx1"/>
                </a:solidFill>
              </a:rPr>
              <a:t>ректор Е.А. </a:t>
            </a:r>
            <a:r>
              <a:rPr lang="ru-RU" sz="1600" dirty="0" smtClean="0">
                <a:solidFill>
                  <a:schemeClr val="tx1"/>
                </a:solidFill>
              </a:rPr>
              <a:t>Лушина, </a:t>
            </a:r>
            <a:r>
              <a:rPr lang="ru-RU" sz="1600" dirty="0">
                <a:solidFill>
                  <a:schemeClr val="tx1"/>
                </a:solidFill>
              </a:rPr>
              <a:t>8 часов</a:t>
            </a:r>
            <a:r>
              <a:rPr lang="ru-RU" sz="1600" dirty="0" smtClean="0">
                <a:solidFill>
                  <a:schemeClr val="tx1"/>
                </a:solidFill>
              </a:rPr>
              <a:t>  .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«Познавательное и речевое развитие детей дошкольного возраста в условиях реализации ФГОС ДО»   , 72 часа, 6 ноября- 12 ноября 2019 г.  г . Красноярск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С 14-27 мая 2020 года была участником 12 </a:t>
            </a:r>
            <a:r>
              <a:rPr lang="ru-RU" sz="1600" dirty="0" err="1" smtClean="0">
                <a:solidFill>
                  <a:schemeClr val="tx1"/>
                </a:solidFill>
              </a:rPr>
              <a:t>ти</a:t>
            </a:r>
            <a:r>
              <a:rPr lang="ru-RU" sz="1600" dirty="0" smtClean="0">
                <a:solidFill>
                  <a:schemeClr val="tx1"/>
                </a:solidFill>
              </a:rPr>
              <a:t> онлайн-конференций Большого фестиваля дошкольного образования «Воспитатели России». ,30 часов г. </a:t>
            </a:r>
            <a:r>
              <a:rPr lang="ru-RU" sz="1600" smtClean="0">
                <a:solidFill>
                  <a:schemeClr val="tx1"/>
                </a:solidFill>
              </a:rPr>
              <a:t>Москва</a:t>
            </a:r>
            <a:endParaRPr lang="ru-RU" sz="1600" dirty="0">
              <a:solidFill>
                <a:schemeClr val="tx1"/>
              </a:solidFill>
            </a:endParaRP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7353537" cy="6192688"/>
          </a:xfrm>
        </p:spPr>
        <p:txBody>
          <a:bodyPr>
            <a:normAutofit/>
          </a:bodyPr>
          <a:lstStyle/>
          <a:p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endParaRPr lang="ru-RU" sz="1800" dirty="0">
              <a:effectLst/>
            </a:endParaRPr>
          </a:p>
        </p:txBody>
      </p:sp>
      <p:pic>
        <p:nvPicPr>
          <p:cNvPr id="1026" name="Picture 2" descr="C:\Users\Админ\Desktop\Новый портфель\412445-002-014-s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01" y="28794"/>
            <a:ext cx="1706616" cy="241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\Desktop\Новый портфель\dd29806744200055158deb90a395a9c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692" y="78034"/>
            <a:ext cx="1656184" cy="234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дмин\Desktop\Новый портфель\Чистякова Елена Анатольевна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971" y="37661"/>
            <a:ext cx="1677752" cy="237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Админ\Desktop\Новый портфель\Чистякова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7582"/>
            <a:ext cx="1651248" cy="23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9" y="5274306"/>
            <a:ext cx="2232248" cy="157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264" y="4481389"/>
            <a:ext cx="1593886" cy="2254577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" t="2349" b="2347"/>
          <a:stretch/>
        </p:blipFill>
        <p:spPr bwMode="auto">
          <a:xfrm>
            <a:off x="7308399" y="61113"/>
            <a:ext cx="1697087" cy="232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9540" y="4857575"/>
            <a:ext cx="2195299" cy="16464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0798" y="4839827"/>
            <a:ext cx="2203298" cy="1652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1" y="4671070"/>
            <a:ext cx="1625223" cy="216696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879621" y="2828836"/>
            <a:ext cx="68688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Times New Roman, serif"/>
              </a:rPr>
              <a:t>Дан ум человеку учиться и жить</a:t>
            </a:r>
            <a:endParaRPr lang="ru-RU" dirty="0">
              <a:solidFill>
                <a:srgbClr val="000000"/>
              </a:solidFill>
              <a:latin typeface="Open Sans"/>
            </a:endParaRPr>
          </a:p>
          <a:p>
            <a:r>
              <a:rPr lang="ru-RU" b="1" i="1" dirty="0">
                <a:solidFill>
                  <a:srgbClr val="000000"/>
                </a:solidFill>
                <a:latin typeface="Times New Roman, serif"/>
              </a:rPr>
              <a:t>А знания- это награда</a:t>
            </a:r>
            <a:endParaRPr lang="ru-RU" dirty="0">
              <a:solidFill>
                <a:srgbClr val="000000"/>
              </a:solidFill>
              <a:latin typeface="Open Sans"/>
            </a:endParaRPr>
          </a:p>
          <a:p>
            <a:r>
              <a:rPr lang="ru-RU" b="1" i="1" dirty="0">
                <a:solidFill>
                  <a:srgbClr val="000000"/>
                </a:solidFill>
                <a:latin typeface="Times New Roman, serif"/>
              </a:rPr>
              <a:t>Но, чтобы детей всему научить</a:t>
            </a:r>
            <a:endParaRPr lang="ru-RU" dirty="0">
              <a:solidFill>
                <a:srgbClr val="000000"/>
              </a:solidFill>
              <a:latin typeface="Open Sans"/>
            </a:endParaRPr>
          </a:p>
          <a:p>
            <a:r>
              <a:rPr lang="ru-RU" b="1" i="1" dirty="0">
                <a:solidFill>
                  <a:srgbClr val="000000"/>
                </a:solidFill>
                <a:latin typeface="Times New Roman, serif"/>
              </a:rPr>
              <a:t>Ума еще больше надо</a:t>
            </a:r>
            <a:r>
              <a:rPr lang="ru-RU" b="1" i="1" dirty="0" smtClean="0">
                <a:solidFill>
                  <a:srgbClr val="000000"/>
                </a:solidFill>
                <a:latin typeface="Times New Roman, serif"/>
              </a:rPr>
              <a:t>.</a:t>
            </a:r>
          </a:p>
          <a:p>
            <a:endParaRPr lang="ru-RU" b="1" i="1" dirty="0" smtClean="0">
              <a:solidFill>
                <a:srgbClr val="000000"/>
              </a:solidFill>
              <a:latin typeface="Times New Roman, serif"/>
            </a:endParaRPr>
          </a:p>
          <a:p>
            <a:r>
              <a:rPr lang="ru-RU" b="1" i="1" dirty="0" smtClean="0">
                <a:solidFill>
                  <a:srgbClr val="000000"/>
                </a:solidFill>
                <a:effectLst/>
                <a:latin typeface="Times New Roman, serif"/>
              </a:rPr>
              <a:t>Участвую в конкурсах педагогического</a:t>
            </a:r>
          </a:p>
          <a:p>
            <a:r>
              <a:rPr lang="ru-RU" b="1" i="1" dirty="0">
                <a:solidFill>
                  <a:srgbClr val="000000"/>
                </a:solidFill>
                <a:latin typeface="Times New Roman, serif"/>
              </a:rPr>
              <a:t> </a:t>
            </a:r>
            <a:r>
              <a:rPr lang="ru-RU" b="1" i="1" dirty="0" smtClean="0">
                <a:solidFill>
                  <a:srgbClr val="000000"/>
                </a:solidFill>
                <a:latin typeface="Times New Roman, serif"/>
              </a:rPr>
              <a:t>                               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Times New Roman, serif"/>
              </a:rPr>
              <a:t> мастерства</a:t>
            </a:r>
            <a:endParaRPr lang="ru-RU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" t="1547" r="2334" b="6242"/>
          <a:stretch/>
        </p:blipFill>
        <p:spPr>
          <a:xfrm>
            <a:off x="213700" y="2450792"/>
            <a:ext cx="1625223" cy="2142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174" y="2204864"/>
            <a:ext cx="1580200" cy="21069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38" y="2355043"/>
            <a:ext cx="1467566" cy="195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6220">
            <a:off x="413902" y="838377"/>
            <a:ext cx="2555776" cy="19168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880">
            <a:off x="755576" y="3475167"/>
            <a:ext cx="1921091" cy="25614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5"/>
          <a:stretch/>
        </p:blipFill>
        <p:spPr>
          <a:xfrm rot="16562648">
            <a:off x="5960744" y="981727"/>
            <a:ext cx="2546649" cy="17815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6656">
            <a:off x="5923585" y="3835371"/>
            <a:ext cx="2515716" cy="18867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75656" y="3105835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t="12019" r="2991" b="25258"/>
          <a:stretch/>
        </p:blipFill>
        <p:spPr>
          <a:xfrm rot="16200000">
            <a:off x="3405766" y="1317322"/>
            <a:ext cx="2476486" cy="11103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8" r="15109" b="19547"/>
          <a:stretch/>
        </p:blipFill>
        <p:spPr>
          <a:xfrm rot="16200000">
            <a:off x="3409887" y="3985956"/>
            <a:ext cx="2497268" cy="14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7119">
            <a:off x="1013503" y="2236339"/>
            <a:ext cx="1858963" cy="13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7463">
            <a:off x="1074840" y="4210198"/>
            <a:ext cx="18288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92896"/>
            <a:ext cx="2036763" cy="271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865">
            <a:off x="6948264" y="2203062"/>
            <a:ext cx="1884363" cy="141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526">
            <a:off x="6948263" y="4115188"/>
            <a:ext cx="1884363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1340768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Также участвую в  семинарах и </a:t>
            </a:r>
            <a:r>
              <a:rPr lang="ru-RU" sz="2400" dirty="0" err="1"/>
              <a:t>вебинарах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5557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929601" cy="59046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  <a:effectLst/>
              </a:rPr>
              <a:t>Самообразование по теме </a:t>
            </a:r>
            <a:r>
              <a:rPr lang="ru-RU" dirty="0" smtClean="0">
                <a:solidFill>
                  <a:srgbClr val="FFC000"/>
                </a:solidFill>
                <a:effectLst/>
              </a:rPr>
              <a:t>: </a:t>
            </a:r>
            <a:r>
              <a:rPr lang="ru-RU" dirty="0" smtClean="0">
                <a:solidFill>
                  <a:schemeClr val="tx1"/>
                </a:solidFill>
                <a:effectLst/>
              </a:rPr>
              <a:t/>
            </a:r>
            <a:br>
              <a:rPr lang="ru-RU" dirty="0" smtClean="0">
                <a:solidFill>
                  <a:schemeClr val="tx1"/>
                </a:solidFill>
                <a:effectLst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</a:rPr>
              <a:t>«Развитие речи детей младшего дошкольного возраста» 2012-2014 г.</a:t>
            </a:r>
            <a:r>
              <a:rPr lang="ru-RU" sz="2000" dirty="0">
                <a:solidFill>
                  <a:schemeClr val="tx1"/>
                </a:solidFill>
                <a:effectLst/>
              </a:rPr>
              <a:t/>
            </a:r>
            <a:br>
              <a:rPr lang="ru-RU" sz="2000" dirty="0">
                <a:solidFill>
                  <a:schemeClr val="tx1"/>
                </a:solidFill>
                <a:effectLst/>
              </a:rPr>
            </a:br>
            <a:r>
              <a:rPr lang="ru-RU" sz="2000" dirty="0">
                <a:solidFill>
                  <a:schemeClr val="tx1"/>
                </a:solidFill>
                <a:effectLst/>
              </a:rPr>
              <a:t>(Выступление  на конкурсе</a:t>
            </a:r>
            <a:br>
              <a:rPr lang="ru-RU" sz="2000" dirty="0">
                <a:solidFill>
                  <a:schemeClr val="tx1"/>
                </a:solidFill>
                <a:effectLst/>
              </a:rPr>
            </a:br>
            <a:r>
              <a:rPr lang="ru-RU" sz="2000" dirty="0">
                <a:solidFill>
                  <a:schemeClr val="tx1"/>
                </a:solidFill>
                <a:effectLst/>
              </a:rPr>
              <a:t>« Воспитатель года</a:t>
            </a:r>
            <a:r>
              <a:rPr lang="ru-RU" sz="2000" dirty="0" smtClean="0">
                <a:solidFill>
                  <a:schemeClr val="tx1"/>
                </a:solidFill>
                <a:effectLst/>
              </a:rPr>
              <a:t>», </a:t>
            </a:r>
            <a:r>
              <a:rPr lang="ru-RU" sz="2000" dirty="0">
                <a:solidFill>
                  <a:schemeClr val="tx1"/>
                </a:solidFill>
                <a:effectLst/>
              </a:rPr>
              <a:t>Ивановский детский </a:t>
            </a:r>
            <a:r>
              <a:rPr lang="ru-RU" sz="2000" dirty="0" smtClean="0">
                <a:solidFill>
                  <a:schemeClr val="tx1"/>
                </a:solidFill>
                <a:effectLst/>
              </a:rPr>
              <a:t>сад, 2015 г.)</a:t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</a:rPr>
              <a:t>«Сенсорное воспитание детей через дидактические игры» 2015-2017г.</a:t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</a:rPr>
              <a:t>«Обучение дошкольников составлению описательных рассказов как средство развития связной речи» 2017-2019г.(защита диплома на переподготовке в 2017 г</a:t>
            </a:r>
            <a:r>
              <a:rPr lang="ru-RU" sz="2000" dirty="0" smtClean="0">
                <a:solidFill>
                  <a:schemeClr val="tx1"/>
                </a:solidFill>
                <a:effectLst/>
              </a:rPr>
              <a:t>.)</a:t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</a:rPr>
              <a:t>«</a:t>
            </a:r>
            <a:r>
              <a:rPr lang="ru-RU" sz="2000" dirty="0" smtClean="0">
                <a:solidFill>
                  <a:schemeClr val="tx1"/>
                </a:solidFill>
                <a:effectLst/>
              </a:rPr>
              <a:t>Экспериментирование в детском саду» 2019-2020 г.( Выступление на конкурсе «Воспитатель года», </a:t>
            </a:r>
            <a:r>
              <a:rPr lang="ru-RU" sz="2000" dirty="0" err="1" smtClean="0">
                <a:solidFill>
                  <a:schemeClr val="tx1"/>
                </a:solidFill>
                <a:effectLst/>
              </a:rPr>
              <a:t>Николо</a:t>
            </a:r>
            <a:r>
              <a:rPr lang="ru-RU" sz="2000" dirty="0" smtClean="0">
                <a:solidFill>
                  <a:schemeClr val="tx1"/>
                </a:solidFill>
                <a:effectLst/>
              </a:rPr>
              <a:t> – </a:t>
            </a:r>
            <a:r>
              <a:rPr lang="ru-RU" sz="2000" dirty="0" err="1" smtClean="0">
                <a:solidFill>
                  <a:schemeClr val="tx1"/>
                </a:solidFill>
                <a:effectLst/>
              </a:rPr>
              <a:t>Шанга</a:t>
            </a:r>
            <a:r>
              <a:rPr lang="ru-RU" sz="2000" dirty="0" smtClean="0">
                <a:solidFill>
                  <a:schemeClr val="tx1"/>
                </a:solidFill>
                <a:effectLst/>
              </a:rPr>
              <a:t>  2020 г)</a:t>
            </a:r>
            <a:r>
              <a:rPr lang="ru-RU" sz="20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r>
              <a:rPr lang="ru-RU" sz="3600" b="1" dirty="0" smtClean="0">
                <a:solidFill>
                  <a:schemeClr val="accent1"/>
                </a:solidFill>
                <a:effectLst/>
              </a:rPr>
              <a:t>Исследовательские проекты</a:t>
            </a:r>
            <a:r>
              <a:rPr lang="ru-RU" sz="3600" dirty="0" smtClean="0">
                <a:solidFill>
                  <a:srgbClr val="FFC000"/>
                </a:solidFill>
                <a:effectLst/>
              </a:rPr>
              <a:t>:</a:t>
            </a:r>
            <a:r>
              <a:rPr lang="ru-RU" sz="36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3600" dirty="0" smtClean="0">
                <a:solidFill>
                  <a:schemeClr val="tx1"/>
                </a:solidFill>
                <a:effectLst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</a:rPr>
              <a:t>«Огород круглый год»</a:t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</a:rPr>
              <a:t>«Нетрадиционная техника рисования»</a:t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</a:rPr>
              <a:t>«Почему медведь зимой спит?»</a:t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</a:rPr>
              <a:t>«Исследовательская деятельность с водой»</a:t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endParaRPr lang="ru-RU" sz="20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9591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3" y="116632"/>
            <a:ext cx="6984775" cy="2232248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Для меня, как педагога, великое счастье развить в каждом ребенке чувство уверенности в собственных возможностях и способностях на основе сотрудничества со взрослыми и сверстниками в различных видах детской деятельности.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Поэтому мои воспитанники активно участвуют в различных конкурсах</a:t>
            </a:r>
            <a:r>
              <a:rPr lang="ru-RU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занимают призовые места: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048" y="1669217"/>
            <a:ext cx="2196475" cy="1647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4"/>
          <a:stretch/>
        </p:blipFill>
        <p:spPr>
          <a:xfrm rot="16200000">
            <a:off x="1884780" y="2444348"/>
            <a:ext cx="2188640" cy="1566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" t="3789" r="1"/>
          <a:stretch/>
        </p:blipFill>
        <p:spPr>
          <a:xfrm>
            <a:off x="1979712" y="4489662"/>
            <a:ext cx="1676782" cy="22729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b="9238"/>
          <a:stretch/>
        </p:blipFill>
        <p:spPr>
          <a:xfrm rot="10800000">
            <a:off x="6620440" y="4761121"/>
            <a:ext cx="2304256" cy="16173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/>
          <a:stretch/>
        </p:blipFill>
        <p:spPr>
          <a:xfrm>
            <a:off x="6948264" y="2179324"/>
            <a:ext cx="1648608" cy="23303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2" y="3801599"/>
            <a:ext cx="1610168" cy="22791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90" y="2468740"/>
            <a:ext cx="2519542" cy="16349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728104"/>
            <a:ext cx="2376264" cy="154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2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918d952128df7935ad2c8a1cf121fda25504fb"/>
</p:tagLst>
</file>

<file path=ppt/theme/theme1.xml><?xml version="1.0" encoding="utf-8"?>
<a:theme xmlns:a="http://schemas.openxmlformats.org/drawingml/2006/main" name="Тема Office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6V4XDJZHKHHZ-516-3241</_dlc_DocId>
    <_dlc_DocIdUrl xmlns="d4d6ac07-9d60-403d-ada4-7b1b04443535">
      <Url>http://www.eduportal44.ru/sharya_r/1/_layouts/15/DocIdRedir.aspx?ID=6V4XDJZHKHHZ-516-3241</Url>
      <Description>6V4XDJZHKHHZ-516-3241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169E442FA96BE40A2A1A0B4A65C32D3" ma:contentTypeVersion="1" ma:contentTypeDescription="Создание документа." ma:contentTypeScope="" ma:versionID="d9abfe9ce6a7e7594973e40bfef06546">
  <xsd:schema xmlns:xsd="http://www.w3.org/2001/XMLSchema" xmlns:xs="http://www.w3.org/2001/XMLSchema" xmlns:p="http://schemas.microsoft.com/office/2006/metadata/properties" xmlns:ns2="d4d6ac07-9d60-403d-ada4-7b1b04443535" targetNamespace="http://schemas.microsoft.com/office/2006/metadata/properties" ma:root="true" ma:fieldsID="9058e835868557ab8529148d3338b13c" ns2:_="">
    <xsd:import namespace="d4d6ac07-9d60-403d-ada4-7b1b04443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3EC3AD-5C33-4B92-B54D-FC2F24A3390C}"/>
</file>

<file path=customXml/itemProps2.xml><?xml version="1.0" encoding="utf-8"?>
<ds:datastoreItem xmlns:ds="http://schemas.openxmlformats.org/officeDocument/2006/customXml" ds:itemID="{EF704071-8185-4B59-96B0-2268F49D52E7}"/>
</file>

<file path=customXml/itemProps3.xml><?xml version="1.0" encoding="utf-8"?>
<ds:datastoreItem xmlns:ds="http://schemas.openxmlformats.org/officeDocument/2006/customXml" ds:itemID="{E117CCBD-1858-4C32-BB46-F572F2B42970}"/>
</file>

<file path=customXml/itemProps4.xml><?xml version="1.0" encoding="utf-8"?>
<ds:datastoreItem xmlns:ds="http://schemas.openxmlformats.org/officeDocument/2006/customXml" ds:itemID="{7D9C3CA7-19BC-43C9-8799-4C648138E58F}"/>
</file>

<file path=docProps/app.xml><?xml version="1.0" encoding="utf-8"?>
<Properties xmlns="http://schemas.openxmlformats.org/officeDocument/2006/extended-properties" xmlns:vt="http://schemas.openxmlformats.org/officeDocument/2006/docPropsVTypes">
  <TotalTime>3009</TotalTime>
  <Words>856</Words>
  <Application>Microsoft Office PowerPoint</Application>
  <PresentationFormat>Экран (4:3)</PresentationFormat>
  <Paragraphs>175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Шекшемская средняя школа дошкольное отделение</vt:lpstr>
      <vt:lpstr>Мое педагогическое кредо:  Каждый ребенок наделен от природы особым, неповторимым сочетанием возможностей, способностей. У каждого есть своя изюминка. Что это за изюминка? Я её рассматриваю как зернышко, в котором хранится вся суть, и если помочь ему развиться, вырасти, создать условия доброжелательности, то ребенок встав взрослым, принесет окружающим его людям радость, станет для кого то соратником, помощником, надеждой..</vt:lpstr>
      <vt:lpstr>Я-воспитатель! Это ли не счастье? Возможно, кто-то скажет твердо "нет". Быть педагогом -это ведь прекрасно, Конечно, счастье, вот вам мой ответ. Быть другом, быть наставником, быть рядом. И к каждому найти всегда подход. Быть мамой, а возможно, старшим братом. Я так люблю свой маленький народ. Потребности ребенка- вот, что важно! Не заставлять, а только направлять. Быть не над ним, а с ним шагать бесстрашно, Уметь услышать и его принять. Уметь порою признавать ошибки, И извиниться, если гений прав Встречать детей с теплом, добром, улыбкой, Чтоб оставался за порогом страх! Я- воспитатель, это не работа! Призвание скорей или судьба! Делиться счастьем мне с детьми охота. Пусть счастливы все будут и всегда. </vt:lpstr>
      <vt:lpstr>Мои достижения</vt:lpstr>
      <vt:lpstr> </vt:lpstr>
      <vt:lpstr>Презентация PowerPoint</vt:lpstr>
      <vt:lpstr>Презентация PowerPoint</vt:lpstr>
      <vt:lpstr>Самообразование по теме :  «Развитие речи детей младшего дошкольного возраста» 2012-2014 г. (Выступление  на конкурсе « Воспитатель года», Ивановский детский сад, 2015 г.) «Сенсорное воспитание детей через дидактические игры» 2015-2017г. «Обучение дошкольников составлению описательных рассказов как средство развития связной речи» 2017-2019г.(защита диплома на переподготовке в 2017 г.) «Экспериментирование в детском саду» 2019-2020 г.( Выступление на конкурсе «Воспитатель года», Николо – Шанга  2020 г)  Исследовательские проекты: «Огород круглый год» «Нетрадиционная техника рисования» «Почему медведь зимой спит?» «Исследовательская деятельность с водой»   </vt:lpstr>
      <vt:lpstr>Для меня, как педагога, великое счастье развить в каждом ребенке чувство уверенности в собственных возможностях и способностях на основе сотрудничества со взрослыми и сверстниками в различных видах детской деятельности. Поэтому мои воспитанники активно участвуют в различных конкурсах и занимают призовые места:</vt:lpstr>
      <vt:lpstr>Презентация PowerPoint</vt:lpstr>
      <vt:lpstr>Развивающую среду в группе строю с учетом возрастных особенностей и интересов детей, что способствует реализации потребностей в умственной, творческой и физической самостоятельной деятельности. Постоянно пополняю обучающий и предметно-развивающий материал.  </vt:lpstr>
      <vt:lpstr>Презентация PowerPoint</vt:lpstr>
      <vt:lpstr>Одним из самых важных методов в современной дошкольной деятельности  является внедрение эксперимента,  как метода развития познавательной активности дошкольников. Данный метод  позволяет в полной мере удовлетворить любознательность современных детей. Китайская пословица гласит: «Расскажи -и я забуду, покажи –и я запомню, дай попробовать –и я пойму». Усваивается все прочно и надолго, когда ребенок слышит, видит и делает сам.  </vt:lpstr>
      <vt:lpstr>Моя работа заключается не только в работе с детьми и их родителями, но и в работе с педагогами : Работа в  составе творческой группы по подготовке к участию  «Всероссийский конкурс – образцовый детский сад» (лауреат победитель) Работа в составе творческой группы по подготовке презентации «Мой детский сад – самый лучший» Работа в составе творческой группы по подготовке к проведению районного методического дня, конкурса «Любознательный дошкольник» Выступления на педагогических советах, родительских собраниях дошкольного отделения и группы. Разрабатываю методические разработки, сценарии  праздников, развлечений.     </vt:lpstr>
      <vt:lpstr>Активно участвую  в работе РМО :</vt:lpstr>
      <vt:lpstr>Дидактические игры сделанные своими руками</vt:lpstr>
      <vt:lpstr>В соответствии с Федеральными государственными образовательными стандартами развивающие технологии обучения должны быть направлены на гармоничное, всестороннее развитие личности, ее способностей, соответствовать интересам, желаниям, уровню знаний. В своей работе использую  такие технологии: игровые, здоровьесберегающие, исследовательская, проектная   деятельность, технология портфолио, мнемотехника,  интерактивное средство, личностно – ориентированные.</vt:lpstr>
      <vt:lpstr>Презентация PowerPoint</vt:lpstr>
      <vt:lpstr>Позитивный настрой на общение  является тем самым прочным фундаментом, на котором строится моя работа  с родителями воспитанников. В общении воспитателя с родителями неуместны категоричность, требовательный тон. Я общаюсь с родителями ежедневно, и именно от меня зависит, каким будет отношение семьи к детскому саду в целом.</vt:lpstr>
      <vt:lpstr>Сайты, которые я использую в работе:</vt:lpstr>
      <vt:lpstr>Воспитание ребенка – Непростая работенка, Нужно научить дитя Всем основам бытия. Чтоб ребенок одевался И в искусстве разбирался, Знал, что плохо, а что нет, Развивал свой интеллект. Детский садик – его мир, Воспитатель в нем – кумир, Помогает малышам, Подменяя на день мам. Нынче чествовать должны Воспитателей страны! Пусть мечты их воплотятся, В быль из сказки превратятся! </vt:lpstr>
      <vt:lpstr>Мои награды</vt:lpstr>
      <vt:lpstr>Презентация PowerPoint</vt:lpstr>
      <vt:lpstr>Спасибо за внимание!!!!!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Золотая осень</dc:title>
  <dc:creator>obstinate</dc:creator>
  <dc:description>Шаблон презентации с сайта https://presentation-creation.ru/</dc:description>
  <cp:lastModifiedBy>Админ</cp:lastModifiedBy>
  <cp:revision>693</cp:revision>
  <dcterms:created xsi:type="dcterms:W3CDTF">2018-02-25T09:09:03Z</dcterms:created>
  <dcterms:modified xsi:type="dcterms:W3CDTF">2020-11-16T16:54:41Z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0x010100D169E442FA96BE40A2A1A0B4A65C32D3</vt:lpwstr>
  </property>
  <property fmtid="{D5CDD505-2E9C-101B-9397-08002B2CF9AE}" pid="3" name="_dlc_DocIdItemGuid">
    <vt:lpwstr>165bd145-e62b-45b1-bf08-e70ba4df0abc</vt:lpwstr>
  </property>
</Properties>
</file>